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4660"/>
  </p:normalViewPr>
  <p:slideViewPr>
    <p:cSldViewPr>
      <p:cViewPr>
        <p:scale>
          <a:sx n="90" d="100"/>
          <a:sy n="90" d="100"/>
        </p:scale>
        <p:origin x="-6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izik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0" y="1196975"/>
            <a:ext cx="5038725" cy="11525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4076700"/>
            <a:ext cx="4211637" cy="20161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274638"/>
            <a:ext cx="2222500" cy="6583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518275" cy="6583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8893175" cy="2646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25" y="4211638"/>
            <a:ext cx="8893175" cy="2646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370388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3613" y="1412875"/>
            <a:ext cx="4370387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izikaSlai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http://uk.wikipedia.org/wiki/%D0%9B%D1%8E%D0%BC%D1%96%D0%BD%D0%B5%D1%81%D1%86%D0%B5%D0%BD%D1%86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http://uk.wikipedia.org/wiki/%D0%A5%D0%B5%D0%BC%D0%BE%D0%BB%D1%8E%D0%BC%D1%96%D0%BD%D0%B5%D1%81%D1%86%D0%B5%D0%BD%D1%86%D1%96%D1%8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44" y="1142985"/>
            <a:ext cx="5429256" cy="1214446"/>
          </a:xfrm>
        </p:spPr>
        <p:txBody>
          <a:bodyPr/>
          <a:lstStyle/>
          <a:p>
            <a:r>
              <a:rPr lang="uk-UA" sz="5400" b="1" dirty="0">
                <a:solidFill>
                  <a:srgbClr val="FF0000"/>
                </a:solidFill>
              </a:rPr>
              <a:t>Люмінесценція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1223556908_siyaniy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89363"/>
            <a:ext cx="8496300" cy="2879725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/>
              <a:t>Електролюмінесценція</a:t>
            </a:r>
            <a:endParaRPr lang="ru-RU" sz="60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Електролюмінесценція</a:t>
            </a:r>
            <a:r>
              <a:rPr lang="uk-UA" b="1" dirty="0"/>
              <a:t> </a:t>
            </a:r>
            <a:r>
              <a:rPr lang="uk-UA" dirty="0"/>
              <a:t>— різновид люмінесценції, свічення газів під час проходження через них електричного струму, а також свічення кристалів під дією електричного поля.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/>
              <a:t>Біолюмінесценція</a:t>
            </a:r>
            <a:endParaRPr lang="ru-RU" sz="6600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893175" cy="1152525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Біолюмінесценція</a:t>
            </a:r>
            <a:r>
              <a:rPr lang="uk-UA" dirty="0"/>
              <a:t> – явище світіння живих організмів</a:t>
            </a:r>
            <a:endParaRPr lang="ru-RU" dirty="0"/>
          </a:p>
        </p:txBody>
      </p:sp>
      <p:pic>
        <p:nvPicPr>
          <p:cNvPr id="23560" name="Picture 8" descr="220px-Lampyris_noctilu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2271712" cy="2736850"/>
          </a:xfrm>
          <a:prstGeom prst="rect">
            <a:avLst/>
          </a:prstGeom>
          <a:noFill/>
        </p:spPr>
      </p:pic>
      <p:pic>
        <p:nvPicPr>
          <p:cNvPr id="23562" name="Picture 10" descr="2011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3770313" cy="2014538"/>
          </a:xfrm>
          <a:prstGeom prst="rect">
            <a:avLst/>
          </a:prstGeom>
          <a:noFill/>
        </p:spPr>
      </p:pic>
      <p:pic>
        <p:nvPicPr>
          <p:cNvPr id="23564" name="Picture 12" descr="%D0%BA%D1%80%D0%B0%D1%81%D0%BE%D1%82%D0%B0-%D0%BF%D0%B5%D1%81%D0%BE%D1%87%D0%BD%D0%B8%D1%86%D0%B0-1052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221163"/>
            <a:ext cx="1946275" cy="2447925"/>
          </a:xfrm>
          <a:prstGeom prst="rect">
            <a:avLst/>
          </a:prstGeom>
          <a:noFill/>
        </p:spPr>
      </p:pic>
      <p:pic>
        <p:nvPicPr>
          <p:cNvPr id="23566" name="Picture 14" descr="8621_4faa39cf_500_800_inner-not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149725"/>
            <a:ext cx="3244850" cy="2160588"/>
          </a:xfrm>
          <a:prstGeom prst="rect">
            <a:avLst/>
          </a:prstGeom>
          <a:noFill/>
        </p:spPr>
      </p:pic>
      <p:pic>
        <p:nvPicPr>
          <p:cNvPr id="23568" name="Picture 16" descr="euphausi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8088" y="1916113"/>
            <a:ext cx="2855912" cy="1273175"/>
          </a:xfrm>
          <a:prstGeom prst="rect">
            <a:avLst/>
          </a:prstGeom>
          <a:noFill/>
        </p:spPr>
      </p:pic>
      <p:pic>
        <p:nvPicPr>
          <p:cNvPr id="23570" name="Picture 18" descr="659545_6861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5033963"/>
            <a:ext cx="1809750" cy="1824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err="1"/>
              <a:t>Радіолюмінесценція</a:t>
            </a:r>
            <a:endParaRPr lang="ru-RU" sz="66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Радіолюмінесценція</a:t>
            </a:r>
            <a:r>
              <a:rPr lang="uk-UA" dirty="0"/>
              <a:t> - різновид люмінесценції, світіння люмінесцентних речовин під дією швидких часток - продуктів радіоактивного розпаду (α- і β-променів, а також жорсткої радіації γ-променів) і космічної радіації. </a:t>
            </a:r>
          </a:p>
        </p:txBody>
      </p:sp>
      <p:pic>
        <p:nvPicPr>
          <p:cNvPr id="25608" name="Picture 8" descr="4(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57694"/>
            <a:ext cx="2852170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Luminescence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4697412"/>
            <a:ext cx="4608512" cy="2160588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58345" cy="1143000"/>
          </a:xfrm>
        </p:spPr>
        <p:txBody>
          <a:bodyPr/>
          <a:lstStyle/>
          <a:p>
            <a:r>
              <a:rPr lang="uk-UA" sz="5400" dirty="0"/>
              <a:t>Використання люмінесценції</a:t>
            </a:r>
            <a:endParaRPr lang="ru-RU" sz="54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600" dirty="0"/>
              <a:t>Люмінесценцію широко використовують в </a:t>
            </a:r>
            <a:r>
              <a:rPr lang="uk-UA" sz="3600" dirty="0" err="1"/>
              <a:t>електропроменевих</a:t>
            </a:r>
            <a:r>
              <a:rPr lang="uk-UA" sz="3600" dirty="0"/>
              <a:t> приладах, </a:t>
            </a:r>
            <a:r>
              <a:rPr lang="uk-UA" sz="3600" dirty="0" err="1" smtClean="0"/>
              <a:t>світло-техніці</a:t>
            </a:r>
            <a:r>
              <a:rPr lang="uk-UA" sz="3600" dirty="0"/>
              <a:t>, дефектоскопії  та люмінесцентному аналізі, при люмінесцентній сепарації корисних копалин.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Standard\Мои документы\Мои рисунки\первый телевиз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19759"/>
            <a:ext cx="3214710" cy="2438241"/>
          </a:xfrm>
          <a:prstGeom prst="rect">
            <a:avLst/>
          </a:prstGeom>
          <a:noFill/>
        </p:spPr>
      </p:pic>
      <p:pic>
        <p:nvPicPr>
          <p:cNvPr id="4" name="Picture 5" descr="C:\Documents and Settings\Standard\Мои документы\Мои рисунки\02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5500726" cy="2714644"/>
          </a:xfrm>
          <a:prstGeom prst="rect">
            <a:avLst/>
          </a:prstGeom>
          <a:noFill/>
        </p:spPr>
      </p:pic>
      <p:pic>
        <p:nvPicPr>
          <p:cNvPr id="5" name="Picture 3" descr="C:\Documents and Settings\Standard\Мои документы\Мои рисунки\электронно - лучевая трубк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38353"/>
            <a:ext cx="3000364" cy="2419648"/>
          </a:xfrm>
          <a:prstGeom prst="rect">
            <a:avLst/>
          </a:prstGeom>
          <a:noFill/>
        </p:spPr>
      </p:pic>
      <p:pic>
        <p:nvPicPr>
          <p:cNvPr id="6" name="Picture 4" descr="C:\Documents and Settings\Standard\Мои документы\Мои рисунки\электронно - лучевая труб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2424" y="4429132"/>
            <a:ext cx="2894401" cy="2428868"/>
          </a:xfrm>
          <a:prstGeom prst="rect">
            <a:avLst/>
          </a:prstGeom>
          <a:noFill/>
        </p:spPr>
      </p:pic>
      <p:pic>
        <p:nvPicPr>
          <p:cNvPr id="8" name="Picture 3" descr="C:\Documents and Settings\Standard\Мои документы\Мои рисунки\лампа люминесцентная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14554"/>
            <a:ext cx="9286907" cy="2685512"/>
          </a:xfrm>
          <a:prstGeom prst="rect">
            <a:avLst/>
          </a:prstGeom>
          <a:noFill/>
        </p:spPr>
      </p:pic>
      <p:pic>
        <p:nvPicPr>
          <p:cNvPr id="9" name="Picture 4" descr="C:\Documents and Settings\Standard\Мои документы\Мои рисунки\елочная игруш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85727"/>
            <a:ext cx="3428992" cy="2792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69451837_9b338c49f4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8929718" cy="314324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Люмінесценція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42984"/>
            <a:ext cx="8893175" cy="2663825"/>
          </a:xfrm>
        </p:spPr>
        <p:txBody>
          <a:bodyPr/>
          <a:lstStyle/>
          <a:p>
            <a:r>
              <a:rPr lang="uk-UA" b="1" i="1" u="sng" dirty="0">
                <a:solidFill>
                  <a:srgbClr val="FFFF00"/>
                </a:solidFill>
              </a:rPr>
              <a:t>Люмінесценція</a:t>
            </a:r>
            <a:r>
              <a:rPr lang="uk-UA" dirty="0"/>
              <a:t> – це явище випромінювання світла джерелами за рахунок енергії, яка надходить до них в результаті різних процесів.</a:t>
            </a:r>
          </a:p>
          <a:p>
            <a:r>
              <a:rPr lang="uk-UA" dirty="0"/>
              <a:t>Інша назва – холодне світло.</a:t>
            </a:r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43213" y="5922963"/>
            <a:ext cx="34559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4282" y="5929330"/>
            <a:ext cx="892971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2800" b="1" i="1" dirty="0">
                <a:solidFill>
                  <a:schemeClr val="bg1"/>
                </a:solidFill>
              </a:rPr>
              <a:t>Полярне сяйво – люмінесценція верхніх шарів атмосфери.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hotos0-800x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08" y="3542348"/>
            <a:ext cx="6000792" cy="3315652"/>
          </a:xfrm>
          <a:noFill/>
          <a:ln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/>
              <a:t>Загальна характеристика</a:t>
            </a:r>
            <a:endParaRPr lang="ru-RU" sz="5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2800" dirty="0"/>
              <a:t>Речовина, у якій спостерігається люмінесценція, називається люмінофором. </a:t>
            </a:r>
          </a:p>
          <a:p>
            <a:r>
              <a:rPr lang="uk-UA" sz="2800" dirty="0"/>
              <a:t>Люмінесцентне випромінювання виникає за рахунок квантових переходів атомів, іонів, молекул зі збудженого стану в основний чи менш збуджений, тому кожен атом, іон чи молекула люмінофора є центром люмінесценції. </a:t>
            </a:r>
          </a:p>
          <a:p>
            <a:endParaRPr lang="uk-UA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0" name="Picture 48" descr="250px-Phosphor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940270"/>
            <a:ext cx="5357850" cy="191773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796908"/>
          </a:xfrm>
        </p:spPr>
        <p:txBody>
          <a:bodyPr/>
          <a:lstStyle/>
          <a:p>
            <a:r>
              <a:rPr lang="uk-UA" sz="6600" dirty="0"/>
              <a:t>Класифікація</a:t>
            </a:r>
            <a:endParaRPr lang="ru-RU" sz="66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857232"/>
            <a:ext cx="4370388" cy="5445125"/>
          </a:xfrm>
        </p:spPr>
        <p:txBody>
          <a:bodyPr/>
          <a:lstStyle/>
          <a:p>
            <a:r>
              <a:rPr lang="uk-UA" dirty="0"/>
              <a:t>Довготривала - </a:t>
            </a:r>
          </a:p>
          <a:p>
            <a:pPr>
              <a:buFontTx/>
              <a:buNone/>
            </a:pPr>
            <a:r>
              <a:rPr lang="uk-UA" dirty="0"/>
              <a:t>  </a:t>
            </a:r>
            <a:r>
              <a:rPr lang="uk-UA" b="1" i="1" u="sng" dirty="0"/>
              <a:t>Фосфоресценція</a:t>
            </a:r>
            <a:r>
              <a:rPr lang="uk-UA" b="1" i="1" dirty="0"/>
              <a:t> </a:t>
            </a:r>
          </a:p>
          <a:p>
            <a:pPr>
              <a:buFontTx/>
              <a:buNone/>
            </a:pPr>
            <a:r>
              <a:rPr lang="uk-UA" dirty="0"/>
              <a:t>    </a:t>
            </a:r>
            <a:endParaRPr lang="uk-UA" sz="180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73613" y="928670"/>
            <a:ext cx="4370387" cy="5445125"/>
          </a:xfrm>
        </p:spPr>
        <p:txBody>
          <a:bodyPr/>
          <a:lstStyle/>
          <a:p>
            <a:r>
              <a:rPr lang="uk-UA" dirty="0"/>
              <a:t>Короткотривала – </a:t>
            </a:r>
          </a:p>
          <a:p>
            <a:pPr>
              <a:buFontTx/>
              <a:buNone/>
            </a:pPr>
            <a:r>
              <a:rPr lang="uk-UA" dirty="0"/>
              <a:t>    </a:t>
            </a:r>
            <a:r>
              <a:rPr lang="uk-UA" b="1" i="1" u="sng" dirty="0"/>
              <a:t>Флуоресценція</a:t>
            </a:r>
          </a:p>
        </p:txBody>
      </p:sp>
      <p:pic>
        <p:nvPicPr>
          <p:cNvPr id="8238" name="Picture 46" descr="250px-Fluorescence_of_Aescu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692650"/>
            <a:ext cx="2879725" cy="21653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928802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Виникає внаслідок опромінення речовини світлом, іонізуючим промінням, проходження крізь неї електричного струму, при хімічних реакціях, механічному впливі тощо.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8619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400" b="1" dirty="0" smtClean="0">
                <a:solidFill>
                  <a:srgbClr val="FFFF00"/>
                </a:solidFill>
              </a:rPr>
              <a:t>Фосфоресцентний порошок при денному світлі,ультрафіолетовому випромінюванні та повній темноті.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929066"/>
            <a:ext cx="182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3200" dirty="0" err="1" smtClean="0">
                <a:solidFill>
                  <a:srgbClr val="FF0000"/>
                </a:solidFill>
              </a:rPr>
              <a:t>Аескулін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500px-Omphalotus_nidiformis_lawson_lightoff_e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572008"/>
            <a:ext cx="4643438" cy="1748789"/>
          </a:xfrm>
          <a:prstGeom prst="rect">
            <a:avLst/>
          </a:prstGeom>
          <a:noFill/>
        </p:spPr>
      </p:pic>
      <p:pic>
        <p:nvPicPr>
          <p:cNvPr id="11269" name="Picture 5" descr="500px-Omphalotus_nidiformis_lawson_lighton_e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214810" cy="162691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5678497" cy="1143000"/>
          </a:xfrm>
        </p:spPr>
        <p:txBody>
          <a:bodyPr/>
          <a:lstStyle/>
          <a:p>
            <a:r>
              <a:rPr lang="uk-UA" dirty="0"/>
              <a:t>Типи люмінесценції</a:t>
            </a: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5892811" cy="5445125"/>
          </a:xfrm>
        </p:spPr>
        <p:txBody>
          <a:bodyPr/>
          <a:lstStyle/>
          <a:p>
            <a:r>
              <a:rPr lang="uk-UA" dirty="0"/>
              <a:t>Фотолюмінесценція</a:t>
            </a:r>
          </a:p>
          <a:p>
            <a:r>
              <a:rPr lang="uk-UA" dirty="0" err="1"/>
              <a:t>Рентгенолюмінесценція</a:t>
            </a:r>
            <a:endParaRPr lang="uk-UA" dirty="0"/>
          </a:p>
          <a:p>
            <a:r>
              <a:rPr lang="uk-UA" dirty="0" err="1"/>
              <a:t>Катодолюмінесценція</a:t>
            </a:r>
            <a:endParaRPr lang="uk-UA" dirty="0"/>
          </a:p>
          <a:p>
            <a:r>
              <a:rPr lang="uk-UA" dirty="0"/>
              <a:t>Хемілюмінесценція</a:t>
            </a:r>
          </a:p>
          <a:p>
            <a:r>
              <a:rPr lang="uk-UA" dirty="0"/>
              <a:t>Електролюмінесценція</a:t>
            </a:r>
          </a:p>
          <a:p>
            <a:r>
              <a:rPr lang="uk-UA" dirty="0"/>
              <a:t>Біолюмінесценція</a:t>
            </a:r>
          </a:p>
          <a:p>
            <a:r>
              <a:rPr lang="uk-UA" dirty="0" err="1"/>
              <a:t>Радіолюмінесценція</a:t>
            </a:r>
            <a:endParaRPr lang="uk-UA" dirty="0"/>
          </a:p>
          <a:p>
            <a:endParaRPr lang="uk-UA" sz="2800" dirty="0"/>
          </a:p>
          <a:p>
            <a:endParaRPr lang="ru-RU" sz="2800" dirty="0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389438" y="6216650"/>
            <a:ext cx="4754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Omphalotus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nidiformis</a:t>
            </a:r>
            <a:r>
              <a:rPr lang="ru-RU" b="1" i="1" dirty="0">
                <a:solidFill>
                  <a:schemeClr val="bg1"/>
                </a:solidFill>
              </a:rPr>
              <a:t> – </a:t>
            </a:r>
            <a:r>
              <a:rPr lang="ru-RU" b="1" i="1" dirty="0" err="1">
                <a:solidFill>
                  <a:schemeClr val="bg1"/>
                </a:solidFill>
              </a:rPr>
              <a:t>світяться</a:t>
            </a:r>
            <a:r>
              <a:rPr lang="ru-RU" b="1" i="1" dirty="0">
                <a:solidFill>
                  <a:schemeClr val="bg1"/>
                </a:solidFill>
              </a:rPr>
              <a:t> при 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 err="1">
                <a:solidFill>
                  <a:schemeClr val="bg1"/>
                </a:solidFill>
              </a:rPr>
              <a:t>вимкнутому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світлі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230px-Luc_Viatour_phosphore_pou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3771900"/>
            <a:ext cx="4464050" cy="30861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/>
              <a:t>Фотолюмінесценція</a:t>
            </a:r>
            <a:endParaRPr lang="ru-RU" sz="54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893175" cy="3659199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Фотолюмінесценція</a:t>
            </a:r>
            <a:r>
              <a:rPr lang="uk-UA" sz="4000" dirty="0">
                <a:solidFill>
                  <a:srgbClr val="FFFF00"/>
                </a:solidFill>
              </a:rPr>
              <a:t> —</a:t>
            </a:r>
            <a:r>
              <a:rPr lang="uk-UA" sz="4000" dirty="0"/>
              <a:t> різновид люмінесценції, світіння, яке виникає під дією світлових променів оптичного діапазону частот — ультрафіолетових і видимих. </a:t>
            </a:r>
          </a:p>
          <a:p>
            <a:endParaRPr lang="uk-UA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3663950"/>
            <a:ext cx="3960812" cy="319405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6000" dirty="0" err="1"/>
              <a:t>Рентгенолюмінесценція</a:t>
            </a:r>
            <a:r>
              <a:rPr lang="uk-UA" sz="6000" dirty="0"/>
              <a:t/>
            </a:r>
            <a:br>
              <a:rPr lang="uk-UA" sz="6000" dirty="0"/>
            </a:br>
            <a:endParaRPr lang="ru-RU" sz="40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3600" b="1" dirty="0" err="1">
                <a:solidFill>
                  <a:srgbClr val="FFFF00"/>
                </a:solidFill>
              </a:rPr>
              <a:t>Рентгенолюмінесценція</a:t>
            </a:r>
            <a:r>
              <a:rPr lang="uk-UA" dirty="0"/>
              <a:t> – люмінесценція, викликана вбиранням рентгенівських променів</a:t>
            </a:r>
            <a:r>
              <a:rPr lang="ru-RU" dirty="0"/>
              <a:t>. </a:t>
            </a:r>
          </a:p>
          <a:p>
            <a:r>
              <a:rPr lang="uk-UA" dirty="0"/>
              <a:t>Приклад – свічення деяких мінералів під дією видимих та ультрафіолетових променів.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132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714750"/>
            <a:ext cx="4537075" cy="314325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6600" dirty="0" err="1"/>
              <a:t>Катодолюмінесценція</a:t>
            </a:r>
            <a:r>
              <a:rPr lang="uk-UA" sz="4000" dirty="0"/>
              <a:t/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Катодолюмінесценція</a:t>
            </a:r>
            <a:r>
              <a:rPr lang="uk-UA" dirty="0"/>
              <a:t> — різновид люмінесценції, світіння, спричинене електронами, які отримують великі швидкості під дією електричного поля.</a:t>
            </a:r>
            <a:r>
              <a:rPr lang="ru-RU" dirty="0"/>
              <a:t> </a:t>
            </a:r>
          </a:p>
          <a:p>
            <a:r>
              <a:rPr lang="uk-UA" dirty="0"/>
              <a:t>Приклад: електронно-променева трубка.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Файл:Lumin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21000"/>
            <a:ext cx="5857884" cy="3937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6600" dirty="0"/>
              <a:t>Хемілюмінесценція</a:t>
            </a:r>
            <a:br>
              <a:rPr lang="uk-UA" sz="6600" dirty="0"/>
            </a:br>
            <a:endParaRPr lang="ru-RU" sz="40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4000" b="1" dirty="0" err="1">
                <a:solidFill>
                  <a:srgbClr val="FFFF00"/>
                </a:solidFill>
              </a:rPr>
              <a:t>Хемолюмінесценція</a:t>
            </a:r>
            <a:r>
              <a:rPr lang="uk-UA" sz="4000" dirty="0"/>
              <a:t> - люмінесценція (світіння) тіл, викликана хімічною реакцією</a:t>
            </a:r>
            <a:r>
              <a:rPr lang="uk-UA" sz="3600" dirty="0"/>
              <a:t>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311525" y="6491288"/>
            <a:ext cx="5832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dirty="0" err="1">
                <a:solidFill>
                  <a:schemeClr val="bg1"/>
                </a:solidFill>
              </a:rPr>
              <a:t>Хемолюмінесценція</a:t>
            </a:r>
            <a:r>
              <a:rPr lang="uk-UA" sz="2000" dirty="0">
                <a:solidFill>
                  <a:schemeClr val="bg1"/>
                </a:solidFill>
              </a:rPr>
              <a:t> </a:t>
            </a:r>
            <a:r>
              <a:rPr lang="uk-UA" sz="2000" dirty="0" err="1">
                <a:solidFill>
                  <a:schemeClr val="bg1"/>
                </a:solidFill>
              </a:rPr>
              <a:t>люмінолу</a:t>
            </a:r>
            <a:r>
              <a:rPr lang="uk-UA" sz="2000" dirty="0">
                <a:solidFill>
                  <a:schemeClr val="bg1"/>
                </a:solidFill>
              </a:rPr>
              <a:t> з гемоглобіном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zika">
  <a:themeElements>
    <a:clrScheme name="Fizi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zi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zi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zi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zi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zi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zi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zi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zi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zi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zi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zi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zi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zi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Fizika</Template>
  <TotalTime>89</TotalTime>
  <Words>108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Fizika</vt:lpstr>
      <vt:lpstr>Люмінесценція</vt:lpstr>
      <vt:lpstr>Люмінесценція</vt:lpstr>
      <vt:lpstr>Загальна характеристика</vt:lpstr>
      <vt:lpstr>Класифікація</vt:lpstr>
      <vt:lpstr>Типи люмінесценції</vt:lpstr>
      <vt:lpstr>Фотолюмінесценція</vt:lpstr>
      <vt:lpstr> Рентгенолюмінесценція </vt:lpstr>
      <vt:lpstr> Катодолюмінесценція </vt:lpstr>
      <vt:lpstr> Хемілюмінесценція </vt:lpstr>
      <vt:lpstr>Електролюмінесценція</vt:lpstr>
      <vt:lpstr>Біолюмінесценція</vt:lpstr>
      <vt:lpstr>Радіолюмінесценція</vt:lpstr>
      <vt:lpstr>Використання люмінесценції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Люмінесценція</dc:title>
  <dc:creator>User</dc:creator>
  <cp:lastModifiedBy>Ярослав</cp:lastModifiedBy>
  <cp:revision>10</cp:revision>
  <dcterms:created xsi:type="dcterms:W3CDTF">2013-02-28T17:13:59Z</dcterms:created>
  <dcterms:modified xsi:type="dcterms:W3CDTF">2014-06-03T17:06:12Z</dcterms:modified>
</cp:coreProperties>
</file>