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8957-6C4D-462E-AF6A-F0ACEEA767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DB41-CDA6-4310-9EFC-05482B178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CBFEF8-6ACA-4C8A-B20D-74BFEB88E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723088-EFB1-48E8-BB35-E1565AF994E2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72;&#1088;&#1086;&#1076;&#1085;&#1072;%20&#1110;&#1075;&#1088;&#1072;&#1096;&#1082;&#1072;.&#1055;&#1086;&#1076;&#1091;&#1073;&#1110;&#1108;&#1085;&#1082;&#1086;%2010%20-%20&#1041;\&#1059;%20&#1050;&#1086;&#1083;&#1086;&#1084;&#1080;&#1111;%20&#1074;&#1110;&#1076;&#1082;&#1088;&#1080;&#1083;&#1080;%20&#1074;&#1080;&#1089;&#1090;&#1072;&#1074;&#1082;&#1091;%20&#1090;&#1088;&#1072;&#1076;&#1080;&#1094;&#1110;&#1081;&#1085;&#1086;&#1111;%20&#1110;&#1075;&#1088;&#1072;&#1096;&#1082;&#1080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29684" cy="1454253"/>
          </a:xfrm>
        </p:spPr>
        <p:txBody>
          <a:bodyPr/>
          <a:lstStyle/>
          <a:p>
            <a:pPr marL="3175" algn="ctr"/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країнська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іграшка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981700"/>
            <a:ext cx="8062912" cy="1752600"/>
          </a:xfrm>
        </p:spPr>
        <p:txBody>
          <a:bodyPr/>
          <a:lstStyle/>
          <a:p>
            <a:r>
              <a:rPr lang="ru-RU" dirty="0" smtClean="0"/>
              <a:t>Поду</a:t>
            </a:r>
            <a:r>
              <a:rPr lang="uk-UA" dirty="0" err="1" smtClean="0"/>
              <a:t>бієнко</a:t>
            </a:r>
            <a:r>
              <a:rPr lang="uk-UA" dirty="0" smtClean="0"/>
              <a:t> </a:t>
            </a:r>
            <a:r>
              <a:rPr lang="uk-UA" dirty="0" err="1" smtClean="0"/>
              <a:t>Цвітани</a:t>
            </a:r>
            <a:r>
              <a:rPr lang="uk-UA" dirty="0" smtClean="0"/>
              <a:t> 10 - Б</a:t>
            </a:r>
            <a:endParaRPr lang="ru-RU" dirty="0"/>
          </a:p>
        </p:txBody>
      </p:sp>
      <p:pic>
        <p:nvPicPr>
          <p:cNvPr id="25604" name="Picture 4" descr="http://www.about-ukraine.com/work_folder/nenka_1242952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bs.km.ua/uploads/images/444/name/nikity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6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s.hm-master.ru/work_images/9126d5976fe1f70a248f519798449d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0"/>
            <a:ext cx="8643998" cy="428604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Сирна іграшка</a:t>
            </a:r>
            <a:endParaRPr kumimoji="0" lang="ru-RU" sz="4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6" name="Picture 8" descr="http://www.kosivart.com/i/photo/folklore/kosmach2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90518"/>
            <a:ext cx="8001056" cy="616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jplus.ru/img4/d/z/dzuska_barahlo/_MG_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6" y="0"/>
            <a:ext cx="91300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0"/>
            <a:ext cx="8715436" cy="642918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із соломи</a:t>
            </a:r>
            <a:endParaRPr kumimoji="0" lang="ru-RU" sz="4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http://xreferat.ru/image/71/130660854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3761"/>
            <a:ext cx="6000792" cy="59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ignews.com.ua/files/galleries/201110/89830/13189452546432.jpg"/>
          <p:cNvPicPr>
            <a:picLocks noChangeAspect="1" noChangeArrowheads="1"/>
          </p:cNvPicPr>
          <p:nvPr/>
        </p:nvPicPr>
        <p:blipFill>
          <a:blip r:embed="rId2"/>
          <a:srcRect b="8456"/>
          <a:stretch>
            <a:fillRect/>
          </a:stretch>
        </p:blipFill>
        <p:spPr bwMode="auto">
          <a:xfrm>
            <a:off x="1785918" y="1"/>
            <a:ext cx="5508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0"/>
            <a:ext cx="8705880" cy="785794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із трави, листя кукурудзи</a:t>
            </a:r>
            <a:endParaRPr kumimoji="0" lang="ru-RU" sz="36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mignews.com.ua/files/galleries/201110/89830/13189452101493.jpg"/>
          <p:cNvPicPr>
            <a:picLocks noChangeAspect="1" noChangeArrowheads="1"/>
          </p:cNvPicPr>
          <p:nvPr/>
        </p:nvPicPr>
        <p:blipFill>
          <a:blip r:embed="rId2"/>
          <a:srcRect b="8616"/>
          <a:stretch>
            <a:fillRect/>
          </a:stretch>
        </p:blipFill>
        <p:spPr bwMode="auto">
          <a:xfrm>
            <a:off x="285720" y="642918"/>
            <a:ext cx="4301193" cy="6072231"/>
          </a:xfrm>
          <a:prstGeom prst="rect">
            <a:avLst/>
          </a:prstGeom>
          <a:noFill/>
        </p:spPr>
      </p:pic>
      <p:pic>
        <p:nvPicPr>
          <p:cNvPr id="5" name="Picture 4" descr="http://mignews.com.ua/files/galleries/201110/89830/1318945219712.jpg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4786314" y="642918"/>
            <a:ext cx="421679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gnews.com.ua/files/galleries/201110/89830/13189452056612.jpg"/>
          <p:cNvPicPr>
            <a:picLocks noChangeAspect="1" noChangeArrowheads="1"/>
          </p:cNvPicPr>
          <p:nvPr/>
        </p:nvPicPr>
        <p:blipFill>
          <a:blip r:embed="rId2"/>
          <a:srcRect b="8118"/>
          <a:stretch>
            <a:fillRect/>
          </a:stretch>
        </p:blipFill>
        <p:spPr bwMode="auto">
          <a:xfrm>
            <a:off x="2071670" y="0"/>
            <a:ext cx="50774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57222" y="142852"/>
            <a:ext cx="9787006" cy="1143008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з текстильних матеріалів</a:t>
            </a:r>
            <a:endParaRPr kumimoji="0" lang="ru-RU" sz="4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 descr="http://mignews.com.ua/files/galleries/201110/89830/13189453459817.jpg"/>
          <p:cNvPicPr>
            <a:picLocks noChangeAspect="1" noChangeArrowheads="1"/>
          </p:cNvPicPr>
          <p:nvPr/>
        </p:nvPicPr>
        <p:blipFill>
          <a:blip r:embed="rId2"/>
          <a:srcRect b="9608"/>
          <a:stretch>
            <a:fillRect/>
          </a:stretch>
        </p:blipFill>
        <p:spPr bwMode="auto">
          <a:xfrm>
            <a:off x="1928794" y="785794"/>
            <a:ext cx="527736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48756" cy="714356"/>
          </a:xfrm>
        </p:spPr>
        <p:txBody>
          <a:bodyPr>
            <a:normAutofit fontScale="90000"/>
          </a:bodyPr>
          <a:lstStyle/>
          <a:p>
            <a:pPr marL="0" algn="ctr"/>
            <a:r>
              <a:rPr lang="uk-UA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Опішнянська</a:t>
            </a:r>
            <a:r>
              <a:rPr lang="uk-UA" dirty="0"/>
              <a:t> 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іграшка</a:t>
            </a:r>
            <a:endParaRPr lang="ru-RU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642919"/>
            <a:ext cx="8786874" cy="2071701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В Опішні виготовляли іграшки, подібні до знарядь праці і посуду (</a:t>
            </a:r>
            <a:r>
              <a:rPr lang="uk-UA" sz="2400" dirty="0" err="1"/>
              <a:t>„монетки”</a:t>
            </a:r>
            <a:r>
              <a:rPr lang="uk-UA" sz="2400" dirty="0"/>
              <a:t>); свистунці: коники, баранці, гуски, курки, півники, качки; вершники на коні, мама з дитиною, жінка з куркою, ведмідь; сюжетні іграшки: </a:t>
            </a:r>
            <a:r>
              <a:rPr lang="uk-UA" sz="2400" dirty="0" err="1"/>
              <a:t>„Весілля</a:t>
            </a:r>
            <a:r>
              <a:rPr lang="uk-UA" sz="2400" dirty="0"/>
              <a:t> на </a:t>
            </a:r>
            <a:r>
              <a:rPr lang="uk-UA" sz="2400" dirty="0" err="1"/>
              <a:t>Полтавщині”</a:t>
            </a:r>
            <a:r>
              <a:rPr lang="uk-UA" sz="2400" dirty="0"/>
              <a:t>, </a:t>
            </a:r>
            <a:r>
              <a:rPr lang="uk-UA" sz="2400" dirty="0" err="1"/>
              <a:t>„Хлібороб”</a:t>
            </a:r>
            <a:r>
              <a:rPr lang="uk-UA" sz="2400" dirty="0"/>
              <a:t>. </a:t>
            </a:r>
            <a:endParaRPr lang="ru-RU" sz="24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14348" y="2857496"/>
            <a:ext cx="7858180" cy="3429024"/>
            <a:chOff x="612" y="935"/>
            <a:chExt cx="4400" cy="2134"/>
          </a:xfrm>
        </p:grpSpPr>
        <p:pic>
          <p:nvPicPr>
            <p:cNvPr id="9" name="Picture 5" descr="5_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935"/>
              <a:ext cx="1827" cy="208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381" y="935"/>
              <a:ext cx="1634" cy="1134"/>
              <a:chOff x="3176" y="2069"/>
              <a:chExt cx="1845" cy="1316"/>
            </a:xfrm>
          </p:grpSpPr>
          <p:pic>
            <p:nvPicPr>
              <p:cNvPr id="16" name="Picture 7" descr="rightphoto93"/>
              <p:cNvPicPr>
                <a:picLocks noChangeAspect="1" noChangeArrowheads="1"/>
              </p:cNvPicPr>
              <p:nvPr/>
            </p:nvPicPr>
            <p:blipFill>
              <a:blip r:embed="rId4"/>
              <a:srcRect l="14861" t="2768" r="6897" b="5167"/>
              <a:stretch>
                <a:fillRect/>
              </a:stretch>
            </p:blipFill>
            <p:spPr bwMode="auto">
              <a:xfrm>
                <a:off x="3176" y="2069"/>
                <a:ext cx="838" cy="1316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rightphoto94"/>
              <p:cNvPicPr>
                <a:picLocks noChangeAspect="1" noChangeArrowheads="1"/>
              </p:cNvPicPr>
              <p:nvPr/>
            </p:nvPicPr>
            <p:blipFill>
              <a:blip r:embed="rId5"/>
              <a:srcRect l="23892" t="220" r="16502" b="220"/>
              <a:stretch>
                <a:fillRect/>
              </a:stretch>
            </p:blipFill>
            <p:spPr bwMode="auto">
              <a:xfrm>
                <a:off x="3969" y="2069"/>
                <a:ext cx="1052" cy="1316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9" descr="PV07H"/>
            <p:cNvPicPr>
              <a:picLocks noChangeAspect="1" noChangeArrowheads="1"/>
            </p:cNvPicPr>
            <p:nvPr/>
          </p:nvPicPr>
          <p:blipFill>
            <a:blip r:embed="rId6"/>
            <a:srcRect l="4022" t="6897" r="10812" b="6207"/>
            <a:stretch>
              <a:fillRect/>
            </a:stretch>
          </p:blipFill>
          <p:spPr bwMode="auto">
            <a:xfrm>
              <a:off x="2426" y="935"/>
              <a:ext cx="953" cy="1134"/>
            </a:xfrm>
            <a:prstGeom prst="rect">
              <a:avLst/>
            </a:prstGeom>
            <a:noFill/>
          </p:spPr>
        </p:pic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7" y="2069"/>
              <a:ext cx="2086" cy="1000"/>
              <a:chOff x="521" y="2750"/>
              <a:chExt cx="2904" cy="1363"/>
            </a:xfrm>
          </p:grpSpPr>
          <p:pic>
            <p:nvPicPr>
              <p:cNvPr id="13" name="Picture 11" descr="SL03H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83" y="2750"/>
                <a:ext cx="1336" cy="1363"/>
              </a:xfrm>
              <a:prstGeom prst="rect">
                <a:avLst/>
              </a:prstGeom>
              <a:noFill/>
            </p:spPr>
          </p:pic>
          <p:pic>
            <p:nvPicPr>
              <p:cNvPr id="14" name="Picture 12" descr="SL05H"/>
              <p:cNvPicPr>
                <a:picLocks noChangeAspect="1" noChangeArrowheads="1"/>
              </p:cNvPicPr>
              <p:nvPr/>
            </p:nvPicPr>
            <p:blipFill>
              <a:blip r:embed="rId8"/>
              <a:srcRect l="13864" t="3090" r="12131" b="3435"/>
              <a:stretch>
                <a:fillRect/>
              </a:stretch>
            </p:blipFill>
            <p:spPr bwMode="auto">
              <a:xfrm>
                <a:off x="2699" y="2750"/>
                <a:ext cx="726" cy="1361"/>
              </a:xfrm>
              <a:prstGeom prst="rect">
                <a:avLst/>
              </a:prstGeom>
              <a:noFill/>
            </p:spPr>
          </p:pic>
          <p:pic>
            <p:nvPicPr>
              <p:cNvPr id="15" name="Picture 13" descr="SL04H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1" y="2750"/>
                <a:ext cx="862" cy="13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85728"/>
            <a:ext cx="4000496" cy="657227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Іграшки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галузь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народного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об'єднує</a:t>
            </a:r>
            <a:r>
              <a:rPr lang="ru-RU" b="1" dirty="0" smtClean="0"/>
              <a:t> </a:t>
            </a:r>
            <a:r>
              <a:rPr lang="ru-RU" b="1" dirty="0" err="1" smtClean="0"/>
              <a:t>вироби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кераміки</a:t>
            </a:r>
            <a:r>
              <a:rPr lang="ru-RU" b="1" dirty="0" smtClean="0"/>
              <a:t>, дерева, </a:t>
            </a:r>
            <a:r>
              <a:rPr lang="ru-RU" b="1" dirty="0" err="1" smtClean="0"/>
              <a:t>лози</a:t>
            </a:r>
            <a:r>
              <a:rPr lang="ru-RU" b="1" dirty="0" smtClean="0"/>
              <a:t>, </a:t>
            </a:r>
            <a:r>
              <a:rPr lang="ru-RU" b="1" dirty="0" err="1" smtClean="0"/>
              <a:t>соломи</a:t>
            </a:r>
            <a:r>
              <a:rPr lang="ru-RU" b="1" dirty="0" smtClean="0"/>
              <a:t>, </a:t>
            </a:r>
            <a:r>
              <a:rPr lang="ru-RU" b="1" dirty="0" err="1" smtClean="0"/>
              <a:t>паперу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 </a:t>
            </a:r>
            <a:endParaRPr lang="ru-RU" dirty="0"/>
          </a:p>
        </p:txBody>
      </p:sp>
      <p:pic>
        <p:nvPicPr>
          <p:cNvPr id="26626" name="Picture 2" descr="http://mignews.com.ua/files/galleries/201110/89830/13189452101493.jpg"/>
          <p:cNvPicPr>
            <a:picLocks noChangeAspect="1" noChangeArrowheads="1"/>
          </p:cNvPicPr>
          <p:nvPr/>
        </p:nvPicPr>
        <p:blipFill>
          <a:blip r:embed="rId2"/>
          <a:srcRect b="6602"/>
          <a:stretch>
            <a:fillRect/>
          </a:stretch>
        </p:blipFill>
        <p:spPr bwMode="auto">
          <a:xfrm>
            <a:off x="500034" y="0"/>
            <a:ext cx="46180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У Коломиї відкрили виставку традиційної іграш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52"/>
            <a:ext cx="4786314" cy="671514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Розквіт</a:t>
            </a:r>
            <a:r>
              <a:rPr lang="ru-RU" b="1" dirty="0" smtClean="0"/>
              <a:t> кустарного </a:t>
            </a:r>
            <a:r>
              <a:rPr lang="ru-RU" b="1" dirty="0" err="1" smtClean="0"/>
              <a:t>іграшкового</a:t>
            </a:r>
            <a:r>
              <a:rPr lang="ru-RU" b="1" dirty="0" smtClean="0"/>
              <a:t> </a:t>
            </a:r>
            <a:r>
              <a:rPr lang="ru-RU" b="1" dirty="0" err="1" smtClean="0"/>
              <a:t>промислу</a:t>
            </a:r>
            <a:r>
              <a:rPr lang="ru-RU" b="1" dirty="0" smtClean="0"/>
              <a:t> </a:t>
            </a:r>
            <a:r>
              <a:rPr lang="ru-RU" b="1" dirty="0" err="1" smtClean="0"/>
              <a:t>припадає</a:t>
            </a:r>
            <a:r>
              <a:rPr lang="ru-RU" b="1" dirty="0" smtClean="0"/>
              <a:t> на середину </a:t>
            </a:r>
            <a:r>
              <a:rPr lang="en-US" b="1" dirty="0" smtClean="0"/>
              <a:t>XIX </a:t>
            </a:r>
            <a:r>
              <a:rPr lang="ru-RU" b="1" dirty="0" smtClean="0"/>
              <a:t>ст. </a:t>
            </a:r>
            <a:r>
              <a:rPr lang="ru-RU" b="1" dirty="0" err="1" smtClean="0"/>
              <a:t>Саме</a:t>
            </a:r>
            <a:r>
              <a:rPr lang="ru-RU" b="1" dirty="0" smtClean="0"/>
              <a:t> у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історично</a:t>
            </a:r>
            <a:r>
              <a:rPr lang="ru-RU" b="1" dirty="0" smtClean="0"/>
              <a:t> </a:t>
            </a:r>
            <a:r>
              <a:rPr lang="ru-RU" b="1" dirty="0" err="1" smtClean="0"/>
              <a:t>сформувались</a:t>
            </a:r>
            <a:r>
              <a:rPr lang="ru-RU" b="1" dirty="0" smtClean="0"/>
              <a:t> три </a:t>
            </a:r>
            <a:r>
              <a:rPr lang="ru-RU" b="1" dirty="0" err="1" smtClean="0"/>
              <a:t>найбільші</a:t>
            </a:r>
            <a:r>
              <a:rPr lang="ru-RU" b="1" dirty="0" smtClean="0"/>
              <a:t> </a:t>
            </a:r>
            <a:r>
              <a:rPr lang="ru-RU" b="1" dirty="0" err="1" smtClean="0"/>
              <a:t>регіони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забавок</a:t>
            </a:r>
            <a:r>
              <a:rPr lang="ru-RU" b="1" dirty="0" smtClean="0"/>
              <a:t>: </a:t>
            </a:r>
            <a:r>
              <a:rPr lang="ru-RU" b="1" dirty="0" err="1" smtClean="0"/>
              <a:t>Подніпров'я</a:t>
            </a:r>
            <a:r>
              <a:rPr lang="ru-RU" b="1" dirty="0" smtClean="0"/>
              <a:t>, </a:t>
            </a:r>
            <a:r>
              <a:rPr lang="ru-RU" b="1" dirty="0" err="1" smtClean="0"/>
              <a:t>Поділля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Прикарпаття</a:t>
            </a:r>
            <a:r>
              <a:rPr lang="ru-RU" b="1" dirty="0" smtClean="0"/>
              <a:t>, а в </a:t>
            </a:r>
            <a:r>
              <a:rPr lang="ru-RU" b="1" dirty="0" err="1" smtClean="0"/>
              <a:t>їх</a:t>
            </a:r>
            <a:r>
              <a:rPr lang="ru-RU" b="1" dirty="0" smtClean="0"/>
              <a:t> межах </a:t>
            </a:r>
            <a:r>
              <a:rPr lang="ru-RU" b="1" dirty="0" err="1" smtClean="0"/>
              <a:t>утворилися</a:t>
            </a:r>
            <a:r>
              <a:rPr lang="ru-RU" b="1" dirty="0" smtClean="0"/>
              <a:t> </a:t>
            </a:r>
            <a:r>
              <a:rPr lang="ru-RU" b="1" dirty="0" err="1" smtClean="0"/>
              <a:t>провідні</a:t>
            </a:r>
            <a:r>
              <a:rPr lang="ru-RU" b="1" dirty="0" smtClean="0"/>
              <a:t> </a:t>
            </a:r>
            <a:r>
              <a:rPr lang="ru-RU" b="1" dirty="0" err="1" smtClean="0"/>
              <a:t>осередки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7650" name="Picture 2" descr="http://postup.brama.com/image_2009/igrashk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21484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142852"/>
            <a:ext cx="821537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R="0" lvl="0" indent="484188" algn="ctr" defTabSz="9318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99388" algn="l"/>
              </a:tabLst>
              <a:defRPr/>
            </a:pPr>
            <a:r>
              <a:rPr kumimoji="0" lang="uk-UA" sz="4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Види іграшок</a:t>
            </a:r>
            <a:endParaRPr kumimoji="0" lang="ru-RU" sz="4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57818" y="1071546"/>
            <a:ext cx="3643338" cy="5572163"/>
          </a:xfrm>
          <a:prstGeom prst="rect">
            <a:avLst/>
          </a:prstGeom>
        </p:spPr>
        <p:txBody>
          <a:bodyPr anchor="t"/>
          <a:lstStyle/>
          <a:p>
            <a:pPr marL="448056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uk-UA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Найбільш простою та прямолінійною класифікацією є поділ на </a:t>
            </a:r>
            <a:r>
              <a:rPr kumimoji="0" lang="uk-UA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дві групи: </a:t>
            </a:r>
            <a:endParaRPr kumimoji="0" lang="ru-RU" sz="18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Іграшки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у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яких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основною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рисою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є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пластичні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художньо-естетичні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фактори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ляльки, коники,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баранці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олені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цапки, вершники, птахи, "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барині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", "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куми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"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тощо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marL="448056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Іграшки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основною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функцією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яких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є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здійснення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певної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механічної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дії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деркачі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фуркала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калатала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свистки, луки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зі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стрілами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брязкальця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хихички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тощо</a:t>
            </a: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448056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"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84" name="Picture 12" descr="http://gioc.mon.gov.ua/toys/images/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571612"/>
            <a:ext cx="6596142" cy="329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Дерев’яна іграшка</a:t>
            </a:r>
            <a:b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 descr="http://about-ukraine.com/work_folder/5_1242936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25058"/>
            <a:ext cx="8072494" cy="605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bout-ukraine.com/work_folder/8_1242919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bout-ukraine.com/work_folder/zozula_1242975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gnews.com.ua/files/galleries/201110/89830/13189453605725.jpg"/>
          <p:cNvPicPr>
            <a:picLocks noChangeAspect="1" noChangeArrowheads="1"/>
          </p:cNvPicPr>
          <p:nvPr/>
        </p:nvPicPr>
        <p:blipFill>
          <a:blip r:embed="rId2"/>
          <a:srcRect t="11718"/>
          <a:stretch>
            <a:fillRect/>
          </a:stretch>
        </p:blipFill>
        <p:spPr bwMode="auto">
          <a:xfrm>
            <a:off x="357158" y="500042"/>
            <a:ext cx="864000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357190"/>
          </a:xfrm>
        </p:spPr>
        <p:txBody>
          <a:bodyPr>
            <a:normAutofit fontScale="90000"/>
          </a:bodyPr>
          <a:lstStyle/>
          <a:p>
            <a:pPr marL="0" algn="ctr">
              <a:tabLst>
                <a:tab pos="7620000" algn="l"/>
                <a:tab pos="7888288" algn="l"/>
              </a:tabLst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Глиняна іграшка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http://sightseen.turistua.com/pictures/obj/gallery/muzej-58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43866" cy="60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222</Words>
  <Application>Microsoft Office PowerPoint</Application>
  <PresentationFormat>Экран (4:3)</PresentationFormat>
  <Paragraphs>16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Українська народна іграшка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Глиняна іграшка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Опішнянська іграшка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народна іграшка</dc:title>
  <dc:creator>user</dc:creator>
  <cp:lastModifiedBy>user</cp:lastModifiedBy>
  <cp:revision>12</cp:revision>
  <dcterms:created xsi:type="dcterms:W3CDTF">2014-01-19T10:37:41Z</dcterms:created>
  <dcterms:modified xsi:type="dcterms:W3CDTF">2014-01-19T12:36:59Z</dcterms:modified>
</cp:coreProperties>
</file>