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70" r:id="rId3"/>
    <p:sldId id="259" r:id="rId4"/>
    <p:sldId id="260" r:id="rId5"/>
    <p:sldId id="257" r:id="rId6"/>
    <p:sldId id="262" r:id="rId7"/>
    <p:sldId id="267" r:id="rId8"/>
    <p:sldId id="268" r:id="rId9"/>
    <p:sldId id="269" r:id="rId10"/>
    <p:sldId id="265" r:id="rId11"/>
    <p:sldId id="264" r:id="rId12"/>
    <p:sldId id="266" r:id="rId13"/>
    <p:sldId id="261" r:id="rId14"/>
    <p:sldId id="263" r:id="rId15"/>
    <p:sldId id="258"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098"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1E79FC-7DE2-47CA-8FEB-839B0A5F5CD0}" type="datetimeFigureOut">
              <a:rPr lang="ru-RU" smtClean="0"/>
              <a:pPr/>
              <a:t>15.02.2015</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163ABF-5881-45E0-A8D5-830AA209140B}" type="slidenum">
              <a:rPr lang="uk-UA" smtClean="0"/>
              <a:pPr/>
              <a:t>‹#›</a:t>
            </a:fld>
            <a:endParaRPr lang="uk-UA"/>
          </a:p>
        </p:txBody>
      </p:sp>
    </p:spTree>
    <p:extLst>
      <p:ext uri="{BB962C8B-B14F-4D97-AF65-F5344CB8AC3E}">
        <p14:creationId xmlns:p14="http://schemas.microsoft.com/office/powerpoint/2010/main" val="14615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27163ABF-5881-45E0-A8D5-830AA209140B}" type="slidenum">
              <a:rPr lang="uk-UA" smtClean="0"/>
              <a:pPr/>
              <a:t>12</a:t>
            </a:fld>
            <a:endParaRPr lang="uk-U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15.02.2015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15.02.2015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15.02.2015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15.02.2015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15.02.2015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15.02.2015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15.02.2015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15.02.2015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randomBar dir="ver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J:\Documents and Settings\2 русик\Рабочий стол\Школа\вик\презентации фон\_41727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Прямоугольник 4"/>
          <p:cNvSpPr/>
          <p:nvPr/>
        </p:nvSpPr>
        <p:spPr>
          <a:xfrm rot="1184106">
            <a:off x="152999" y="2097483"/>
            <a:ext cx="8939146" cy="186204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115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УЛЬТРАЗВУК</a:t>
            </a:r>
            <a:endParaRPr lang="ru-RU" sz="115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J:\Documents and Settings\2 русик\Рабочий стол\Школа\вик\презентации фон\for-business-backgrounds-wallpapers.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10242" name="Picture 2"/>
          <p:cNvPicPr>
            <a:picLocks noChangeAspect="1" noChangeArrowheads="1"/>
          </p:cNvPicPr>
          <p:nvPr/>
        </p:nvPicPr>
        <p:blipFill>
          <a:blip r:embed="rId3"/>
          <a:srcRect/>
          <a:stretch>
            <a:fillRect/>
          </a:stretch>
        </p:blipFill>
        <p:spPr bwMode="auto">
          <a:xfrm>
            <a:off x="285720" y="500042"/>
            <a:ext cx="4143404" cy="3107553"/>
          </a:xfrm>
          <a:prstGeom prst="rect">
            <a:avLst/>
          </a:prstGeom>
          <a:ln>
            <a:noFill/>
          </a:ln>
          <a:effectLst>
            <a:outerShdw blurRad="292100" dist="139700" dir="2700000" algn="tl" rotWithShape="0">
              <a:srgbClr val="333333">
                <a:alpha val="65000"/>
              </a:srgbClr>
            </a:outerShdw>
          </a:effectLst>
        </p:spPr>
      </p:pic>
      <p:pic>
        <p:nvPicPr>
          <p:cNvPr id="10245" name="Picture 5"/>
          <p:cNvPicPr>
            <a:picLocks noChangeAspect="1" noChangeArrowheads="1"/>
          </p:cNvPicPr>
          <p:nvPr/>
        </p:nvPicPr>
        <p:blipFill>
          <a:blip r:embed="rId4"/>
          <a:srcRect/>
          <a:stretch>
            <a:fillRect/>
          </a:stretch>
        </p:blipFill>
        <p:spPr bwMode="auto">
          <a:xfrm>
            <a:off x="4286248" y="2000240"/>
            <a:ext cx="4667250" cy="46291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J:\Documents and Settings\2 русик\Рабочий стол\Школа\вик\презентации фон\clip-art-backgrounds.jpg"/>
          <p:cNvPicPr>
            <a:picLocks noChangeAspect="1" noChangeArrowheads="1"/>
          </p:cNvPicPr>
          <p:nvPr/>
        </p:nvPicPr>
        <p:blipFill>
          <a:blip r:embed="rId2"/>
          <a:srcRect/>
          <a:stretch>
            <a:fillRect/>
          </a:stretch>
        </p:blipFill>
        <p:spPr bwMode="auto">
          <a:xfrm>
            <a:off x="0" y="53554"/>
            <a:ext cx="9072594" cy="6804446"/>
          </a:xfrm>
          <a:prstGeom prst="rect">
            <a:avLst/>
          </a:prstGeom>
          <a:noFill/>
        </p:spPr>
      </p:pic>
      <p:sp>
        <p:nvSpPr>
          <p:cNvPr id="2" name="Прямоугольник 1"/>
          <p:cNvSpPr/>
          <p:nvPr/>
        </p:nvSpPr>
        <p:spPr>
          <a:xfrm>
            <a:off x="0" y="1357298"/>
            <a:ext cx="8786874" cy="3693319"/>
          </a:xfrm>
          <a:prstGeom prst="rect">
            <a:avLst/>
          </a:prstGeom>
        </p:spPr>
        <p:txBody>
          <a:bodyPr wrap="square">
            <a:spAutoFit/>
          </a:bodyPr>
          <a:lstStyle/>
          <a:p>
            <a:r>
              <a:rPr lang="uk-UA" b="1" i="1" dirty="0" smtClean="0">
                <a:solidFill>
                  <a:srgbClr val="FF0000"/>
                </a:solidFill>
              </a:rPr>
              <a:t>У нічних метеликів з сімейства ведмедиць розвинувся генератор ультразвукових перешкод, «що збиває з сліду» летючих мишей, що переслідують цих комах.</a:t>
            </a:r>
          </a:p>
          <a:p>
            <a:endParaRPr lang="uk-UA" b="1" i="1" dirty="0" smtClean="0">
              <a:solidFill>
                <a:srgbClr val="FF0000"/>
              </a:solidFill>
            </a:endParaRPr>
          </a:p>
          <a:p>
            <a:r>
              <a:rPr lang="uk-UA" b="1" i="1" dirty="0" smtClean="0">
                <a:solidFill>
                  <a:srgbClr val="FF0000"/>
                </a:solidFill>
              </a:rPr>
              <a:t>Не менш вмілі навігатори - жирні дрімлюги, або </a:t>
            </a:r>
            <a:r>
              <a:rPr lang="uk-UA" b="1" i="1" dirty="0" err="1" smtClean="0">
                <a:solidFill>
                  <a:srgbClr val="FF0000"/>
                </a:solidFill>
              </a:rPr>
              <a:t>гуахаро</a:t>
            </a:r>
            <a:r>
              <a:rPr lang="uk-UA" b="1" i="1" dirty="0" smtClean="0">
                <a:solidFill>
                  <a:srgbClr val="FF0000"/>
                </a:solidFill>
              </a:rPr>
              <a:t>. Населяють вони гірські печери Латинської Америки — від Панами на північному-заході до Перу на півдні і на сході Суринаму. Найбільший подарунок природи - це здатність </a:t>
            </a:r>
            <a:r>
              <a:rPr lang="uk-UA" b="1" i="1" dirty="0" err="1" smtClean="0">
                <a:solidFill>
                  <a:srgbClr val="FF0000"/>
                </a:solidFill>
              </a:rPr>
              <a:t>гуахаро</a:t>
            </a:r>
            <a:r>
              <a:rPr lang="uk-UA" b="1" i="1" dirty="0" smtClean="0">
                <a:solidFill>
                  <a:srgbClr val="FF0000"/>
                </a:solidFill>
              </a:rPr>
              <a:t> до ехолокації. Живучи в непроглядній темряві, жирні дрімлюги, тим не менше, пристосувалися віртуозно літати по печерах. Вони видають неголосні </a:t>
            </a:r>
            <a:r>
              <a:rPr lang="uk-UA" b="1" i="1" dirty="0" err="1" smtClean="0">
                <a:solidFill>
                  <a:srgbClr val="FF0000"/>
                </a:solidFill>
              </a:rPr>
              <a:t>клацаючі</a:t>
            </a:r>
            <a:r>
              <a:rPr lang="uk-UA" b="1" i="1" dirty="0" smtClean="0">
                <a:solidFill>
                  <a:srgbClr val="FF0000"/>
                </a:solidFill>
              </a:rPr>
              <a:t> звуки, вільно вловлює і людським вухом (їх частота приблизно 7 000 Герц). Кожне клацання триває одну-дві </a:t>
            </a:r>
            <a:r>
              <a:rPr lang="uk-UA" b="1" i="1" dirty="0" err="1" smtClean="0">
                <a:solidFill>
                  <a:srgbClr val="FF0000"/>
                </a:solidFill>
              </a:rPr>
              <a:t>мілісекунди</a:t>
            </a:r>
            <a:r>
              <a:rPr lang="uk-UA" b="1" i="1" dirty="0" smtClean="0">
                <a:solidFill>
                  <a:srgbClr val="FF0000"/>
                </a:solidFill>
              </a:rPr>
              <a:t>. Звук клацання відбивається від стін підземелля, різних виступів і перешкод і сприймається чуйною птахом.</a:t>
            </a:r>
          </a:p>
          <a:p>
            <a:endParaRPr lang="uk-UA" b="1" i="1" dirty="0" smtClean="0">
              <a:solidFill>
                <a:srgbClr val="FF0000"/>
              </a:solidFill>
            </a:endParaRPr>
          </a:p>
          <a:p>
            <a:r>
              <a:rPr lang="uk-UA" b="1" i="1" dirty="0" smtClean="0">
                <a:solidFill>
                  <a:srgbClr val="FF0000"/>
                </a:solidFill>
              </a:rPr>
              <a:t>Ультразвукову ехолокацію у воді чудово освоїли китоподібні.</a:t>
            </a:r>
            <a:endParaRPr lang="uk-UA" b="1" i="1" dirty="0">
              <a:solidFill>
                <a:srgbClr val="FF0000"/>
              </a:solidFill>
            </a:endParaRPr>
          </a:p>
        </p:txBody>
      </p:sp>
    </p:spTree>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srcRect b="8750"/>
          <a:stretch>
            <a:fillRect/>
          </a:stretch>
        </p:blipFill>
        <p:spPr bwMode="auto">
          <a:xfrm>
            <a:off x="0" y="0"/>
            <a:ext cx="9144000" cy="6844646"/>
          </a:xfrm>
          <a:prstGeom prst="rect">
            <a:avLst/>
          </a:prstGeom>
          <a:noFill/>
          <a:ln w="9525">
            <a:noFill/>
            <a:miter lim="800000"/>
            <a:headEnd/>
            <a:tailEnd/>
          </a:ln>
          <a:effectLst/>
        </p:spPr>
      </p:pic>
      <p:pic>
        <p:nvPicPr>
          <p:cNvPr id="11267" name="Picture 3"/>
          <p:cNvPicPr>
            <a:picLocks noChangeAspect="1" noChangeArrowheads="1"/>
          </p:cNvPicPr>
          <p:nvPr/>
        </p:nvPicPr>
        <p:blipFill>
          <a:blip r:embed="rId4"/>
          <a:srcRect/>
          <a:stretch>
            <a:fillRect/>
          </a:stretch>
        </p:blipFill>
        <p:spPr bwMode="auto">
          <a:xfrm>
            <a:off x="142844" y="285728"/>
            <a:ext cx="5400675" cy="3609975"/>
          </a:xfrm>
          <a:prstGeom prst="rect">
            <a:avLst/>
          </a:prstGeom>
          <a:noFill/>
          <a:ln w="9525">
            <a:noFill/>
            <a:miter lim="800000"/>
            <a:headEnd/>
            <a:tailEnd/>
          </a:ln>
          <a:effectLst/>
        </p:spPr>
      </p:pic>
      <p:sp>
        <p:nvSpPr>
          <p:cNvPr id="4" name="Прямоугольник 3"/>
          <p:cNvSpPr/>
          <p:nvPr/>
        </p:nvSpPr>
        <p:spPr>
          <a:xfrm>
            <a:off x="7000892" y="214290"/>
            <a:ext cx="1917128" cy="707886"/>
          </a:xfrm>
          <a:prstGeom prst="rect">
            <a:avLst/>
          </a:prstGeom>
        </p:spPr>
        <p:txBody>
          <a:bodyPr wrap="none">
            <a:spAutoFit/>
          </a:bodyPr>
          <a:lstStyle/>
          <a:p>
            <a:r>
              <a:rPr lang="uk-UA" sz="4000" b="1" dirty="0" err="1" smtClean="0">
                <a:solidFill>
                  <a:schemeClr val="bg1"/>
                </a:solidFill>
              </a:rPr>
              <a:t>Гуахаро</a:t>
            </a:r>
            <a:endParaRPr lang="uk-UA" sz="4000" b="1" dirty="0">
              <a:solidFill>
                <a:schemeClr val="bg1"/>
              </a:solidFill>
            </a:endParaRPr>
          </a:p>
        </p:txBody>
      </p:sp>
      <p:pic>
        <p:nvPicPr>
          <p:cNvPr id="11269" name="Picture 5"/>
          <p:cNvPicPr>
            <a:picLocks noChangeAspect="1" noChangeArrowheads="1"/>
          </p:cNvPicPr>
          <p:nvPr/>
        </p:nvPicPr>
        <p:blipFill>
          <a:blip r:embed="rId5"/>
          <a:srcRect/>
          <a:stretch>
            <a:fillRect/>
          </a:stretch>
        </p:blipFill>
        <p:spPr bwMode="auto">
          <a:xfrm>
            <a:off x="3643306" y="2729031"/>
            <a:ext cx="2700346" cy="4128969"/>
          </a:xfrm>
          <a:prstGeom prst="rect">
            <a:avLst/>
          </a:prstGeom>
          <a:noFill/>
          <a:ln w="9525">
            <a:noFill/>
            <a:miter lim="800000"/>
            <a:headEnd/>
            <a:tailEnd/>
          </a:ln>
          <a:effectLst/>
        </p:spPr>
      </p:pic>
      <p:pic>
        <p:nvPicPr>
          <p:cNvPr id="11268" name="Picture 4"/>
          <p:cNvPicPr>
            <a:picLocks noChangeAspect="1" noChangeArrowheads="1"/>
          </p:cNvPicPr>
          <p:nvPr/>
        </p:nvPicPr>
        <p:blipFill>
          <a:blip r:embed="rId6"/>
          <a:srcRect/>
          <a:stretch>
            <a:fillRect/>
          </a:stretch>
        </p:blipFill>
        <p:spPr bwMode="auto">
          <a:xfrm>
            <a:off x="6286512" y="1285860"/>
            <a:ext cx="2571750" cy="1933575"/>
          </a:xfrm>
          <a:prstGeom prst="rect">
            <a:avLst/>
          </a:prstGeom>
          <a:noFill/>
          <a:ln w="9525">
            <a:noFill/>
            <a:miter lim="800000"/>
            <a:headEnd/>
            <a:tailEnd/>
          </a:ln>
          <a:effectLst/>
        </p:spPr>
      </p:pic>
    </p:spTree>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J:\Documents and Settings\2 русик\Рабочий стол\Школа\вик\презентации фон\0015-015-Gabdulla-Tukaj.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Прямоугольник 2"/>
          <p:cNvSpPr/>
          <p:nvPr/>
        </p:nvSpPr>
        <p:spPr>
          <a:xfrm>
            <a:off x="571472" y="357166"/>
            <a:ext cx="8090548" cy="923330"/>
          </a:xfrm>
          <a:prstGeom prst="rect">
            <a:avLst/>
          </a:prstGeom>
          <a:noFill/>
        </p:spPr>
        <p:txBody>
          <a:bodyPr wrap="none" lIns="91440" tIns="45720" rIns="91440" bIns="45720">
            <a:spAutoFit/>
          </a:bodyPr>
          <a:lstStyle/>
          <a:p>
            <a:pPr algn="ctr"/>
            <a:r>
              <a:rPr lang="ru-RU" sz="5400"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Чи</a:t>
            </a:r>
            <a:r>
              <a:rPr lang="ru-RU"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ru-RU" sz="5400"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безпечний</a:t>
            </a:r>
            <a:r>
              <a:rPr lang="ru-RU"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ультразвук?</a:t>
            </a:r>
            <a:endParaRPr lang="ru-RU"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4" name="Прямоугольник 3"/>
          <p:cNvSpPr/>
          <p:nvPr/>
        </p:nvSpPr>
        <p:spPr>
          <a:xfrm>
            <a:off x="1071538" y="1428736"/>
            <a:ext cx="7286676" cy="4524315"/>
          </a:xfrm>
          <a:prstGeom prst="rect">
            <a:avLst/>
          </a:prstGeom>
        </p:spPr>
        <p:txBody>
          <a:bodyPr wrap="square">
            <a:spAutoFit/>
          </a:bodyPr>
          <a:lstStyle/>
          <a:p>
            <a:r>
              <a:rPr lang="ru-RU" sz="36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Дослідження</a:t>
            </a:r>
            <a:r>
              <a:rPr lang="ru-RU"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ru-RU" sz="36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підтверджують</a:t>
            </a:r>
            <a:r>
              <a:rPr lang="ru-RU"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ru-RU" sz="36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безпеку</a:t>
            </a:r>
            <a:r>
              <a:rPr lang="ru-RU"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ультразвуку: </a:t>
            </a:r>
            <a:r>
              <a:rPr lang="ru-RU" sz="36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він</a:t>
            </a:r>
            <a:r>
              <a:rPr lang="ru-RU"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не </a:t>
            </a:r>
            <a:r>
              <a:rPr lang="ru-RU" sz="36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призводить</a:t>
            </a:r>
            <a:r>
              <a:rPr lang="ru-RU"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до </a:t>
            </a:r>
            <a:r>
              <a:rPr lang="ru-RU" sz="36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виникнення</a:t>
            </a:r>
            <a:r>
              <a:rPr lang="ru-RU"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ru-RU" sz="36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небезпечних</a:t>
            </a:r>
            <a:r>
              <a:rPr lang="ru-RU"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ru-RU" sz="36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побічних</a:t>
            </a:r>
            <a:r>
              <a:rPr lang="ru-RU"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ru-RU" sz="36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ефектів</a:t>
            </a:r>
            <a:r>
              <a:rPr lang="ru-RU"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При </a:t>
            </a:r>
            <a:r>
              <a:rPr lang="ru-RU" sz="36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проведенні</a:t>
            </a:r>
            <a:r>
              <a:rPr lang="ru-RU"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ультразвуку не </a:t>
            </a:r>
            <a:r>
              <a:rPr lang="ru-RU" sz="36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використовується</a:t>
            </a:r>
            <a:r>
              <a:rPr lang="ru-RU"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ru-RU" sz="36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радіація</a:t>
            </a:r>
            <a:r>
              <a:rPr lang="ru-RU"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як, </a:t>
            </a:r>
            <a:r>
              <a:rPr lang="ru-RU" sz="36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наприклад</a:t>
            </a:r>
            <a:r>
              <a:rPr lang="ru-RU"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при </a:t>
            </a:r>
            <a:r>
              <a:rPr lang="ru-RU" sz="36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проведенні</a:t>
            </a:r>
            <a:r>
              <a:rPr lang="ru-RU"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рентгена.</a:t>
            </a:r>
            <a:endParaRPr lang="uk-UA"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J:\Documents and Settings\2 русик\Рабочий стол\Школа\вик\презентации фон\master19_background.jpg"/>
          <p:cNvPicPr>
            <a:picLocks noChangeAspect="1" noChangeArrowheads="1"/>
          </p:cNvPicPr>
          <p:nvPr/>
        </p:nvPicPr>
        <p:blipFill>
          <a:blip r:embed="rId2"/>
          <a:srcRect/>
          <a:stretch>
            <a:fillRect/>
          </a:stretch>
        </p:blipFill>
        <p:spPr bwMode="auto">
          <a:xfrm>
            <a:off x="0" y="0"/>
            <a:ext cx="9144000" cy="6849438"/>
          </a:xfrm>
          <a:prstGeom prst="rect">
            <a:avLst/>
          </a:prstGeom>
          <a:noFill/>
        </p:spPr>
      </p:pic>
      <p:pic>
        <p:nvPicPr>
          <p:cNvPr id="7171" name="Picture 3"/>
          <p:cNvPicPr>
            <a:picLocks noChangeAspect="1" noChangeArrowheads="1"/>
          </p:cNvPicPr>
          <p:nvPr/>
        </p:nvPicPr>
        <p:blipFill>
          <a:blip r:embed="rId3"/>
          <a:srcRect/>
          <a:stretch>
            <a:fillRect/>
          </a:stretch>
        </p:blipFill>
        <p:spPr bwMode="auto">
          <a:xfrm>
            <a:off x="270048" y="144102"/>
            <a:ext cx="3971925" cy="3914775"/>
          </a:xfrm>
          <a:prstGeom prst="rect">
            <a:avLst/>
          </a:prstGeom>
          <a:noFill/>
          <a:ln w="9525">
            <a:noFill/>
            <a:miter lim="800000"/>
            <a:headEnd/>
            <a:tailEnd/>
          </a:ln>
          <a:effectLst/>
        </p:spPr>
      </p:pic>
      <p:sp>
        <p:nvSpPr>
          <p:cNvPr id="4" name="Прямоугольник 3"/>
          <p:cNvSpPr/>
          <p:nvPr/>
        </p:nvSpPr>
        <p:spPr>
          <a:xfrm>
            <a:off x="142844" y="4572008"/>
            <a:ext cx="4357718" cy="646331"/>
          </a:xfrm>
          <a:prstGeom prst="rect">
            <a:avLst/>
          </a:prstGeom>
        </p:spPr>
        <p:txBody>
          <a:bodyPr wrap="square">
            <a:spAutoFit/>
          </a:bodyPr>
          <a:lstStyle/>
          <a:p>
            <a:r>
              <a:rPr lang="uk-UA" dirty="0" smtClean="0"/>
              <a:t>Практичне застосування ультразвуку в медицині</a:t>
            </a:r>
            <a:endParaRPr lang="uk-UA" dirty="0"/>
          </a:p>
        </p:txBody>
      </p:sp>
      <p:pic>
        <p:nvPicPr>
          <p:cNvPr id="7172" name="Picture 4"/>
          <p:cNvPicPr>
            <a:picLocks noChangeAspect="1" noChangeArrowheads="1"/>
          </p:cNvPicPr>
          <p:nvPr/>
        </p:nvPicPr>
        <p:blipFill>
          <a:blip r:embed="rId4"/>
          <a:srcRect/>
          <a:stretch>
            <a:fillRect/>
          </a:stretch>
        </p:blipFill>
        <p:spPr bwMode="auto">
          <a:xfrm>
            <a:off x="4429124" y="3357562"/>
            <a:ext cx="4595828" cy="3051630"/>
          </a:xfrm>
          <a:prstGeom prst="rect">
            <a:avLst/>
          </a:prstGeom>
          <a:noFill/>
          <a:ln w="9525">
            <a:noFill/>
            <a:miter lim="800000"/>
            <a:headEnd/>
            <a:tailEnd/>
          </a:ln>
          <a:effectLst/>
        </p:spPr>
      </p:pic>
    </p:spTree>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J:\Documents and Settings\2 русик\Рабочий стол\Школа\вик\презентации фон\abstract-glass-building.jpg"/>
          <p:cNvPicPr>
            <a:picLocks noChangeAspect="1" noChangeArrowheads="1"/>
          </p:cNvPicPr>
          <p:nvPr/>
        </p:nvPicPr>
        <p:blipFill>
          <a:blip r:embed="rId2"/>
          <a:srcRect b="3433"/>
          <a:stretch>
            <a:fillRect/>
          </a:stretch>
        </p:blipFill>
        <p:spPr bwMode="auto">
          <a:xfrm>
            <a:off x="0" y="0"/>
            <a:ext cx="9173161" cy="6858000"/>
          </a:xfrm>
          <a:prstGeom prst="rect">
            <a:avLst/>
          </a:prstGeom>
          <a:noFill/>
        </p:spPr>
      </p:pic>
      <p:sp>
        <p:nvSpPr>
          <p:cNvPr id="5" name="Прямоугольник 4"/>
          <p:cNvSpPr/>
          <p:nvPr/>
        </p:nvSpPr>
        <p:spPr>
          <a:xfrm>
            <a:off x="1214414" y="357166"/>
            <a:ext cx="6378927" cy="34163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Виконала</a:t>
            </a:r>
            <a:endParaRPr 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ru-RU" sz="5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Учениця</a:t>
            </a:r>
            <a:r>
              <a:rPr lang="ru-RU"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ru-RU"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9-А </a:t>
            </a:r>
            <a:r>
              <a:rPr lang="ru-RU" sz="5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класу</a:t>
            </a:r>
            <a:endParaRPr lang="ru-RU"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Безсмола </a:t>
            </a:r>
            <a:r>
              <a:rPr 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Оксана</a:t>
            </a:r>
            <a:endParaRPr 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ru-RU" sz="5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Вчитель</a:t>
            </a:r>
            <a:r>
              <a:rPr lang="ru-RU"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Коник Н.М.</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1" y="0"/>
            <a:ext cx="9164863" cy="6858000"/>
          </a:xfrm>
          <a:prstGeom prst="rect">
            <a:avLst/>
          </a:prstGeom>
          <a:noFill/>
          <a:ln w="9525">
            <a:noFill/>
            <a:miter lim="800000"/>
            <a:headEnd/>
            <a:tailEnd/>
          </a:ln>
          <a:effectLst/>
        </p:spPr>
      </p:pic>
    </p:spTree>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J:\Documents and Settings\2 русик\Рабочий стол\Школа\вик\презентации фон\Aurora4074.jpg"/>
          <p:cNvPicPr>
            <a:picLocks noChangeAspect="1" noChangeArrowheads="1"/>
          </p:cNvPicPr>
          <p:nvPr/>
        </p:nvPicPr>
        <p:blipFill>
          <a:blip r:embed="rId2"/>
          <a:srcRect/>
          <a:stretch>
            <a:fillRect/>
          </a:stretch>
        </p:blipFill>
        <p:spPr bwMode="auto">
          <a:xfrm>
            <a:off x="0" y="0"/>
            <a:ext cx="9144000" cy="6857999"/>
          </a:xfrm>
          <a:prstGeom prst="rect">
            <a:avLst/>
          </a:prstGeom>
          <a:noFill/>
        </p:spPr>
      </p:pic>
      <p:sp>
        <p:nvSpPr>
          <p:cNvPr id="3" name="Прямоугольник 2"/>
          <p:cNvSpPr/>
          <p:nvPr/>
        </p:nvSpPr>
        <p:spPr>
          <a:xfrm>
            <a:off x="214282" y="1214422"/>
            <a:ext cx="8715436" cy="1631216"/>
          </a:xfrm>
          <a:prstGeom prst="rect">
            <a:avLst/>
          </a:prstGeom>
          <a:noFill/>
        </p:spPr>
        <p:txBody>
          <a:bodyPr wrap="square" lIns="91440" tIns="45720" rIns="91440" bIns="45720">
            <a:spAutoFit/>
          </a:bodyPr>
          <a:lstStyle/>
          <a:p>
            <a:pPr algn="ctr"/>
            <a:r>
              <a:rPr lang="ru-RU"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Останнім</a:t>
            </a:r>
            <a:r>
              <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часом усе </a:t>
            </a:r>
            <a:r>
              <a:rPr lang="ru-RU"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більш</a:t>
            </a:r>
            <a:r>
              <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широке</a:t>
            </a:r>
            <a:r>
              <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поширення</a:t>
            </a:r>
            <a:r>
              <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у </a:t>
            </a:r>
            <a:r>
              <a:rPr lang="ru-RU"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виробництві</a:t>
            </a:r>
            <a:r>
              <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знаходять</a:t>
            </a:r>
            <a:r>
              <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технологічні</a:t>
            </a:r>
            <a:r>
              <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процеси</a:t>
            </a:r>
            <a:r>
              <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засновані</a:t>
            </a:r>
            <a:r>
              <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на </a:t>
            </a:r>
            <a:r>
              <a:rPr lang="ru-RU"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використанні</a:t>
            </a:r>
            <a:r>
              <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енергії</a:t>
            </a:r>
            <a:r>
              <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ультразвуку. Ультразвук </a:t>
            </a:r>
            <a:r>
              <a:rPr lang="ru-RU"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знайшов</a:t>
            </a:r>
            <a:r>
              <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також</a:t>
            </a:r>
            <a:r>
              <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застосування</a:t>
            </a:r>
            <a:r>
              <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в </a:t>
            </a:r>
            <a:r>
              <a:rPr lang="ru-RU"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медицині</a:t>
            </a:r>
            <a:r>
              <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У </a:t>
            </a:r>
            <a:r>
              <a:rPr lang="ru-RU"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зв'язку</a:t>
            </a:r>
            <a:r>
              <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з</a:t>
            </a:r>
            <a:r>
              <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ростом </a:t>
            </a:r>
            <a:r>
              <a:rPr lang="ru-RU"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одиничних</a:t>
            </a:r>
            <a:r>
              <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потужностей</a:t>
            </a:r>
            <a:r>
              <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і</a:t>
            </a:r>
            <a:r>
              <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швидкостей</a:t>
            </a:r>
            <a:r>
              <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різних</a:t>
            </a:r>
            <a:r>
              <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агрегатів</a:t>
            </a:r>
            <a:r>
              <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і</a:t>
            </a:r>
            <a:r>
              <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машин </a:t>
            </a:r>
            <a:r>
              <a:rPr lang="ru-RU"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ростуть</a:t>
            </a:r>
            <a:r>
              <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рівні</a:t>
            </a:r>
            <a:r>
              <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шуму, у тому </a:t>
            </a:r>
            <a:r>
              <a:rPr lang="ru-RU"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числі</a:t>
            </a:r>
            <a:r>
              <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й</a:t>
            </a:r>
            <a:r>
              <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в </a:t>
            </a:r>
            <a:r>
              <a:rPr lang="ru-RU"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ультразвуковій</a:t>
            </a:r>
            <a:r>
              <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області</a:t>
            </a:r>
            <a:r>
              <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частот.</a:t>
            </a:r>
            <a:endParaRPr lang="ru-RU"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J:\Documents and Settings\2 русик\Рабочий стол\Школа\вик\презентации фон\shutterstock_opensource_311.gif"/>
          <p:cNvPicPr>
            <a:picLocks noChangeAspect="1" noChangeArrowheads="1"/>
          </p:cNvPicPr>
          <p:nvPr/>
        </p:nvPicPr>
        <p:blipFill>
          <a:blip r:embed="rId2">
            <a:lum bright="30000"/>
          </a:blip>
          <a:srcRect/>
          <a:stretch>
            <a:fillRect/>
          </a:stretch>
        </p:blipFill>
        <p:spPr bwMode="auto">
          <a:xfrm>
            <a:off x="0" y="0"/>
            <a:ext cx="9144000" cy="6858000"/>
          </a:xfrm>
          <a:prstGeom prst="rect">
            <a:avLst/>
          </a:prstGeom>
          <a:noFill/>
        </p:spPr>
      </p:pic>
      <p:sp>
        <p:nvSpPr>
          <p:cNvPr id="3" name="Прямоугольник 2"/>
          <p:cNvSpPr/>
          <p:nvPr/>
        </p:nvSpPr>
        <p:spPr>
          <a:xfrm>
            <a:off x="0" y="0"/>
            <a:ext cx="9144000" cy="397031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600" b="1" spc="50" dirty="0" err="1" smtClean="0">
                <a:ln w="11430"/>
                <a:solidFill>
                  <a:schemeClr val="tx1">
                    <a:lumMod val="95000"/>
                    <a:lumOff val="5000"/>
                  </a:schemeClr>
                </a:solidFill>
                <a:effectLst>
                  <a:outerShdw blurRad="76200" dist="50800" dir="5400000" algn="tl" rotWithShape="0">
                    <a:srgbClr val="000000">
                      <a:alpha val="65000"/>
                    </a:srgbClr>
                  </a:outerShdw>
                </a:effectLst>
              </a:rPr>
              <a:t>Ультразву́к</a:t>
            </a:r>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 </a:t>
            </a:r>
            <a:r>
              <a:rPr lang="ru-RU" sz="36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акустичні</a:t>
            </a:r>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36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коливання</a:t>
            </a:r>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частота </a:t>
            </a:r>
            <a:r>
              <a:rPr lang="ru-RU" sz="36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яких</a:t>
            </a:r>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36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більша</a:t>
            </a:r>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36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ніж</a:t>
            </a:r>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36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високочастотна</a:t>
            </a:r>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межа </a:t>
            </a:r>
            <a:r>
              <a:rPr lang="ru-RU" sz="36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чутного</a:t>
            </a:r>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звуку (</a:t>
            </a:r>
            <a:r>
              <a:rPr lang="ru-RU" sz="36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близько</a:t>
            </a:r>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16 кГц).</a:t>
            </a:r>
          </a:p>
          <a:p>
            <a:pPr algn="ctr"/>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3600" b="1" spc="50" dirty="0" err="1" smtClean="0">
                <a:ln w="11430"/>
                <a:solidFill>
                  <a:schemeClr val="tx1">
                    <a:lumMod val="95000"/>
                    <a:lumOff val="5000"/>
                  </a:schemeClr>
                </a:solidFill>
                <a:effectLst>
                  <a:outerShdw blurRad="76200" dist="50800" dir="5400000" algn="tl" rotWithShape="0">
                    <a:srgbClr val="000000">
                      <a:alpha val="65000"/>
                    </a:srgbClr>
                  </a:outerShdw>
                </a:effectLst>
              </a:rPr>
              <a:t>Одиницею</a:t>
            </a:r>
            <a:r>
              <a:rPr lang="ru-RU" sz="3600" b="1" spc="50" dirty="0" smtClean="0">
                <a:ln w="11430"/>
                <a:solidFill>
                  <a:schemeClr val="tx1">
                    <a:lumMod val="95000"/>
                    <a:lumOff val="5000"/>
                  </a:schemeClr>
                </a:solidFill>
                <a:effectLst>
                  <a:outerShdw blurRad="76200" dist="50800" dir="5400000" algn="tl" rotWithShape="0">
                    <a:srgbClr val="000000">
                      <a:alpha val="65000"/>
                    </a:srgbClr>
                  </a:outerShdw>
                </a:effectLst>
              </a:rPr>
              <a:t> </a:t>
            </a:r>
            <a:r>
              <a:rPr lang="ru-RU" sz="3600" b="1" spc="50" dirty="0" err="1" smtClean="0">
                <a:ln w="11430"/>
                <a:solidFill>
                  <a:schemeClr val="tx1">
                    <a:lumMod val="95000"/>
                    <a:lumOff val="5000"/>
                  </a:schemeClr>
                </a:solidFill>
                <a:effectLst>
                  <a:outerShdw blurRad="76200" dist="50800" dir="5400000" algn="tl" rotWithShape="0">
                    <a:srgbClr val="000000">
                      <a:alpha val="65000"/>
                    </a:srgbClr>
                  </a:outerShdw>
                </a:effectLst>
              </a:rPr>
              <a:t>виміру</a:t>
            </a:r>
            <a:r>
              <a:rPr lang="ru-RU" sz="3600" b="1" spc="50" dirty="0" smtClean="0">
                <a:ln w="11430"/>
                <a:solidFill>
                  <a:schemeClr val="tx1">
                    <a:lumMod val="95000"/>
                    <a:lumOff val="5000"/>
                  </a:schemeClr>
                </a:solidFill>
                <a:effectLst>
                  <a:outerShdw blurRad="76200" dist="50800" dir="5400000" algn="tl" rotWithShape="0">
                    <a:srgbClr val="000000">
                      <a:alpha val="65000"/>
                    </a:srgbClr>
                  </a:outerShdw>
                </a:effectLst>
              </a:rPr>
              <a:t> </a:t>
            </a:r>
            <a:r>
              <a:rPr lang="ru-RU" sz="3600" b="1" spc="50" dirty="0" err="1" smtClean="0">
                <a:ln w="11430"/>
                <a:solidFill>
                  <a:schemeClr val="tx1">
                    <a:lumMod val="95000"/>
                    <a:lumOff val="5000"/>
                  </a:schemeClr>
                </a:solidFill>
                <a:effectLst>
                  <a:outerShdw blurRad="76200" dist="50800" dir="5400000" algn="tl" rotWithShape="0">
                    <a:srgbClr val="000000">
                      <a:alpha val="65000"/>
                    </a:srgbClr>
                  </a:outerShdw>
                </a:effectLst>
              </a:rPr>
              <a:t>рівня</a:t>
            </a:r>
            <a:r>
              <a:rPr lang="ru-RU" sz="3600" b="1" spc="50" dirty="0" smtClean="0">
                <a:ln w="11430"/>
                <a:solidFill>
                  <a:schemeClr val="tx1">
                    <a:lumMod val="95000"/>
                    <a:lumOff val="5000"/>
                  </a:schemeClr>
                </a:solidFill>
                <a:effectLst>
                  <a:outerShdw blurRad="76200" dist="50800" dir="5400000" algn="tl" rotWithShape="0">
                    <a:srgbClr val="000000">
                      <a:alpha val="65000"/>
                    </a:srgbClr>
                  </a:outerShdw>
                </a:effectLst>
              </a:rPr>
              <a:t> звукового </a:t>
            </a:r>
            <a:r>
              <a:rPr lang="ru-RU" sz="3600" b="1" spc="50" dirty="0" err="1" smtClean="0">
                <a:ln w="11430"/>
                <a:solidFill>
                  <a:schemeClr val="tx1">
                    <a:lumMod val="95000"/>
                    <a:lumOff val="5000"/>
                  </a:schemeClr>
                </a:solidFill>
                <a:effectLst>
                  <a:outerShdw blurRad="76200" dist="50800" dir="5400000" algn="tl" rotWithShape="0">
                    <a:srgbClr val="000000">
                      <a:alpha val="65000"/>
                    </a:srgbClr>
                  </a:outerShdw>
                </a:effectLst>
              </a:rPr>
              <a:t>тиску</a:t>
            </a:r>
            <a:r>
              <a:rPr lang="ru-RU" sz="3600" b="1" spc="50" dirty="0" smtClean="0">
                <a:ln w="11430"/>
                <a:solidFill>
                  <a:schemeClr val="tx1">
                    <a:lumMod val="95000"/>
                    <a:lumOff val="5000"/>
                  </a:schemeClr>
                </a:solidFill>
                <a:effectLst>
                  <a:outerShdw blurRad="76200" dist="50800" dir="5400000" algn="tl" rotWithShape="0">
                    <a:srgbClr val="000000">
                      <a:alpha val="65000"/>
                    </a:srgbClr>
                  </a:outerShdw>
                </a:effectLst>
              </a:rPr>
              <a:t> </a:t>
            </a:r>
            <a:r>
              <a:rPr lang="ru-RU" sz="36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є</a:t>
            </a:r>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дБ.</a:t>
            </a:r>
          </a:p>
          <a:p>
            <a:pPr algn="ctr"/>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3600" b="1" spc="50" dirty="0" err="1" smtClean="0">
                <a:ln w="11430"/>
                <a:solidFill>
                  <a:schemeClr val="tx1">
                    <a:lumMod val="95000"/>
                    <a:lumOff val="5000"/>
                  </a:schemeClr>
                </a:solidFill>
                <a:effectLst>
                  <a:outerShdw blurRad="76200" dist="50800" dir="5400000" algn="tl" rotWithShape="0">
                    <a:srgbClr val="000000">
                      <a:alpha val="65000"/>
                    </a:srgbClr>
                  </a:outerShdw>
                </a:effectLst>
              </a:rPr>
              <a:t>Одиницею</a:t>
            </a:r>
            <a:r>
              <a:rPr lang="ru-RU" sz="3600" b="1" spc="50" dirty="0" smtClean="0">
                <a:ln w="11430"/>
                <a:solidFill>
                  <a:schemeClr val="tx1">
                    <a:lumMod val="95000"/>
                    <a:lumOff val="5000"/>
                  </a:schemeClr>
                </a:solidFill>
                <a:effectLst>
                  <a:outerShdw blurRad="76200" dist="50800" dir="5400000" algn="tl" rotWithShape="0">
                    <a:srgbClr val="000000">
                      <a:alpha val="65000"/>
                    </a:srgbClr>
                  </a:outerShdw>
                </a:effectLst>
              </a:rPr>
              <a:t> </a:t>
            </a:r>
            <a:r>
              <a:rPr lang="ru-RU" sz="3600" b="1" spc="50" dirty="0" err="1" smtClean="0">
                <a:ln w="11430"/>
                <a:solidFill>
                  <a:schemeClr val="tx1">
                    <a:lumMod val="95000"/>
                    <a:lumOff val="5000"/>
                  </a:schemeClr>
                </a:solidFill>
                <a:effectLst>
                  <a:outerShdw blurRad="76200" dist="50800" dir="5400000" algn="tl" rotWithShape="0">
                    <a:srgbClr val="000000">
                      <a:alpha val="65000"/>
                    </a:srgbClr>
                  </a:outerShdw>
                </a:effectLst>
              </a:rPr>
              <a:t>виміру</a:t>
            </a:r>
            <a:r>
              <a:rPr lang="ru-RU" sz="3600" b="1" spc="50" dirty="0" smtClean="0">
                <a:ln w="11430"/>
                <a:solidFill>
                  <a:schemeClr val="tx1">
                    <a:lumMod val="95000"/>
                    <a:lumOff val="5000"/>
                  </a:schemeClr>
                </a:solidFill>
                <a:effectLst>
                  <a:outerShdw blurRad="76200" dist="50800" dir="5400000" algn="tl" rotWithShape="0">
                    <a:srgbClr val="000000">
                      <a:alpha val="65000"/>
                    </a:srgbClr>
                  </a:outerShdw>
                </a:effectLst>
              </a:rPr>
              <a:t> </a:t>
            </a:r>
            <a:r>
              <a:rPr lang="ru-RU" sz="3600" b="1" spc="50" dirty="0" err="1" smtClean="0">
                <a:ln w="11430"/>
                <a:solidFill>
                  <a:schemeClr val="tx1">
                    <a:lumMod val="95000"/>
                    <a:lumOff val="5000"/>
                  </a:schemeClr>
                </a:solidFill>
                <a:effectLst>
                  <a:outerShdw blurRad="76200" dist="50800" dir="5400000" algn="tl" rotWithShape="0">
                    <a:srgbClr val="000000">
                      <a:alpha val="65000"/>
                    </a:srgbClr>
                  </a:outerShdw>
                </a:effectLst>
              </a:rPr>
              <a:t>інтенсивності</a:t>
            </a:r>
            <a:r>
              <a:rPr lang="ru-RU" sz="3600" b="1" spc="50" dirty="0" smtClean="0">
                <a:ln w="11430"/>
                <a:solidFill>
                  <a:schemeClr val="tx1">
                    <a:lumMod val="95000"/>
                    <a:lumOff val="5000"/>
                  </a:schemeClr>
                </a:solidFill>
                <a:effectLst>
                  <a:outerShdw blurRad="76200" dist="50800" dir="5400000" algn="tl" rotWithShape="0">
                    <a:srgbClr val="000000">
                      <a:alpha val="65000"/>
                    </a:srgbClr>
                  </a:outerShdw>
                </a:effectLst>
              </a:rPr>
              <a:t> ультразвуку</a:t>
            </a:r>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36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є</a:t>
            </a:r>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ват на </a:t>
            </a:r>
            <a:r>
              <a:rPr lang="ru-RU" sz="36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квадратний</a:t>
            </a:r>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сантиметр </a:t>
            </a:r>
            <a:endPar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714348" y="1428736"/>
            <a:ext cx="7587136" cy="3779672"/>
          </a:xfrm>
          <a:prstGeom prst="rect">
            <a:avLst/>
          </a:prstGeom>
          <a:noFill/>
          <a:ln w="9525">
            <a:noFill/>
            <a:miter lim="800000"/>
            <a:headEnd/>
            <a:tailEnd/>
          </a:ln>
          <a:effectLst/>
        </p:spPr>
      </p:pic>
    </p:spTree>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J:\Documents and Settings\2 русик\Рабочий стол\Школа\вик\презентации фон\fon.jpg"/>
          <p:cNvPicPr>
            <a:picLocks noChangeAspect="1" noChangeArrowheads="1"/>
          </p:cNvPicPr>
          <p:nvPr/>
        </p:nvPicPr>
        <p:blipFill>
          <a:blip r:embed="rId2"/>
          <a:srcRect/>
          <a:stretch>
            <a:fillRect/>
          </a:stretch>
        </p:blipFill>
        <p:spPr bwMode="auto">
          <a:xfrm>
            <a:off x="142844" y="142851"/>
            <a:ext cx="9001156" cy="6735831"/>
          </a:xfrm>
          <a:prstGeom prst="rect">
            <a:avLst/>
          </a:prstGeom>
          <a:noFill/>
        </p:spPr>
      </p:pic>
      <p:sp>
        <p:nvSpPr>
          <p:cNvPr id="3" name="Прямоугольник 2"/>
          <p:cNvSpPr/>
          <p:nvPr/>
        </p:nvSpPr>
        <p:spPr>
          <a:xfrm>
            <a:off x="0" y="0"/>
            <a:ext cx="9144000" cy="707886"/>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uk-UA" sz="4000" b="1" i="1" dirty="0" smtClean="0">
                <a:solidFill>
                  <a:srgbClr val="92D050"/>
                </a:solidFill>
              </a:rPr>
              <a:t>Використання ехолокації  тваринами</a:t>
            </a:r>
          </a:p>
        </p:txBody>
      </p:sp>
      <p:sp>
        <p:nvSpPr>
          <p:cNvPr id="4" name="Прямоугольник 3"/>
          <p:cNvSpPr/>
          <p:nvPr/>
        </p:nvSpPr>
        <p:spPr>
          <a:xfrm>
            <a:off x="0" y="642918"/>
            <a:ext cx="9144000" cy="6463308"/>
          </a:xfrm>
          <a:prstGeom prst="rect">
            <a:avLst/>
          </a:prstGeom>
        </p:spPr>
        <p:txBody>
          <a:bodyPr wrap="square">
            <a:spAutoFit/>
          </a:bodyPr>
          <a:lstStyle/>
          <a:p>
            <a:r>
              <a:rPr lang="uk-UA" b="1" i="1" dirty="0" smtClean="0">
                <a:solidFill>
                  <a:srgbClr val="002060"/>
                </a:solidFill>
              </a:rPr>
              <a:t>Летючі миші виявляють предмети, що перегороджують їм шлях, випускаючи нечутні для людини звуки і вловлюючи їх відлуння, відбите від предметів. До відкриття ультразвукової ехолокації передбачалося, що летючі миші володіють екстрасенсорними сприйняттям. Їх позбавляли можливості використовувати зір, покривали крила щільним лаком, щоб позбавити можливості відчувати повітряні потоки, і все одно вони уникали розташованих в експериментальній камері перешкод. </a:t>
            </a:r>
          </a:p>
          <a:p>
            <a:r>
              <a:rPr lang="uk-UA" b="1" i="1" dirty="0" smtClean="0">
                <a:solidFill>
                  <a:srgbClr val="002060"/>
                </a:solidFill>
              </a:rPr>
              <a:t> Дослідження доктора О. </a:t>
            </a:r>
            <a:r>
              <a:rPr lang="uk-UA" b="1" i="1" dirty="0" err="1" smtClean="0">
                <a:solidFill>
                  <a:srgbClr val="002060"/>
                </a:solidFill>
              </a:rPr>
              <a:t>Хенсона</a:t>
            </a:r>
            <a:r>
              <a:rPr lang="uk-UA" b="1" i="1" dirty="0" smtClean="0">
                <a:solidFill>
                  <a:srgbClr val="002060"/>
                </a:solidFill>
              </a:rPr>
              <a:t>, анатома </a:t>
            </a:r>
            <a:r>
              <a:rPr lang="uk-UA" b="1" i="1" dirty="0" err="1" smtClean="0">
                <a:solidFill>
                  <a:srgbClr val="002060"/>
                </a:solidFill>
              </a:rPr>
              <a:t>Иельского</a:t>
            </a:r>
            <a:r>
              <a:rPr lang="uk-UA" b="1" i="1" dirty="0" smtClean="0">
                <a:solidFill>
                  <a:srgbClr val="002060"/>
                </a:solidFill>
              </a:rPr>
              <a:t> університету, показали, що в момент випускання розвідувальних </a:t>
            </a:r>
            <a:r>
              <a:rPr lang="uk-UA" b="1" i="1" dirty="0" err="1" smtClean="0">
                <a:solidFill>
                  <a:srgbClr val="002060"/>
                </a:solidFill>
              </a:rPr>
              <a:t>ультразвуков</a:t>
            </a:r>
            <a:r>
              <a:rPr lang="uk-UA" b="1" i="1" dirty="0" smtClean="0">
                <a:solidFill>
                  <a:srgbClr val="002060"/>
                </a:solidFill>
              </a:rPr>
              <a:t> м'язи у вухах кажанів закривають вушні раковини для запобігання пошкодження слухового апарату. </a:t>
            </a:r>
          </a:p>
          <a:p>
            <a:r>
              <a:rPr lang="uk-UA" b="1" i="1" dirty="0" smtClean="0">
                <a:solidFill>
                  <a:srgbClr val="002060"/>
                </a:solidFill>
              </a:rPr>
              <a:t> Під час польоту кажани співають пісні, використовуючи складні поєднання складів, на високих частотах (що обумовлено їх здатністю до ехолокації). Вони створюють ультразвукові хвилі від 40 до 100 кГц. </a:t>
            </a:r>
            <a:r>
              <a:rPr lang="uk-UA" b="1" i="1" dirty="0" err="1" smtClean="0">
                <a:solidFill>
                  <a:srgbClr val="002060"/>
                </a:solidFill>
              </a:rPr>
              <a:t>Зов</a:t>
            </a:r>
            <a:r>
              <a:rPr lang="uk-UA" b="1" i="1" dirty="0" smtClean="0">
                <a:solidFill>
                  <a:srgbClr val="002060"/>
                </a:solidFill>
              </a:rPr>
              <a:t> бразильського </a:t>
            </a:r>
            <a:r>
              <a:rPr lang="uk-UA" b="1" i="1" dirty="0" err="1" smtClean="0">
                <a:solidFill>
                  <a:srgbClr val="002060"/>
                </a:solidFill>
              </a:rPr>
              <a:t>складчатогуба</a:t>
            </a:r>
            <a:r>
              <a:rPr lang="uk-UA" b="1" i="1" dirty="0" smtClean="0">
                <a:solidFill>
                  <a:srgbClr val="002060"/>
                </a:solidFill>
              </a:rPr>
              <a:t> включає від 15 до 20 складів. Доглядаючи за самкою, кожен самець співає свою власну пісню, хоча в цілому мелодії усіх пісень схожі. Різниця полягає в індивідуальному поєднанні різних складів. Складні голосові повідомлення використовуються не тільки для залицянь, але також для впізнання один одного, позначення соціального статусу, визначення територіальних кордонів, при вихованні потомства і при протидії особинам, що вторглися на чужу територію. На думку біолога Майкла </a:t>
            </a:r>
            <a:r>
              <a:rPr lang="uk-UA" b="1" i="1" dirty="0" err="1" smtClean="0">
                <a:solidFill>
                  <a:srgbClr val="002060"/>
                </a:solidFill>
              </a:rPr>
              <a:t>Смотермана</a:t>
            </a:r>
            <a:r>
              <a:rPr lang="uk-UA" b="1" i="1" dirty="0" smtClean="0">
                <a:solidFill>
                  <a:srgbClr val="002060"/>
                </a:solidFill>
              </a:rPr>
              <a:t>, жодне інше ссавець, крім людини, не має здатність спілкуватися за допомогою таких складних голосових послідовностей. Голосовий центр, відповідальний за організацію складних послідовностей складів, у летючих мишей розташований трохи вище, ніж у людини, і вчені поки не можуть визначити, де саме він знаходиться. </a:t>
            </a:r>
          </a:p>
          <a:p>
            <a:endParaRPr lang="uk-UA" b="1" i="1" dirty="0" smtClean="0">
              <a:solidFill>
                <a:srgbClr val="002060"/>
              </a:solidFill>
            </a:endParaRPr>
          </a:p>
        </p:txBody>
      </p:sp>
    </p:spTree>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J:\Documents and Settings\2 русик\Рабочий стол\Школа\вик\презентации фон\0_c14e7_384ffa6d_XL.jpe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Прямоугольник 1"/>
          <p:cNvSpPr/>
          <p:nvPr/>
        </p:nvSpPr>
        <p:spPr>
          <a:xfrm>
            <a:off x="0" y="642918"/>
            <a:ext cx="9144000" cy="5632311"/>
          </a:xfrm>
          <a:prstGeom prst="rect">
            <a:avLst/>
          </a:prstGeom>
        </p:spPr>
        <p:txBody>
          <a:bodyPr wrap="square">
            <a:spAutoFit/>
          </a:bodyPr>
          <a:lstStyle/>
          <a:p>
            <a:r>
              <a:rPr lang="uk-UA" b="1" i="1" dirty="0" smtClean="0">
                <a:solidFill>
                  <a:srgbClr val="002060"/>
                </a:solidFill>
              </a:rPr>
              <a:t>Ехолокаційні сигнали у дитинчат розвиваються з призовних криків. </a:t>
            </a:r>
          </a:p>
          <a:p>
            <a:endParaRPr lang="uk-UA" b="1" i="1" dirty="0" smtClean="0">
              <a:solidFill>
                <a:srgbClr val="002060"/>
              </a:solidFill>
            </a:endParaRPr>
          </a:p>
          <a:p>
            <a:r>
              <a:rPr lang="uk-UA" b="1" i="1" dirty="0" smtClean="0">
                <a:solidFill>
                  <a:srgbClr val="002060"/>
                </a:solidFill>
              </a:rPr>
              <a:t> Летючі миші, які харчуються рибою (наприклад, мексиканська </a:t>
            </a:r>
            <a:r>
              <a:rPr lang="uk-UA" b="1" i="1" dirty="0" err="1" smtClean="0">
                <a:solidFill>
                  <a:srgbClr val="002060"/>
                </a:solidFill>
              </a:rPr>
              <a:t>рибоядних</a:t>
            </a:r>
            <a:r>
              <a:rPr lang="uk-UA" b="1" i="1" dirty="0" smtClean="0">
                <a:solidFill>
                  <a:srgbClr val="002060"/>
                </a:solidFill>
              </a:rPr>
              <a:t> миша), патрулюють водну поверхню по ночах, випромінюючи дуже сильні ехолокаційні сигнали. Однак ці сигнали не проникають в товщу води. Миша не виявить рибу, що знаходиться під водою, але відразу ж знайде, якщо риба висуне з води хоча б невелику частину тіла. </a:t>
            </a:r>
          </a:p>
          <a:p>
            <a:endParaRPr lang="uk-UA" b="1" i="1" dirty="0" smtClean="0">
              <a:solidFill>
                <a:srgbClr val="002060"/>
              </a:solidFill>
            </a:endParaRPr>
          </a:p>
          <a:p>
            <a:r>
              <a:rPr lang="uk-UA" b="1" i="1" dirty="0" smtClean="0">
                <a:solidFill>
                  <a:srgbClr val="002060"/>
                </a:solidFill>
              </a:rPr>
              <a:t> Ехолокація кажанів розрізняється в різних сімействах. Підковоноси випромінюють сигнали через ніс, і ці сигнали являють собою короткі (50-100 </a:t>
            </a:r>
            <a:r>
              <a:rPr lang="uk-UA" b="1" i="1" dirty="0" err="1" smtClean="0">
                <a:solidFill>
                  <a:srgbClr val="002060"/>
                </a:solidFill>
              </a:rPr>
              <a:t>мс</a:t>
            </a:r>
            <a:r>
              <a:rPr lang="uk-UA" b="1" i="1" dirty="0" smtClean="0">
                <a:solidFill>
                  <a:srgbClr val="002060"/>
                </a:solidFill>
              </a:rPr>
              <a:t>) ультразвукові посилки з постійною частотою 81-82 кГц, але в кінці сигналу частота різко падає на 10-14 кГц. А </a:t>
            </a:r>
            <a:r>
              <a:rPr lang="uk-UA" b="1" i="1" dirty="0" err="1" smtClean="0">
                <a:solidFill>
                  <a:srgbClr val="002060"/>
                </a:solidFill>
              </a:rPr>
              <a:t>гладконосие</a:t>
            </a:r>
            <a:r>
              <a:rPr lang="uk-UA" b="1" i="1" dirty="0" smtClean="0">
                <a:solidFill>
                  <a:srgbClr val="002060"/>
                </a:solidFill>
              </a:rPr>
              <a:t> кажани випромінюють через рот істотно більш короткі (2-5 </a:t>
            </a:r>
            <a:r>
              <a:rPr lang="uk-UA" b="1" i="1" dirty="0" err="1" smtClean="0">
                <a:solidFill>
                  <a:srgbClr val="002060"/>
                </a:solidFill>
              </a:rPr>
              <a:t>мс</a:t>
            </a:r>
            <a:r>
              <a:rPr lang="uk-UA" b="1" i="1" dirty="0" smtClean="0">
                <a:solidFill>
                  <a:srgbClr val="002060"/>
                </a:solidFill>
              </a:rPr>
              <a:t>) сигнали з частотою, яка за цей час падає з 130 до 30-40 кГц [1]. </a:t>
            </a:r>
          </a:p>
          <a:p>
            <a:endParaRPr lang="uk-UA" b="1" i="1" dirty="0" smtClean="0">
              <a:solidFill>
                <a:srgbClr val="002060"/>
              </a:solidFill>
            </a:endParaRPr>
          </a:p>
          <a:p>
            <a:r>
              <a:rPr lang="uk-UA" b="1" i="1" dirty="0" smtClean="0">
                <a:solidFill>
                  <a:srgbClr val="002060"/>
                </a:solidFill>
              </a:rPr>
              <a:t> Летючі миші здатні виявити перешкоду з дротів на відстані від 17 метрів. Дальність виявлення залежить від діаметра дроту. Дріт діаметром 0,4 мм буде знайдена з відстані 4 метри, а діаметром 0,08 мм - з 50 см. Довжина типових локаційних сигналів кажана - близько 4 мм. Однак миша реагує не тільки на товщину, а й на довжину дроту, в результаті чого при достатній довжині відрізка дріт буде виявлена.</a:t>
            </a:r>
            <a:endParaRPr lang="uk-UA" dirty="0" smtClean="0">
              <a:solidFill>
                <a:srgbClr val="002060"/>
              </a:solidFill>
            </a:endParaRPr>
          </a:p>
        </p:txBody>
      </p:sp>
    </p:spTree>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J:\Documents and Settings\2 русик\Рабочий стол\Школа\вик\презентации фон\0_71baf_ea3031e0_XL.jpe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Прямоугольник 2"/>
          <p:cNvSpPr/>
          <p:nvPr/>
        </p:nvSpPr>
        <p:spPr>
          <a:xfrm>
            <a:off x="2714612" y="0"/>
            <a:ext cx="3376502" cy="923330"/>
          </a:xfrm>
          <a:prstGeom prst="rect">
            <a:avLst/>
          </a:prstGeom>
          <a:noFill/>
        </p:spPr>
        <p:txBody>
          <a:bodyPr wrap="none" lIns="91440" tIns="45720" rIns="91440" bIns="45720">
            <a:spAutoFit/>
          </a:bodyPr>
          <a:lstStyle/>
          <a:p>
            <a:pPr algn="ctr"/>
            <a:r>
              <a:rPr lang="ru-RU" sz="54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Дельфіни</a:t>
            </a:r>
            <a:endParaRPr lang="ru-RU"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Прямоугольник 3"/>
          <p:cNvSpPr/>
          <p:nvPr/>
        </p:nvSpPr>
        <p:spPr>
          <a:xfrm>
            <a:off x="0" y="917912"/>
            <a:ext cx="9144000" cy="5940088"/>
          </a:xfrm>
          <a:prstGeom prst="rect">
            <a:avLst/>
          </a:prstGeom>
        </p:spPr>
        <p:txBody>
          <a:bodyPr wrap="square">
            <a:spAutoFit/>
          </a:bodyPr>
          <a:lstStyle/>
          <a:p>
            <a:r>
              <a:rPr lang="uk-UA" sz="2000" b="1" dirty="0" smtClean="0">
                <a:ln>
                  <a:solidFill>
                    <a:srgbClr val="FFFF00"/>
                  </a:solidFill>
                </a:ln>
                <a:solidFill>
                  <a:srgbClr val="0070C0"/>
                </a:solidFill>
              </a:rPr>
              <a:t>Деякі дослідники пов'язують терапевтичний вплив дельфінів з біологічним ефектом від випромінюваного ними ультразвуку. На відміну від людини, чиє сприйняття світу у величезній мірі залежить від зору, дельфіни "бачать" за допомогою звуку. У передній частині голови дельфіна, над самим носом, знаходиться опуклість - жирова подушечка. Це </a:t>
            </a:r>
            <a:r>
              <a:rPr lang="uk-UA" sz="2000" b="1" dirty="0" err="1" smtClean="0">
                <a:ln>
                  <a:solidFill>
                    <a:srgbClr val="FFFF00"/>
                  </a:solidFill>
                </a:ln>
                <a:solidFill>
                  <a:srgbClr val="0070C0"/>
                </a:solidFill>
              </a:rPr>
              <a:t>сонар</a:t>
            </a:r>
            <a:r>
              <a:rPr lang="uk-UA" sz="2000" b="1" dirty="0" smtClean="0">
                <a:ln>
                  <a:solidFill>
                    <a:srgbClr val="FFFF00"/>
                  </a:solidFill>
                </a:ln>
                <a:solidFill>
                  <a:srgbClr val="0070C0"/>
                </a:solidFill>
              </a:rPr>
              <a:t>, свого роду лінза, через яку проходять видаються і сприймані дельфіном звуки. Вони відбиваються від навколишніх предметів і повертаються назад. Така здатність буквально "чути" світ називається ехолокацією. Фізіотерапевти вже більше 40 років застосовують ультразвук, і доведено, що, діючи на клітинному рівні, він поліпшує проникність мембран і нормалізують середу клітини. При цьому вироблення </a:t>
            </a:r>
            <a:r>
              <a:rPr lang="uk-UA" sz="2000" b="1" dirty="0" err="1" smtClean="0">
                <a:ln>
                  <a:solidFill>
                    <a:srgbClr val="FFFF00"/>
                  </a:solidFill>
                </a:ln>
                <a:solidFill>
                  <a:srgbClr val="0070C0"/>
                </a:solidFill>
              </a:rPr>
              <a:t>ендорфінів</a:t>
            </a:r>
            <a:r>
              <a:rPr lang="uk-UA" sz="2000" b="1" dirty="0" smtClean="0">
                <a:ln>
                  <a:solidFill>
                    <a:srgbClr val="FFFF00"/>
                  </a:solidFill>
                </a:ln>
                <a:solidFill>
                  <a:srgbClr val="0070C0"/>
                </a:solidFill>
              </a:rPr>
              <a:t> у мозку теж посилюється. Співробітники Севастопольського центру </a:t>
            </a:r>
            <a:r>
              <a:rPr lang="uk-UA" sz="2000" b="1" dirty="0" err="1" smtClean="0">
                <a:ln>
                  <a:solidFill>
                    <a:srgbClr val="FFFF00"/>
                  </a:solidFill>
                </a:ln>
                <a:solidFill>
                  <a:srgbClr val="0070C0"/>
                </a:solidFill>
              </a:rPr>
              <a:t>дельфінотерапії</a:t>
            </a:r>
            <a:r>
              <a:rPr lang="uk-UA" sz="2000" b="1" dirty="0" smtClean="0">
                <a:ln>
                  <a:solidFill>
                    <a:srgbClr val="FFFF00"/>
                  </a:solidFill>
                </a:ln>
                <a:solidFill>
                  <a:srgbClr val="0070C0"/>
                </a:solidFill>
              </a:rPr>
              <a:t> вважають, що ультразвукове сприйняття дозволяє дельфіну немов бачити кожен внутрішній орган людини і не просто сприймати його нормальні або хворобливі вібрації, а ще і впливати на них. Прямим результатом ультразвукового впливу є </a:t>
            </a:r>
            <a:r>
              <a:rPr lang="uk-UA" sz="2000" b="1" dirty="0" err="1" smtClean="0">
                <a:ln>
                  <a:solidFill>
                    <a:srgbClr val="FFFF00"/>
                  </a:solidFill>
                </a:ln>
                <a:solidFill>
                  <a:srgbClr val="0070C0"/>
                </a:solidFill>
              </a:rPr>
              <a:t>сонофореза</a:t>
            </a:r>
            <a:r>
              <a:rPr lang="uk-UA" sz="2000" b="1" dirty="0" smtClean="0">
                <a:ln>
                  <a:solidFill>
                    <a:srgbClr val="FFFF00"/>
                  </a:solidFill>
                </a:ln>
                <a:solidFill>
                  <a:srgbClr val="0070C0"/>
                </a:solidFill>
              </a:rPr>
              <a:t> - збільшення потоку ферментів, що надходять в організм через мембрани клітин. Він також (стаття опублікована на </a:t>
            </a:r>
            <a:r>
              <a:rPr lang="en-US" sz="2000" b="1" dirty="0" smtClean="0">
                <a:ln>
                  <a:solidFill>
                    <a:srgbClr val="FFFF00"/>
                  </a:solidFill>
                </a:ln>
                <a:solidFill>
                  <a:srgbClr val="0070C0"/>
                </a:solidFill>
              </a:rPr>
              <a:t>www.BceTYT.ru) </a:t>
            </a:r>
            <a:r>
              <a:rPr lang="uk-UA" sz="2000" b="1" dirty="0" smtClean="0">
                <a:ln>
                  <a:solidFill>
                    <a:srgbClr val="FFFF00"/>
                  </a:solidFill>
                </a:ln>
                <a:solidFill>
                  <a:srgbClr val="0070C0"/>
                </a:solidFill>
              </a:rPr>
              <a:t>викликає сприятливі хімічні та електричні зміни: ультразвук розганяє рідину в застояних зонах, сприяє більш ефективному і швидкому дренажу тканин.</a:t>
            </a:r>
            <a:endParaRPr lang="uk-UA" sz="2000" b="1" dirty="0">
              <a:ln>
                <a:solidFill>
                  <a:srgbClr val="FFFF00"/>
                </a:solidFill>
              </a:ln>
              <a:solidFill>
                <a:srgbClr val="0070C0"/>
              </a:solidFill>
            </a:endParaRPr>
          </a:p>
        </p:txBody>
      </p:sp>
    </p:spTree>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J:\Documents and Settings\2 русик\Рабочий стол\Школа\вик\презентации фон\33086s.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4099" name="Picture 3"/>
          <p:cNvPicPr>
            <a:picLocks noChangeAspect="1" noChangeArrowheads="1"/>
          </p:cNvPicPr>
          <p:nvPr/>
        </p:nvPicPr>
        <p:blipFill>
          <a:blip r:embed="rId3"/>
          <a:srcRect l="2146" t="3219" r="2360" b="1823"/>
          <a:stretch>
            <a:fillRect/>
          </a:stretch>
        </p:blipFill>
        <p:spPr bwMode="auto">
          <a:xfrm>
            <a:off x="214282" y="142852"/>
            <a:ext cx="5388120" cy="3571900"/>
          </a:xfrm>
          <a:prstGeom prst="rect">
            <a:avLst/>
          </a:prstGeom>
          <a:ln>
            <a:noFill/>
          </a:ln>
          <a:effectLst>
            <a:outerShdw blurRad="292100" dist="139700" dir="2700000" algn="tl" rotWithShape="0">
              <a:srgbClr val="333333">
                <a:alpha val="65000"/>
              </a:srgbClr>
            </a:outerShdw>
          </a:effectLst>
        </p:spPr>
      </p:pic>
      <p:pic>
        <p:nvPicPr>
          <p:cNvPr id="4100" name="Picture 4"/>
          <p:cNvPicPr>
            <a:picLocks noChangeAspect="1" noChangeArrowheads="1"/>
          </p:cNvPicPr>
          <p:nvPr/>
        </p:nvPicPr>
        <p:blipFill>
          <a:blip r:embed="rId4"/>
          <a:srcRect/>
          <a:stretch>
            <a:fillRect/>
          </a:stretch>
        </p:blipFill>
        <p:spPr bwMode="auto">
          <a:xfrm>
            <a:off x="4000496" y="3000372"/>
            <a:ext cx="4870976" cy="359092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randomBar dir="vert"/>
  </p:transition>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TotalTime>
  <Words>967</Words>
  <Application>Microsoft Office PowerPoint</Application>
  <PresentationFormat>Экран (4:3)</PresentationFormat>
  <Paragraphs>32</Paragraphs>
  <Slides>15</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рем</cp:lastModifiedBy>
  <cp:revision>8</cp:revision>
  <dcterms:modified xsi:type="dcterms:W3CDTF">2015-02-15T17:05:14Z</dcterms:modified>
</cp:coreProperties>
</file>