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59" r:id="rId3"/>
    <p:sldId id="260" r:id="rId4"/>
    <p:sldId id="261" r:id="rId5"/>
    <p:sldId id="263" r:id="rId6"/>
    <p:sldId id="257" r:id="rId7"/>
    <p:sldId id="262" r:id="rId8"/>
    <p:sldId id="264" r:id="rId9"/>
    <p:sldId id="265" r:id="rId10"/>
    <p:sldId id="266" r:id="rId11"/>
  </p:sldIdLst>
  <p:sldSz cx="9180513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6" y="-350"/>
      </p:cViewPr>
      <p:guideLst>
        <p:guide orient="horz" pos="2160"/>
        <p:guide pos="28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A9D93-6017-44BD-A2D2-F7D93FAD34AB}" type="datetimeFigureOut">
              <a:rPr lang="uk-UA" smtClean="0"/>
              <a:t>09.03.2014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35063" y="685800"/>
            <a:ext cx="4587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43B44-98BC-47CA-8E05-A0FE2A28E4AB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43B44-98BC-47CA-8E05-A0FE2A28E4AB}" type="slidenum">
              <a:rPr lang="uk-UA" smtClean="0"/>
              <a:t>7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8539" y="2130426"/>
            <a:ext cx="7803436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7077" y="3886200"/>
            <a:ext cx="642635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476D-6387-4476-B5D0-D4D78F4CC9D5}" type="datetimeFigureOut">
              <a:rPr lang="uk-UA" smtClean="0"/>
              <a:t>09.03.2014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F338-7833-43A6-BDF9-413BC9AE886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476D-6387-4476-B5D0-D4D78F4CC9D5}" type="datetimeFigureOut">
              <a:rPr lang="uk-UA" smtClean="0"/>
              <a:t>09.03.2014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F338-7833-43A6-BDF9-413BC9AE886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55872" y="274639"/>
            <a:ext cx="2065615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9026" y="274639"/>
            <a:ext cx="6043838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476D-6387-4476-B5D0-D4D78F4CC9D5}" type="datetimeFigureOut">
              <a:rPr lang="uk-UA" smtClean="0"/>
              <a:t>09.03.2014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F338-7833-43A6-BDF9-413BC9AE886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476D-6387-4476-B5D0-D4D78F4CC9D5}" type="datetimeFigureOut">
              <a:rPr lang="uk-UA" smtClean="0"/>
              <a:t>09.03.2014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F338-7833-43A6-BDF9-413BC9AE886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197" y="4406901"/>
            <a:ext cx="780343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5197" y="2906713"/>
            <a:ext cx="7803436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476D-6387-4476-B5D0-D4D78F4CC9D5}" type="datetimeFigureOut">
              <a:rPr lang="uk-UA" smtClean="0"/>
              <a:t>09.03.2014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F338-7833-43A6-BDF9-413BC9AE886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9025" y="1600201"/>
            <a:ext cx="405472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66761" y="1600201"/>
            <a:ext cx="405472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476D-6387-4476-B5D0-D4D78F4CC9D5}" type="datetimeFigureOut">
              <a:rPr lang="uk-UA" smtClean="0"/>
              <a:t>09.03.2014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F338-7833-43A6-BDF9-413BC9AE886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9026" y="1535113"/>
            <a:ext cx="405632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9026" y="2174875"/>
            <a:ext cx="405632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63574" y="1535113"/>
            <a:ext cx="40579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574" y="2174875"/>
            <a:ext cx="40579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476D-6387-4476-B5D0-D4D78F4CC9D5}" type="datetimeFigureOut">
              <a:rPr lang="uk-UA" smtClean="0"/>
              <a:t>09.03.2014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F338-7833-43A6-BDF9-413BC9AE886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476D-6387-4476-B5D0-D4D78F4CC9D5}" type="datetimeFigureOut">
              <a:rPr lang="uk-UA" smtClean="0"/>
              <a:t>09.03.2014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F338-7833-43A6-BDF9-413BC9AE886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476D-6387-4476-B5D0-D4D78F4CC9D5}" type="datetimeFigureOut">
              <a:rPr lang="uk-UA" smtClean="0"/>
              <a:t>09.03.2014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F338-7833-43A6-BDF9-413BC9AE886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026" y="273050"/>
            <a:ext cx="302032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89325" y="273051"/>
            <a:ext cx="51321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9026" y="1435101"/>
            <a:ext cx="302032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476D-6387-4476-B5D0-D4D78F4CC9D5}" type="datetimeFigureOut">
              <a:rPr lang="uk-UA" smtClean="0"/>
              <a:t>09.03.2014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F338-7833-43A6-BDF9-413BC9AE886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9445" y="4800600"/>
            <a:ext cx="550830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9445" y="612775"/>
            <a:ext cx="550830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9445" y="5367338"/>
            <a:ext cx="550830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476D-6387-4476-B5D0-D4D78F4CC9D5}" type="datetimeFigureOut">
              <a:rPr lang="uk-UA" smtClean="0"/>
              <a:t>09.03.2014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F338-7833-43A6-BDF9-413BC9AE886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026" y="274638"/>
            <a:ext cx="826246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9026" y="1600201"/>
            <a:ext cx="826246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9026" y="6356351"/>
            <a:ext cx="2142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B476D-6387-4476-B5D0-D4D78F4CC9D5}" type="datetimeFigureOut">
              <a:rPr lang="uk-UA" smtClean="0"/>
              <a:t>09.03.2014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36676" y="6356351"/>
            <a:ext cx="29071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79368" y="6356351"/>
            <a:ext cx="2142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FF338-7833-43A6-BDF9-413BC9AE886A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8262462" cy="1143000"/>
          </a:xfr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uk-UA" sz="96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333300"/>
                </a:solidFill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  <a:cs typeface="Arabic Typesetting" pitchFamily="66" charset="-78"/>
              </a:rPr>
              <a:t>Болгарія</a:t>
            </a:r>
            <a:endParaRPr lang="uk-UA" sz="96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333300"/>
              </a:solidFill>
              <a:effectLst>
                <a:outerShdw blurRad="50800" algn="tl" rotWithShape="0">
                  <a:srgbClr val="000000"/>
                </a:outerShdw>
                <a:reflection blurRad="6350" stA="60000" endA="900" endPos="58000" dir="5400000" sy="-100000" algn="bl" rotWithShape="0"/>
              </a:effectLst>
              <a:latin typeface="Monotype Corsiva" pitchFamily="66" charset="0"/>
              <a:cs typeface="Arabic Typesetting" pitchFamily="66" charset="-78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1784" y="1988840"/>
            <a:ext cx="81369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Держава </a:t>
            </a:r>
            <a:r>
              <a:rPr lang="ru-RU" sz="3200" dirty="0">
                <a:latin typeface="Monotype Corsiva" pitchFamily="66" charset="0"/>
              </a:rPr>
              <a:t>у </a:t>
            </a:r>
            <a:r>
              <a:rPr lang="ru-RU" sz="3200" dirty="0" err="1" smtClean="0">
                <a:latin typeface="Monotype Corsiva" pitchFamily="66" charset="0"/>
              </a:rPr>
              <a:t>Південно-східній</a:t>
            </a:r>
            <a:r>
              <a:rPr lang="ru-RU" sz="3200" dirty="0" smtClean="0">
                <a:latin typeface="Monotype Corsiva" pitchFamily="66" charset="0"/>
              </a:rPr>
              <a:t> </a:t>
            </a:r>
            <a:r>
              <a:rPr lang="ru-RU" sz="3200" dirty="0" err="1" smtClean="0">
                <a:latin typeface="Monotype Corsiva" pitchFamily="66" charset="0"/>
              </a:rPr>
              <a:t>Європі</a:t>
            </a:r>
            <a:r>
              <a:rPr lang="ru-RU" sz="3200" dirty="0" smtClean="0">
                <a:latin typeface="Monotype Corsiva" pitchFamily="66" charset="0"/>
              </a:rPr>
              <a:t>, </a:t>
            </a:r>
            <a:r>
              <a:rPr lang="ru-RU" sz="3200" dirty="0" err="1">
                <a:latin typeface="Monotype Corsiva" pitchFamily="66" charset="0"/>
              </a:rPr>
              <a:t>розташована</a:t>
            </a:r>
            <a:r>
              <a:rPr lang="ru-RU" sz="3200" dirty="0">
                <a:latin typeface="Monotype Corsiva" pitchFamily="66" charset="0"/>
              </a:rPr>
              <a:t> в </a:t>
            </a:r>
            <a:r>
              <a:rPr lang="ru-RU" sz="3200" dirty="0" err="1">
                <a:latin typeface="Monotype Corsiva" pitchFamily="66" charset="0"/>
              </a:rPr>
              <a:t>східній</a:t>
            </a:r>
            <a:r>
              <a:rPr lang="ru-RU" sz="3200" dirty="0">
                <a:latin typeface="Monotype Corsiva" pitchFamily="66" charset="0"/>
              </a:rPr>
              <a:t> </a:t>
            </a:r>
            <a:r>
              <a:rPr lang="ru-RU" sz="3200" dirty="0" err="1" smtClean="0">
                <a:latin typeface="Monotype Corsiva" pitchFamily="66" charset="0"/>
              </a:rPr>
              <a:t>частині</a:t>
            </a:r>
            <a:r>
              <a:rPr lang="ru-RU" sz="3200" dirty="0" smtClean="0">
                <a:latin typeface="Monotype Corsiva" pitchFamily="66" charset="0"/>
              </a:rPr>
              <a:t> </a:t>
            </a:r>
            <a:r>
              <a:rPr lang="ru-RU" sz="3200" dirty="0" err="1" smtClean="0">
                <a:latin typeface="Monotype Corsiva" pitchFamily="66" charset="0"/>
              </a:rPr>
              <a:t>Балканського</a:t>
            </a:r>
            <a:r>
              <a:rPr lang="ru-RU" sz="3200" dirty="0" smtClean="0">
                <a:latin typeface="Monotype Corsiva" pitchFamily="66" charset="0"/>
              </a:rPr>
              <a:t> </a:t>
            </a:r>
            <a:r>
              <a:rPr lang="ru-RU" sz="3200" dirty="0" err="1" smtClean="0">
                <a:latin typeface="Monotype Corsiva" pitchFamily="66" charset="0"/>
              </a:rPr>
              <a:t>півострова</a:t>
            </a:r>
            <a:r>
              <a:rPr lang="ru-RU" sz="3200" dirty="0" smtClean="0">
                <a:latin typeface="Monotype Corsiva" pitchFamily="66" charset="0"/>
              </a:rPr>
              <a:t>, </a:t>
            </a:r>
            <a:r>
              <a:rPr lang="ru-RU" sz="3200" dirty="0" err="1">
                <a:latin typeface="Monotype Corsiva" pitchFamily="66" charset="0"/>
              </a:rPr>
              <a:t>займає</a:t>
            </a:r>
            <a:r>
              <a:rPr lang="ru-RU" sz="3200" dirty="0">
                <a:latin typeface="Monotype Corsiva" pitchFamily="66" charset="0"/>
              </a:rPr>
              <a:t> 22% </a:t>
            </a:r>
            <a:r>
              <a:rPr lang="ru-RU" sz="3200" dirty="0" err="1">
                <a:latin typeface="Monotype Corsiva" pitchFamily="66" charset="0"/>
              </a:rPr>
              <a:t>його</a:t>
            </a:r>
            <a:r>
              <a:rPr lang="ru-RU" sz="3200" dirty="0">
                <a:latin typeface="Monotype Corsiva" pitchFamily="66" charset="0"/>
              </a:rPr>
              <a:t> </a:t>
            </a:r>
            <a:r>
              <a:rPr lang="ru-RU" sz="3200" dirty="0" err="1">
                <a:latin typeface="Monotype Corsiva" pitchFamily="66" charset="0"/>
              </a:rPr>
              <a:t>території</a:t>
            </a:r>
            <a:r>
              <a:rPr lang="ru-RU" sz="3200" dirty="0">
                <a:latin typeface="Monotype Corsiva" pitchFamily="66" charset="0"/>
              </a:rPr>
              <a:t>.</a:t>
            </a:r>
            <a:endParaRPr lang="uk-UA" sz="3200" dirty="0">
              <a:latin typeface="Monotype Corsiva" pitchFamily="66" charset="0"/>
            </a:endParaRPr>
          </a:p>
        </p:txBody>
      </p:sp>
      <p:pic>
        <p:nvPicPr>
          <p:cNvPr id="1026" name="Picture 2" descr="Файл:Flag of Bulgaria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792" y="3861048"/>
            <a:ext cx="3135727" cy="1852633"/>
          </a:xfrm>
          <a:prstGeom prst="rect">
            <a:avLst/>
          </a:prstGeom>
          <a:noFill/>
        </p:spPr>
      </p:pic>
      <p:pic>
        <p:nvPicPr>
          <p:cNvPr id="1028" name="Picture 4" descr="Файл:Coat of arms of Bulgaria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4272" y="3429000"/>
            <a:ext cx="3437951" cy="28803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800" y="2060848"/>
            <a:ext cx="8262462" cy="1143000"/>
          </a:xfrm>
        </p:spPr>
        <p:txBody>
          <a:bodyPr>
            <a:noAutofit/>
          </a:bodyPr>
          <a:lstStyle/>
          <a:p>
            <a:r>
              <a:rPr lang="uk-UA" sz="5400" i="1" dirty="0" smtClean="0">
                <a:latin typeface="Monotype Corsiva" pitchFamily="66" charset="0"/>
              </a:rPr>
              <a:t>Презентацію</a:t>
            </a:r>
            <a:br>
              <a:rPr lang="uk-UA" sz="5400" i="1" dirty="0" smtClean="0">
                <a:latin typeface="Monotype Corsiva" pitchFamily="66" charset="0"/>
              </a:rPr>
            </a:br>
            <a:r>
              <a:rPr lang="uk-UA" sz="5400" i="1" dirty="0" smtClean="0">
                <a:latin typeface="Monotype Corsiva" pitchFamily="66" charset="0"/>
              </a:rPr>
              <a:t>виконала </a:t>
            </a:r>
            <a:br>
              <a:rPr lang="uk-UA" sz="5400" i="1" dirty="0" smtClean="0">
                <a:latin typeface="Monotype Corsiva" pitchFamily="66" charset="0"/>
              </a:rPr>
            </a:br>
            <a:r>
              <a:rPr lang="uk-UA" sz="5400" i="1" dirty="0" smtClean="0">
                <a:latin typeface="Monotype Corsiva" pitchFamily="66" charset="0"/>
              </a:rPr>
              <a:t>учениця 22 групи</a:t>
            </a:r>
            <a:br>
              <a:rPr lang="uk-UA" sz="5400" i="1" dirty="0" smtClean="0">
                <a:latin typeface="Monotype Corsiva" pitchFamily="66" charset="0"/>
              </a:rPr>
            </a:br>
            <a:r>
              <a:rPr lang="uk-UA" sz="5400" i="1" dirty="0" err="1" smtClean="0">
                <a:latin typeface="Monotype Corsiva" pitchFamily="66" charset="0"/>
              </a:rPr>
              <a:t>Макуховська</a:t>
            </a:r>
            <a:r>
              <a:rPr lang="uk-UA" sz="5400" i="1" dirty="0" smtClean="0">
                <a:latin typeface="Monotype Corsiva" pitchFamily="66" charset="0"/>
              </a:rPr>
              <a:t> Наталя</a:t>
            </a:r>
            <a:endParaRPr lang="uk-UA" sz="5400" i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745" y="1124744"/>
            <a:ext cx="8955768" cy="2520280"/>
          </a:xfrm>
        </p:spPr>
        <p:txBody>
          <a:bodyPr>
            <a:normAutofit/>
          </a:bodyPr>
          <a:lstStyle/>
          <a:p>
            <a:r>
              <a:rPr lang="uk-UA" sz="2400" dirty="0" smtClean="0">
                <a:latin typeface="Monotype Corsiva" pitchFamily="66" charset="0"/>
              </a:rPr>
              <a:t>8 вересня 1944 р </a:t>
            </a:r>
            <a:r>
              <a:rPr lang="uk-UA" sz="2400" dirty="0" smtClean="0">
                <a:latin typeface="Monotype Corsiva" pitchFamily="66" charset="0"/>
              </a:rPr>
              <a:t>вступ </a:t>
            </a:r>
            <a:r>
              <a:rPr lang="uk-UA" sz="2400" dirty="0">
                <a:latin typeface="Monotype Corsiva" pitchFamily="66" charset="0"/>
              </a:rPr>
              <a:t>на територію Болгарії Радянської </a:t>
            </a:r>
            <a:r>
              <a:rPr lang="uk-UA" sz="2400" dirty="0" smtClean="0">
                <a:latin typeface="Monotype Corsiva" pitchFamily="66" charset="0"/>
              </a:rPr>
              <a:t>армії. </a:t>
            </a:r>
            <a:r>
              <a:rPr lang="uk-UA" sz="2400" dirty="0">
                <a:latin typeface="Monotype Corsiva" pitchFamily="66" charset="0"/>
              </a:rPr>
              <a:t>Новий уряд спирався на присутність радянських військ у країні. Підписавши наприкінці жовтня 1944 р. перемир'я з країнами антигітлерівської коаліції, Болгарія вступила у війну проти Німеччини.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89856" y="404664"/>
            <a:ext cx="7992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latin typeface="Monotype Corsiva" pitchFamily="66" charset="0"/>
              </a:rPr>
              <a:t>Прихід</a:t>
            </a:r>
            <a:r>
              <a:rPr lang="ru-RU" sz="3200" b="1" dirty="0" smtClean="0">
                <a:latin typeface="Monotype Corsiva" pitchFamily="66" charset="0"/>
              </a:rPr>
              <a:t> </a:t>
            </a:r>
            <a:r>
              <a:rPr lang="ru-RU" sz="3200" b="1" dirty="0" err="1">
                <a:latin typeface="Monotype Corsiva" pitchFamily="66" charset="0"/>
              </a:rPr>
              <a:t>комуністів</a:t>
            </a:r>
            <a:r>
              <a:rPr lang="ru-RU" sz="3200" b="1" dirty="0">
                <a:latin typeface="Monotype Corsiva" pitchFamily="66" charset="0"/>
              </a:rPr>
              <a:t> до </a:t>
            </a:r>
            <a:r>
              <a:rPr lang="ru-RU" sz="3200" b="1" dirty="0" err="1">
                <a:latin typeface="Monotype Corsiva" pitchFamily="66" charset="0"/>
              </a:rPr>
              <a:t>влади</a:t>
            </a:r>
            <a:r>
              <a:rPr lang="ru-RU" sz="3200" b="1" dirty="0">
                <a:latin typeface="Monotype Corsiva" pitchFamily="66" charset="0"/>
              </a:rPr>
              <a:t> </a:t>
            </a:r>
            <a:r>
              <a:rPr lang="ru-RU" sz="3200" b="1" dirty="0" err="1">
                <a:latin typeface="Monotype Corsiva" pitchFamily="66" charset="0"/>
              </a:rPr>
              <a:t>після</a:t>
            </a:r>
            <a:r>
              <a:rPr lang="ru-RU" sz="3200" b="1" dirty="0">
                <a:latin typeface="Monotype Corsiva" pitchFamily="66" charset="0"/>
              </a:rPr>
              <a:t> </a:t>
            </a:r>
            <a:r>
              <a:rPr lang="ru-RU" sz="3200" b="1" dirty="0" err="1">
                <a:latin typeface="Monotype Corsiva" pitchFamily="66" charset="0"/>
              </a:rPr>
              <a:t>війни</a:t>
            </a:r>
            <a:r>
              <a:rPr lang="ru-RU" sz="3200" b="1" dirty="0">
                <a:latin typeface="Monotype Corsiva" pitchFamily="66" charset="0"/>
              </a:rPr>
              <a:t>. </a:t>
            </a:r>
            <a:r>
              <a:rPr lang="ru-RU" sz="3200" b="1" dirty="0" err="1">
                <a:latin typeface="Monotype Corsiva" pitchFamily="66" charset="0"/>
              </a:rPr>
              <a:t>Ліквідація</a:t>
            </a:r>
            <a:r>
              <a:rPr lang="ru-RU" sz="3200" b="1" dirty="0">
                <a:latin typeface="Monotype Corsiva" pitchFamily="66" charset="0"/>
              </a:rPr>
              <a:t> </a:t>
            </a:r>
            <a:r>
              <a:rPr lang="ru-RU" sz="3200" b="1" dirty="0" err="1">
                <a:latin typeface="Monotype Corsiva" pitchFamily="66" charset="0"/>
              </a:rPr>
              <a:t>монархії</a:t>
            </a:r>
            <a:endParaRPr lang="uk-UA" sz="3200" dirty="0"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74232" y="3284984"/>
            <a:ext cx="4587875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Monotype Corsiva" pitchFamily="66" charset="0"/>
              </a:rPr>
              <a:t> 8 </a:t>
            </a:r>
            <a:r>
              <a:rPr lang="ru-RU" sz="2400" dirty="0" err="1">
                <a:latin typeface="Monotype Corsiva" pitchFamily="66" charset="0"/>
              </a:rPr>
              <a:t>вересня</a:t>
            </a:r>
            <a:r>
              <a:rPr lang="ru-RU" sz="2400" dirty="0">
                <a:latin typeface="Monotype Corsiva" pitchFamily="66" charset="0"/>
              </a:rPr>
              <a:t> 1946 р. в </a:t>
            </a:r>
            <a:r>
              <a:rPr lang="ru-RU" sz="2400" dirty="0" err="1">
                <a:latin typeface="Monotype Corsiva" pitchFamily="66" charset="0"/>
              </a:rPr>
              <a:t>Болгарії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відбувся</a:t>
            </a:r>
            <a:r>
              <a:rPr lang="ru-RU" sz="2400" dirty="0">
                <a:latin typeface="Monotype Corsiva" pitchFamily="66" charset="0"/>
              </a:rPr>
              <a:t> референдум про форму </a:t>
            </a:r>
            <a:r>
              <a:rPr lang="ru-RU" sz="2400" dirty="0" err="1">
                <a:latin typeface="Monotype Corsiva" pitchFamily="66" charset="0"/>
              </a:rPr>
              <a:t>державної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влади</a:t>
            </a:r>
            <a:r>
              <a:rPr lang="ru-RU" sz="2400" dirty="0">
                <a:latin typeface="Monotype Corsiva" pitchFamily="66" charset="0"/>
              </a:rPr>
              <a:t>. 93% </a:t>
            </a:r>
            <a:r>
              <a:rPr lang="ru-RU" sz="2400" dirty="0" err="1">
                <a:latin typeface="Monotype Corsiva" pitchFamily="66" charset="0"/>
              </a:rPr>
              <a:t>учасників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проголосували</a:t>
            </a:r>
            <a:r>
              <a:rPr lang="ru-RU" sz="2400" dirty="0">
                <a:latin typeface="Monotype Corsiva" pitchFamily="66" charset="0"/>
              </a:rPr>
              <a:t> за </a:t>
            </a:r>
            <a:r>
              <a:rPr lang="ru-RU" sz="2400" dirty="0" err="1">
                <a:latin typeface="Monotype Corsiva" pitchFamily="66" charset="0"/>
              </a:rPr>
              <a:t>ліквідацію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монархії</a:t>
            </a:r>
            <a:r>
              <a:rPr lang="ru-RU" sz="2400" dirty="0">
                <a:latin typeface="Monotype Corsiva" pitchFamily="66" charset="0"/>
              </a:rPr>
              <a:t>, 15 </a:t>
            </a:r>
            <a:r>
              <a:rPr lang="ru-RU" sz="2400" dirty="0" err="1">
                <a:latin typeface="Monotype Corsiva" pitchFamily="66" charset="0"/>
              </a:rPr>
              <a:t>вересня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Болгарію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було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проголошено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b="1" dirty="0" smtClean="0">
                <a:latin typeface="Monotype Corsiva" pitchFamily="66" charset="0"/>
              </a:rPr>
              <a:t>Народною </a:t>
            </a:r>
            <a:r>
              <a:rPr lang="ru-RU" sz="2400" b="1" dirty="0" err="1" smtClean="0">
                <a:latin typeface="Monotype Corsiva" pitchFamily="66" charset="0"/>
              </a:rPr>
              <a:t>республікою</a:t>
            </a:r>
            <a:r>
              <a:rPr lang="ru-RU" sz="2400" dirty="0" smtClean="0">
                <a:latin typeface="Monotype Corsiva" pitchFamily="66" charset="0"/>
              </a:rPr>
              <a:t>, </a:t>
            </a:r>
            <a:r>
              <a:rPr lang="ru-RU" sz="2400" dirty="0">
                <a:latin typeface="Monotype Corsiva" pitchFamily="66" charset="0"/>
              </a:rPr>
              <a:t>а </a:t>
            </a:r>
            <a:r>
              <a:rPr lang="ru-RU" sz="2400" dirty="0" err="1">
                <a:latin typeface="Monotype Corsiva" pitchFamily="66" charset="0"/>
              </a:rPr>
              <a:t>їі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тимчасовим</a:t>
            </a:r>
            <a:r>
              <a:rPr lang="ru-RU" sz="2400" dirty="0">
                <a:latin typeface="Monotype Corsiva" pitchFamily="66" charset="0"/>
              </a:rPr>
              <a:t> президентом став Василь </a:t>
            </a:r>
            <a:r>
              <a:rPr lang="ru-RU" sz="2400" dirty="0" err="1" smtClean="0">
                <a:latin typeface="Monotype Corsiva" pitchFamily="66" charset="0"/>
              </a:rPr>
              <a:t>Коларов</a:t>
            </a:r>
            <a:r>
              <a:rPr lang="ru-RU" sz="2400" dirty="0">
                <a:latin typeface="Monotype Corsiva" pitchFamily="66" charset="0"/>
              </a:rPr>
              <a:t>.</a:t>
            </a:r>
            <a:endParaRPr lang="uk-UA" sz="24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81944" y="260648"/>
            <a:ext cx="71287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i="1" dirty="0">
                <a:latin typeface="Monotype Corsiva" pitchFamily="66" charset="0"/>
              </a:rPr>
              <a:t>Ухвалена у грудні 1947 р. конституція Болгарії закріпила прихід комуністів до влади. У серпні 1948 р. БРП(к) і БСДРП об'єднались у Болгарську комуністичну партію (БКП).</a:t>
            </a:r>
            <a:r>
              <a:rPr lang="uk-UA" sz="2400" i="1" dirty="0" smtClean="0">
                <a:latin typeface="Monotype Corsiva" pitchFamily="66" charset="0"/>
              </a:rPr>
              <a:t/>
            </a:r>
            <a:br>
              <a:rPr lang="uk-UA" sz="2400" i="1" dirty="0" smtClean="0">
                <a:latin typeface="Monotype Corsiva" pitchFamily="66" charset="0"/>
              </a:rPr>
            </a:br>
            <a:r>
              <a:rPr lang="uk-UA" sz="2400" i="1" dirty="0">
                <a:latin typeface="Monotype Corsiva" pitchFamily="66" charset="0"/>
              </a:rPr>
              <a:t>Усередині самої БКП встановився культ її лідерів Г. </a:t>
            </a:r>
            <a:r>
              <a:rPr lang="uk-UA" sz="2400" i="1" dirty="0" smtClean="0">
                <a:latin typeface="Monotype Corsiva" pitchFamily="66" charset="0"/>
              </a:rPr>
              <a:t>Димитрова і </a:t>
            </a:r>
            <a:r>
              <a:rPr lang="uk-UA" sz="2400" i="1" dirty="0">
                <a:latin typeface="Monotype Corsiva" pitchFamily="66" charset="0"/>
              </a:rPr>
              <a:t>В. </a:t>
            </a:r>
            <a:r>
              <a:rPr lang="uk-UA" sz="2400" i="1" dirty="0" err="1" smtClean="0">
                <a:latin typeface="Monotype Corsiva" pitchFamily="66" charset="0"/>
              </a:rPr>
              <a:t>Червенкова</a:t>
            </a:r>
            <a:r>
              <a:rPr lang="uk-UA" sz="2400" i="1" dirty="0" smtClean="0">
                <a:latin typeface="Monotype Corsiva" pitchFamily="66" charset="0"/>
              </a:rPr>
              <a:t>.</a:t>
            </a:r>
            <a:endParaRPr lang="uk-UA" sz="2400" i="1" dirty="0">
              <a:latin typeface="Monotype Corsiva" pitchFamily="66" charset="0"/>
            </a:endParaRPr>
          </a:p>
        </p:txBody>
      </p:sp>
      <p:pic>
        <p:nvPicPr>
          <p:cNvPr id="15362" name="Picture 2" descr="http://upload.wikimedia.org/wikipedia/ru/2/21/%D0%92%D1%8A%D0%BB%D0%BA%D0%BE_%D0%A7%D0%B5%D1%80%D0%B2%D0%B5%D0%BD%D0%BA%D0%BE%D0%B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2424" y="2708920"/>
            <a:ext cx="2782640" cy="3933056"/>
          </a:xfrm>
          <a:prstGeom prst="rect">
            <a:avLst/>
          </a:prstGeom>
          <a:noFill/>
        </p:spPr>
      </p:pic>
      <p:pic>
        <p:nvPicPr>
          <p:cNvPr id="15364" name="Picture 4" descr="Файл:Georgi Dimitro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94112" y="2708920"/>
            <a:ext cx="2795141" cy="384993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808" y="0"/>
            <a:ext cx="8262462" cy="980728"/>
          </a:xfrm>
        </p:spPr>
        <p:txBody>
          <a:bodyPr/>
          <a:lstStyle/>
          <a:p>
            <a:r>
              <a:rPr lang="uk-UA" b="1" i="1" dirty="0">
                <a:latin typeface="Monotype Corsiva" pitchFamily="66" charset="0"/>
              </a:rPr>
              <a:t>Правління Т. </a:t>
            </a:r>
            <a:r>
              <a:rPr lang="uk-UA" b="1" i="1" dirty="0" err="1">
                <a:latin typeface="Monotype Corsiva" pitchFamily="66" charset="0"/>
              </a:rPr>
              <a:t>Живкова</a:t>
            </a:r>
            <a:endParaRPr lang="uk-UA" i="1" dirty="0"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5800" y="1196752"/>
            <a:ext cx="8136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latin typeface="Monotype Corsiva" pitchFamily="66" charset="0"/>
              </a:rPr>
              <a:t>Тодор </a:t>
            </a:r>
            <a:r>
              <a:rPr lang="uk-UA" sz="2400" b="1" dirty="0" err="1">
                <a:latin typeface="Monotype Corsiva" pitchFamily="66" charset="0"/>
              </a:rPr>
              <a:t>Живков</a:t>
            </a:r>
            <a:r>
              <a:rPr lang="uk-UA" sz="2400" b="1" dirty="0">
                <a:latin typeface="Monotype Corsiva" pitchFamily="66" charset="0"/>
              </a:rPr>
              <a:t> перебував при владі протягом 35 років. За цей час Болгарія пережила піднесення і спади в економічній та соціально-політичній </a:t>
            </a:r>
            <a:r>
              <a:rPr lang="uk-UA" sz="2400" b="1" dirty="0" smtClean="0">
                <a:latin typeface="Monotype Corsiva" pitchFamily="66" charset="0"/>
              </a:rPr>
              <a:t>сферах.</a:t>
            </a:r>
            <a:r>
              <a:rPr lang="uk-UA" sz="2400" b="1" dirty="0">
                <a:latin typeface="Monotype Corsiva" pitchFamily="66" charset="0"/>
              </a:rPr>
              <a:t> </a:t>
            </a:r>
            <a:r>
              <a:rPr lang="uk-UA" sz="2400" b="1" dirty="0" smtClean="0">
                <a:latin typeface="Monotype Corsiva" pitchFamily="66" charset="0"/>
              </a:rPr>
              <a:t>Поворотним </a:t>
            </a:r>
            <a:r>
              <a:rPr lang="uk-UA" sz="2400" b="1" dirty="0">
                <a:latin typeface="Monotype Corsiva" pitchFamily="66" charset="0"/>
              </a:rPr>
              <a:t>став 1971 р. На черговому з'їзді БКП було проголошено завдання </a:t>
            </a:r>
            <a:r>
              <a:rPr lang="uk-UA" sz="2400" b="1" dirty="0" smtClean="0">
                <a:latin typeface="Monotype Corsiva" pitchFamily="66" charset="0"/>
              </a:rPr>
              <a:t>будівництва"розвиненого </a:t>
            </a:r>
            <a:r>
              <a:rPr lang="uk-UA" sz="2400" b="1" dirty="0">
                <a:latin typeface="Monotype Corsiva" pitchFamily="66" charset="0"/>
              </a:rPr>
              <a:t>соціалістичного суспільства". Нова конституція (1971 р.) закріпила керівну роль БКП у </a:t>
            </a:r>
            <a:r>
              <a:rPr lang="uk-UA" sz="2400" b="1" dirty="0" smtClean="0">
                <a:latin typeface="Monotype Corsiva" pitchFamily="66" charset="0"/>
              </a:rPr>
              <a:t>країні.</a:t>
            </a:r>
            <a:r>
              <a:rPr lang="uk-UA" sz="2400" b="1" dirty="0">
                <a:latin typeface="Monotype Corsiva" pitchFamily="66" charset="0"/>
              </a:rPr>
              <a:t> </a:t>
            </a:r>
            <a:r>
              <a:rPr lang="uk-UA" sz="2400" b="1" dirty="0" smtClean="0">
                <a:latin typeface="Monotype Corsiva" pitchFamily="66" charset="0"/>
              </a:rPr>
              <a:t>60—70-ті </a:t>
            </a:r>
            <a:r>
              <a:rPr lang="uk-UA" sz="2400" b="1" dirty="0">
                <a:latin typeface="Monotype Corsiva" pitchFamily="66" charset="0"/>
              </a:rPr>
              <a:t>рр. були досить успішними в економічному аспекті. З'явилися нові галузі господарства, в тому числі електротехнічна та електронна. Швидкими темпами розвивалися машинобудування, енергетика, хімічна промисловість. Стабільно розвивався аграрний сектор. Болгарія постійно експортувала до країн РЕВ продукцію сільського господарства та переробної промисловості.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332656"/>
            <a:ext cx="86409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latin typeface="Monotype Corsiva" pitchFamily="66" charset="0"/>
              </a:rPr>
              <a:t>Проте в середині 80-х рр. економіку Болгарії вразила криза. Сотні підприємств стали збитковими, собівартість вироблюваної продукції зростала, а якість </a:t>
            </a:r>
            <a:r>
              <a:rPr lang="uk-UA" sz="2400" b="1" dirty="0" err="1" smtClean="0">
                <a:latin typeface="Monotype Corsiva" pitchFamily="66" charset="0"/>
              </a:rPr>
              <a:t>їі</a:t>
            </a:r>
            <a:r>
              <a:rPr lang="uk-UA" sz="2400" b="1" dirty="0" smtClean="0">
                <a:latin typeface="Monotype Corsiva" pitchFamily="66" charset="0"/>
              </a:rPr>
              <a:t> залишалася низькою; імпорт перевищував експорт. Бюрократизм і централізоване планування були несумісні з ефективним розвитком економіки.</a:t>
            </a:r>
            <a:endParaRPr lang="uk-UA" sz="2400" b="1" dirty="0">
              <a:latin typeface="Monotype Corsiva" pitchFamily="66" charset="0"/>
            </a:endParaRPr>
          </a:p>
        </p:txBody>
      </p:sp>
      <p:pic>
        <p:nvPicPr>
          <p:cNvPr id="18434" name="Picture 2" descr="Т. Живк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792" y="2510464"/>
            <a:ext cx="2600003" cy="358283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45840" y="6165304"/>
            <a:ext cx="165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>
                <a:latin typeface="Monotype Corsiva" pitchFamily="66" charset="0"/>
              </a:rPr>
              <a:t>Т. </a:t>
            </a:r>
            <a:r>
              <a:rPr lang="uk-UA" b="1" i="1" dirty="0" err="1">
                <a:latin typeface="Monotype Corsiva" pitchFamily="66" charset="0"/>
              </a:rPr>
              <a:t>Живков</a:t>
            </a:r>
            <a:endParaRPr lang="uk-UA" b="1" dirty="0">
              <a:latin typeface="Monotype Corsiva" pitchFamily="66" charset="0"/>
            </a:endParaRPr>
          </a:p>
        </p:txBody>
      </p:sp>
      <p:pic>
        <p:nvPicPr>
          <p:cNvPr id="18436" name="Picture 4" descr="Файл:Zuvkovб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38128" y="2492896"/>
            <a:ext cx="4553744" cy="360039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798168" y="6237312"/>
            <a:ext cx="3240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>
                <a:latin typeface="Monotype Corsiva" pitchFamily="66" charset="0"/>
              </a:rPr>
              <a:t>Тодор </a:t>
            </a:r>
            <a:r>
              <a:rPr lang="uk-UA" b="1" i="1" dirty="0" err="1">
                <a:latin typeface="Monotype Corsiva" pitchFamily="66" charset="0"/>
              </a:rPr>
              <a:t>Живков</a:t>
            </a:r>
            <a:r>
              <a:rPr lang="uk-UA" b="1" i="1" dirty="0">
                <a:latin typeface="Monotype Corsiva" pitchFamily="66" charset="0"/>
              </a:rPr>
              <a:t> </a:t>
            </a:r>
            <a:r>
              <a:rPr lang="uk-UA" b="1" i="1" dirty="0" smtClean="0">
                <a:latin typeface="Monotype Corsiva" pitchFamily="66" charset="0"/>
              </a:rPr>
              <a:t>і Брежнєв</a:t>
            </a:r>
            <a:r>
              <a:rPr lang="uk-UA" b="1" i="1" dirty="0">
                <a:latin typeface="Monotype Corsiva" pitchFamily="66" charset="0"/>
              </a:rPr>
              <a:t> </a:t>
            </a:r>
            <a:endParaRPr lang="uk-UA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8008" y="0"/>
            <a:ext cx="44602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 smtClean="0">
                <a:latin typeface="Monotype Corsiva" pitchFamily="66" charset="0"/>
              </a:rPr>
              <a:t>Революція 1989 р.</a:t>
            </a:r>
            <a:endParaRPr lang="uk-UA" sz="4000" dirty="0">
              <a:latin typeface="Monotype Corsiva" pitchFamily="66" charset="0"/>
            </a:endParaRPr>
          </a:p>
        </p:txBody>
      </p:sp>
      <p:pic>
        <p:nvPicPr>
          <p:cNvPr id="2050" name="Picture 2" descr="Мітинг  опозиції 18 листопала 1989 р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256" y="3068960"/>
            <a:ext cx="4590257" cy="364502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5762" y="548680"/>
            <a:ext cx="9054751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 err="1">
                <a:latin typeface="Monotype Corsiva" pitchFamily="66" charset="0"/>
              </a:rPr>
              <a:t>Влітку</a:t>
            </a:r>
            <a:r>
              <a:rPr lang="ru-RU" sz="2100" dirty="0">
                <a:latin typeface="Monotype Corsiva" pitchFamily="66" charset="0"/>
              </a:rPr>
              <a:t> 1989 р. становище у </a:t>
            </a:r>
            <a:r>
              <a:rPr lang="ru-RU" sz="2100" dirty="0" err="1">
                <a:latin typeface="Monotype Corsiva" pitchFamily="66" charset="0"/>
              </a:rPr>
              <a:t>Болгарії</a:t>
            </a:r>
            <a:r>
              <a:rPr lang="ru-RU" sz="2100" dirty="0">
                <a:latin typeface="Monotype Corsiva" pitchFamily="66" charset="0"/>
              </a:rPr>
              <a:t> </a:t>
            </a:r>
            <a:r>
              <a:rPr lang="ru-RU" sz="2100" dirty="0" err="1">
                <a:latin typeface="Monotype Corsiva" pitchFamily="66" charset="0"/>
              </a:rPr>
              <a:t>різко</a:t>
            </a:r>
            <a:r>
              <a:rPr lang="ru-RU" sz="2100" dirty="0">
                <a:latin typeface="Monotype Corsiva" pitchFamily="66" charset="0"/>
              </a:rPr>
              <a:t> </a:t>
            </a:r>
            <a:r>
              <a:rPr lang="ru-RU" sz="2100" dirty="0" err="1">
                <a:latin typeface="Monotype Corsiva" pitchFamily="66" charset="0"/>
              </a:rPr>
              <a:t>загострилося</a:t>
            </a:r>
            <a:r>
              <a:rPr lang="ru-RU" sz="2100" dirty="0">
                <a:latin typeface="Monotype Corsiva" pitchFamily="66" charset="0"/>
              </a:rPr>
              <a:t>. У </a:t>
            </a:r>
            <a:r>
              <a:rPr lang="ru-RU" sz="2100" dirty="0" err="1">
                <a:latin typeface="Monotype Corsiva" pitchFamily="66" charset="0"/>
              </a:rPr>
              <a:t>країні</a:t>
            </a:r>
            <a:r>
              <a:rPr lang="ru-RU" sz="2100" dirty="0">
                <a:latin typeface="Monotype Corsiva" pitchFamily="66" charset="0"/>
              </a:rPr>
              <a:t> </a:t>
            </a:r>
            <a:r>
              <a:rPr lang="ru-RU" sz="2100" dirty="0" err="1">
                <a:latin typeface="Monotype Corsiva" pitchFamily="66" charset="0"/>
              </a:rPr>
              <a:t>зростав</a:t>
            </a:r>
            <a:r>
              <a:rPr lang="ru-RU" sz="2100" dirty="0">
                <a:latin typeface="Monotype Corsiva" pitchFamily="66" charset="0"/>
              </a:rPr>
              <a:t> </a:t>
            </a:r>
            <a:r>
              <a:rPr lang="ru-RU" sz="2100" dirty="0" err="1">
                <a:latin typeface="Monotype Corsiva" pitchFamily="66" charset="0"/>
              </a:rPr>
              <a:t>товарний</a:t>
            </a:r>
            <a:r>
              <a:rPr lang="ru-RU" sz="2100" dirty="0">
                <a:latin typeface="Monotype Corsiva" pitchFamily="66" charset="0"/>
              </a:rPr>
              <a:t> голод, </a:t>
            </a:r>
            <a:r>
              <a:rPr lang="ru-RU" sz="2100" dirty="0" err="1">
                <a:latin typeface="Monotype Corsiva" pitchFamily="66" charset="0"/>
              </a:rPr>
              <a:t>прогресувала</a:t>
            </a:r>
            <a:r>
              <a:rPr lang="ru-RU" sz="2100" dirty="0">
                <a:latin typeface="Monotype Corsiva" pitchFamily="66" charset="0"/>
              </a:rPr>
              <a:t> </a:t>
            </a:r>
            <a:r>
              <a:rPr lang="ru-RU" sz="2100" dirty="0" err="1">
                <a:latin typeface="Monotype Corsiva" pitchFamily="66" charset="0"/>
              </a:rPr>
              <a:t>інфляція</a:t>
            </a:r>
            <a:r>
              <a:rPr lang="ru-RU" sz="2100" dirty="0">
                <a:latin typeface="Monotype Corsiva" pitchFamily="66" charset="0"/>
              </a:rPr>
              <a:t>. Т. </a:t>
            </a:r>
            <a:r>
              <a:rPr lang="ru-RU" sz="2100" dirty="0" err="1">
                <a:latin typeface="Monotype Corsiva" pitchFamily="66" charset="0"/>
              </a:rPr>
              <a:t>Живков</a:t>
            </a:r>
            <a:r>
              <a:rPr lang="ru-RU" sz="2100" dirty="0">
                <a:latin typeface="Monotype Corsiva" pitchFamily="66" charset="0"/>
              </a:rPr>
              <a:t>, </a:t>
            </a:r>
            <a:r>
              <a:rPr lang="ru-RU" sz="2100" dirty="0" err="1">
                <a:latin typeface="Monotype Corsiva" pitchFamily="66" charset="0"/>
              </a:rPr>
              <a:t>оголосивши</a:t>
            </a:r>
            <a:r>
              <a:rPr lang="ru-RU" sz="2100" dirty="0">
                <a:latin typeface="Monotype Corsiva" pitchFamily="66" charset="0"/>
              </a:rPr>
              <a:t> "</a:t>
            </a:r>
            <a:r>
              <a:rPr lang="ru-RU" sz="2100" dirty="0" err="1">
                <a:latin typeface="Monotype Corsiva" pitchFamily="66" charset="0"/>
              </a:rPr>
              <a:t>перебудову</a:t>
            </a:r>
            <a:r>
              <a:rPr lang="ru-RU" sz="2100" dirty="0">
                <a:latin typeface="Monotype Corsiva" pitchFamily="66" charset="0"/>
              </a:rPr>
              <a:t>" в </a:t>
            </a:r>
            <a:r>
              <a:rPr lang="ru-RU" sz="2100" dirty="0" err="1">
                <a:latin typeface="Monotype Corsiva" pitchFamily="66" charset="0"/>
              </a:rPr>
              <a:t>Болгарії</a:t>
            </a:r>
            <a:r>
              <a:rPr lang="ru-RU" sz="2100" dirty="0">
                <a:latin typeface="Monotype Corsiva" pitchFamily="66" charset="0"/>
              </a:rPr>
              <a:t>, </a:t>
            </a:r>
            <a:r>
              <a:rPr lang="ru-RU" sz="2100" dirty="0" err="1">
                <a:latin typeface="Monotype Corsiva" pitchFamily="66" charset="0"/>
              </a:rPr>
              <a:t>поступово</a:t>
            </a:r>
            <a:r>
              <a:rPr lang="ru-RU" sz="2100" dirty="0">
                <a:latin typeface="Monotype Corsiva" pitchFamily="66" charset="0"/>
              </a:rPr>
              <a:t> </a:t>
            </a:r>
            <a:r>
              <a:rPr lang="ru-RU" sz="2100" dirty="0" err="1">
                <a:latin typeface="Monotype Corsiva" pitchFamily="66" charset="0"/>
              </a:rPr>
              <a:t>втрачав</a:t>
            </a:r>
            <a:r>
              <a:rPr lang="ru-RU" sz="2100" dirty="0">
                <a:latin typeface="Monotype Corsiva" pitchFamily="66" charset="0"/>
              </a:rPr>
              <a:t> </a:t>
            </a:r>
            <a:r>
              <a:rPr lang="ru-RU" sz="2100" dirty="0" err="1">
                <a:latin typeface="Monotype Corsiva" pitchFamily="66" charset="0"/>
              </a:rPr>
              <a:t>важелі</a:t>
            </a:r>
            <a:r>
              <a:rPr lang="ru-RU" sz="2100" dirty="0">
                <a:latin typeface="Monotype Corsiva" pitchFamily="66" charset="0"/>
              </a:rPr>
              <a:t> </a:t>
            </a:r>
            <a:r>
              <a:rPr lang="ru-RU" sz="2100" dirty="0" err="1">
                <a:latin typeface="Monotype Corsiva" pitchFamily="66" charset="0"/>
              </a:rPr>
              <a:t>управління</a:t>
            </a:r>
            <a:r>
              <a:rPr lang="ru-RU" sz="2100" dirty="0">
                <a:latin typeface="Monotype Corsiva" pitchFamily="66" charset="0"/>
              </a:rPr>
              <a:t> </a:t>
            </a:r>
            <a:r>
              <a:rPr lang="ru-RU" sz="2100" dirty="0" err="1">
                <a:latin typeface="Monotype Corsiva" pitchFamily="66" charset="0"/>
              </a:rPr>
              <a:t>країною</a:t>
            </a:r>
            <a:r>
              <a:rPr lang="ru-RU" sz="2100" dirty="0">
                <a:latin typeface="Monotype Corsiva" pitchFamily="66" charset="0"/>
              </a:rPr>
              <a:t>. </a:t>
            </a:r>
            <a:r>
              <a:rPr lang="ru-RU" sz="2100" dirty="0" err="1">
                <a:latin typeface="Monotype Corsiva" pitchFamily="66" charset="0"/>
              </a:rPr>
              <a:t>Перші</a:t>
            </a:r>
            <a:r>
              <a:rPr lang="ru-RU" sz="2100" dirty="0">
                <a:latin typeface="Monotype Corsiva" pitchFamily="66" charset="0"/>
              </a:rPr>
              <a:t> </a:t>
            </a:r>
            <a:r>
              <a:rPr lang="ru-RU" sz="2100" dirty="0" err="1">
                <a:latin typeface="Monotype Corsiva" pitchFamily="66" charset="0"/>
              </a:rPr>
              <a:t>протести</a:t>
            </a:r>
            <a:r>
              <a:rPr lang="ru-RU" sz="2100" dirty="0">
                <a:latin typeface="Monotype Corsiva" pitchFamily="66" charset="0"/>
              </a:rPr>
              <a:t> </a:t>
            </a:r>
            <a:r>
              <a:rPr lang="ru-RU" sz="2100" dirty="0" err="1">
                <a:latin typeface="Monotype Corsiva" pitchFamily="66" charset="0"/>
              </a:rPr>
              <a:t>легальної</a:t>
            </a:r>
            <a:r>
              <a:rPr lang="ru-RU" sz="2100" dirty="0">
                <a:latin typeface="Monotype Corsiva" pitchFamily="66" charset="0"/>
              </a:rPr>
              <a:t> </a:t>
            </a:r>
            <a:r>
              <a:rPr lang="ru-RU" sz="2100" dirty="0" err="1">
                <a:latin typeface="Monotype Corsiva" pitchFamily="66" charset="0"/>
              </a:rPr>
              <a:t>болгарської</a:t>
            </a:r>
            <a:r>
              <a:rPr lang="ru-RU" sz="2100" dirty="0">
                <a:latin typeface="Monotype Corsiva" pitchFamily="66" charset="0"/>
              </a:rPr>
              <a:t> </a:t>
            </a:r>
            <a:r>
              <a:rPr lang="ru-RU" sz="2100" dirty="0" err="1">
                <a:latin typeface="Monotype Corsiva" pitchFamily="66" charset="0"/>
              </a:rPr>
              <a:t>опозиції</a:t>
            </a:r>
            <a:r>
              <a:rPr lang="ru-RU" sz="2100" dirty="0">
                <a:latin typeface="Monotype Corsiva" pitchFamily="66" charset="0"/>
              </a:rPr>
              <a:t> </a:t>
            </a:r>
            <a:r>
              <a:rPr lang="ru-RU" sz="2100" dirty="0" err="1">
                <a:latin typeface="Monotype Corsiva" pitchFamily="66" charset="0"/>
              </a:rPr>
              <a:t>викликали</a:t>
            </a:r>
            <a:r>
              <a:rPr lang="ru-RU" sz="2100" dirty="0">
                <a:latin typeface="Monotype Corsiva" pitchFamily="66" charset="0"/>
              </a:rPr>
              <a:t> </a:t>
            </a:r>
            <a:r>
              <a:rPr lang="ru-RU" sz="2100" dirty="0" err="1">
                <a:latin typeface="Monotype Corsiva" pitchFamily="66" charset="0"/>
              </a:rPr>
              <a:t>явне</a:t>
            </a:r>
            <a:r>
              <a:rPr lang="ru-RU" sz="2100" dirty="0">
                <a:latin typeface="Monotype Corsiva" pitchFamily="66" charset="0"/>
              </a:rPr>
              <a:t> </a:t>
            </a:r>
            <a:r>
              <a:rPr lang="ru-RU" sz="2100" dirty="0" err="1">
                <a:latin typeface="Monotype Corsiva" pitchFamily="66" charset="0"/>
              </a:rPr>
              <a:t>невдоволення</a:t>
            </a:r>
            <a:r>
              <a:rPr lang="ru-RU" sz="2100" dirty="0">
                <a:latin typeface="Monotype Corsiva" pitchFamily="66" charset="0"/>
              </a:rPr>
              <a:t> </a:t>
            </a:r>
            <a:r>
              <a:rPr lang="ru-RU" sz="2100" dirty="0" err="1">
                <a:latin typeface="Monotype Corsiva" pitchFamily="66" charset="0"/>
              </a:rPr>
              <a:t>системи</a:t>
            </a:r>
            <a:r>
              <a:rPr lang="ru-RU" sz="2100" dirty="0">
                <a:latin typeface="Monotype Corsiva" pitchFamily="66" charset="0"/>
              </a:rPr>
              <a:t>, </a:t>
            </a:r>
            <a:r>
              <a:rPr lang="ru-RU" sz="2100" dirty="0" err="1">
                <a:latin typeface="Monotype Corsiva" pitchFamily="66" charset="0"/>
              </a:rPr>
              <a:t>заснованої</a:t>
            </a:r>
            <a:r>
              <a:rPr lang="ru-RU" sz="2100" dirty="0">
                <a:latin typeface="Monotype Corsiva" pitchFamily="66" charset="0"/>
              </a:rPr>
              <a:t> на </a:t>
            </a:r>
            <a:r>
              <a:rPr lang="ru-RU" sz="2100" dirty="0" err="1">
                <a:latin typeface="Monotype Corsiva" pitchFamily="66" charset="0"/>
              </a:rPr>
              <a:t>ідеї</a:t>
            </a:r>
            <a:r>
              <a:rPr lang="ru-RU" sz="2100" dirty="0">
                <a:latin typeface="Monotype Corsiva" pitchFamily="66" charset="0"/>
              </a:rPr>
              <a:t> безальтернативного </a:t>
            </a:r>
            <a:r>
              <a:rPr lang="ru-RU" sz="2100" dirty="0" err="1">
                <a:latin typeface="Monotype Corsiva" pitchFamily="66" charset="0"/>
              </a:rPr>
              <a:t>розвитку</a:t>
            </a:r>
            <a:r>
              <a:rPr lang="ru-RU" sz="2100" dirty="0" smtClean="0">
                <a:latin typeface="Monotype Corsiva" pitchFamily="66" charset="0"/>
              </a:rPr>
              <a:t>.</a:t>
            </a:r>
            <a:r>
              <a:rPr lang="ru-RU" sz="2100" dirty="0"/>
              <a:t> </a:t>
            </a:r>
            <a:r>
              <a:rPr lang="ru-RU" sz="2100" dirty="0">
                <a:latin typeface="Monotype Corsiva" pitchFamily="66" charset="0"/>
              </a:rPr>
              <a:t>10 листопада </a:t>
            </a:r>
            <a:r>
              <a:rPr lang="ru-RU" sz="2100" dirty="0" err="1">
                <a:latin typeface="Monotype Corsiva" pitchFamily="66" charset="0"/>
              </a:rPr>
              <a:t>керівництво</a:t>
            </a:r>
            <a:r>
              <a:rPr lang="ru-RU" sz="2100" dirty="0">
                <a:latin typeface="Monotype Corsiva" pitchFamily="66" charset="0"/>
              </a:rPr>
              <a:t> БКП </a:t>
            </a:r>
            <a:r>
              <a:rPr lang="ru-RU" sz="2100" dirty="0" err="1">
                <a:latin typeface="Monotype Corsiva" pitchFamily="66" charset="0"/>
              </a:rPr>
              <a:t>примусило</a:t>
            </a:r>
            <a:r>
              <a:rPr lang="ru-RU" sz="2100" dirty="0">
                <a:latin typeface="Monotype Corsiva" pitchFamily="66" charset="0"/>
              </a:rPr>
              <a:t> </a:t>
            </a:r>
            <a:r>
              <a:rPr lang="ru-RU" sz="2100" dirty="0" err="1">
                <a:latin typeface="Monotype Corsiva" pitchFamily="66" charset="0"/>
              </a:rPr>
              <a:t>Живкова</a:t>
            </a:r>
            <a:r>
              <a:rPr lang="ru-RU" sz="2100" dirty="0">
                <a:latin typeface="Monotype Corsiva" pitchFamily="66" charset="0"/>
              </a:rPr>
              <a:t> </a:t>
            </a:r>
            <a:r>
              <a:rPr lang="ru-RU" sz="2100" dirty="0" err="1">
                <a:latin typeface="Monotype Corsiva" pitchFamily="66" charset="0"/>
              </a:rPr>
              <a:t>піти</a:t>
            </a:r>
            <a:r>
              <a:rPr lang="ru-RU" sz="2100" dirty="0">
                <a:latin typeface="Monotype Corsiva" pitchFamily="66" charset="0"/>
              </a:rPr>
              <a:t> у </a:t>
            </a:r>
            <a:r>
              <a:rPr lang="ru-RU" sz="2100" dirty="0" err="1">
                <a:latin typeface="Monotype Corsiva" pitchFamily="66" charset="0"/>
              </a:rPr>
              <a:t>відставку</a:t>
            </a:r>
            <a:r>
              <a:rPr lang="ru-RU" sz="2100" dirty="0">
                <a:latin typeface="Monotype Corsiva" pitchFamily="66" charset="0"/>
              </a:rPr>
              <a:t> </a:t>
            </a:r>
            <a:r>
              <a:rPr lang="ru-RU" sz="2100" dirty="0" err="1">
                <a:latin typeface="Monotype Corsiva" pitchFamily="66" charset="0"/>
              </a:rPr>
              <a:t>з</a:t>
            </a:r>
            <a:r>
              <a:rPr lang="ru-RU" sz="2100" dirty="0">
                <a:latin typeface="Monotype Corsiva" pitchFamily="66" charset="0"/>
              </a:rPr>
              <a:t> </a:t>
            </a:r>
            <a:r>
              <a:rPr lang="ru-RU" sz="2100" dirty="0" err="1">
                <a:latin typeface="Monotype Corsiva" pitchFamily="66" charset="0"/>
              </a:rPr>
              <a:t>усіх</a:t>
            </a:r>
            <a:r>
              <a:rPr lang="ru-RU" sz="2100" dirty="0">
                <a:latin typeface="Monotype Corsiva" pitchFamily="66" charset="0"/>
              </a:rPr>
              <a:t> посад.</a:t>
            </a:r>
          </a:p>
          <a:p>
            <a:r>
              <a:rPr lang="ru-RU" sz="2100" dirty="0" smtClean="0">
                <a:latin typeface="Monotype Corsiva" pitchFamily="66" charset="0"/>
              </a:rPr>
              <a:t/>
            </a:r>
            <a:br>
              <a:rPr lang="ru-RU" sz="2100" dirty="0" smtClean="0">
                <a:latin typeface="Monotype Corsiva" pitchFamily="66" charset="0"/>
              </a:rPr>
            </a:br>
            <a:endParaRPr lang="uk-UA" sz="2100" dirty="0"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132856"/>
            <a:ext cx="918051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>
                <a:latin typeface="Monotype Corsiva" pitchFamily="66" charset="0"/>
              </a:rPr>
              <a:t>У </a:t>
            </a:r>
            <a:r>
              <a:rPr lang="ru-RU" sz="2100" dirty="0" err="1">
                <a:latin typeface="Monotype Corsiva" pitchFamily="66" charset="0"/>
              </a:rPr>
              <a:t>країні</a:t>
            </a:r>
            <a:r>
              <a:rPr lang="ru-RU" sz="2100" dirty="0">
                <a:latin typeface="Monotype Corsiva" pitchFamily="66" charset="0"/>
              </a:rPr>
              <a:t> </a:t>
            </a:r>
            <a:r>
              <a:rPr lang="ru-RU" sz="2100" dirty="0" err="1">
                <a:latin typeface="Monotype Corsiva" pitchFamily="66" charset="0"/>
              </a:rPr>
              <a:t>з'являлися</a:t>
            </a:r>
            <a:r>
              <a:rPr lang="ru-RU" sz="2100" dirty="0">
                <a:latin typeface="Monotype Corsiva" pitchFamily="66" charset="0"/>
              </a:rPr>
              <a:t> десятки </a:t>
            </a:r>
            <a:r>
              <a:rPr lang="ru-RU" sz="2100" dirty="0" err="1">
                <a:latin typeface="Monotype Corsiva" pitchFamily="66" charset="0"/>
              </a:rPr>
              <a:t>нових</a:t>
            </a:r>
            <a:r>
              <a:rPr lang="ru-RU" sz="2100" dirty="0">
                <a:latin typeface="Monotype Corsiva" pitchFamily="66" charset="0"/>
              </a:rPr>
              <a:t> </a:t>
            </a:r>
            <a:r>
              <a:rPr lang="ru-RU" sz="2100" dirty="0" err="1">
                <a:latin typeface="Monotype Corsiva" pitchFamily="66" charset="0"/>
              </a:rPr>
              <a:t>партій</a:t>
            </a:r>
            <a:r>
              <a:rPr lang="ru-RU" sz="2100" dirty="0">
                <a:latin typeface="Monotype Corsiva" pitchFamily="66" charset="0"/>
              </a:rPr>
              <a:t>, </a:t>
            </a:r>
            <a:r>
              <a:rPr lang="ru-RU" sz="2100" dirty="0" err="1">
                <a:latin typeface="Monotype Corsiva" pitchFamily="66" charset="0"/>
              </a:rPr>
              <a:t>організацій</a:t>
            </a:r>
            <a:r>
              <a:rPr lang="ru-RU" sz="2100" dirty="0">
                <a:latin typeface="Monotype Corsiva" pitchFamily="66" charset="0"/>
              </a:rPr>
              <a:t>, </a:t>
            </a:r>
            <a:r>
              <a:rPr lang="ru-RU" sz="2100" dirty="0" err="1">
                <a:latin typeface="Monotype Corsiva" pitchFamily="66" charset="0"/>
              </a:rPr>
              <a:t>рухів</a:t>
            </a:r>
            <a:r>
              <a:rPr lang="ru-RU" sz="2100" dirty="0" smtClean="0">
                <a:latin typeface="Monotype Corsiva" pitchFamily="66" charset="0"/>
              </a:rPr>
              <a:t>.</a:t>
            </a:r>
            <a:r>
              <a:rPr lang="ru-RU" sz="2100" dirty="0"/>
              <a:t> </a:t>
            </a:r>
            <a:r>
              <a:rPr lang="ru-RU" sz="2100" dirty="0" err="1">
                <a:latin typeface="Monotype Corsiva" pitchFamily="66" charset="0"/>
              </a:rPr>
              <a:t>Незабаром</a:t>
            </a:r>
            <a:r>
              <a:rPr lang="ru-RU" sz="2100" dirty="0">
                <a:latin typeface="Monotype Corsiva" pitchFamily="66" charset="0"/>
              </a:rPr>
              <a:t> БКП </a:t>
            </a:r>
            <a:r>
              <a:rPr lang="ru-RU" sz="2100" dirty="0" err="1">
                <a:latin typeface="Monotype Corsiva" pitchFamily="66" charset="0"/>
              </a:rPr>
              <a:t>перейменували</a:t>
            </a:r>
            <a:r>
              <a:rPr lang="ru-RU" sz="2100" dirty="0">
                <a:latin typeface="Monotype Corsiva" pitchFamily="66" charset="0"/>
              </a:rPr>
              <a:t> на </a:t>
            </a:r>
            <a:r>
              <a:rPr lang="ru-RU" sz="2100" dirty="0" err="1">
                <a:latin typeface="Monotype Corsiva" pitchFamily="66" charset="0"/>
              </a:rPr>
              <a:t>Болгарську</a:t>
            </a:r>
            <a:r>
              <a:rPr lang="ru-RU" sz="2100" dirty="0">
                <a:latin typeface="Monotype Corsiva" pitchFamily="66" charset="0"/>
              </a:rPr>
              <a:t> </a:t>
            </a:r>
            <a:r>
              <a:rPr lang="ru-RU" sz="2100" dirty="0" err="1">
                <a:latin typeface="Monotype Corsiva" pitchFamily="66" charset="0"/>
              </a:rPr>
              <a:t>соціалістичну</a:t>
            </a:r>
            <a:r>
              <a:rPr lang="ru-RU" sz="2100" dirty="0">
                <a:latin typeface="Monotype Corsiva" pitchFamily="66" charset="0"/>
              </a:rPr>
              <a:t> </a:t>
            </a:r>
            <a:r>
              <a:rPr lang="ru-RU" sz="2100" dirty="0" err="1">
                <a:latin typeface="Monotype Corsiva" pitchFamily="66" charset="0"/>
              </a:rPr>
              <a:t>партію</a:t>
            </a:r>
            <a:r>
              <a:rPr lang="ru-RU" sz="2100" dirty="0">
                <a:latin typeface="Monotype Corsiva" pitchFamily="66" charset="0"/>
              </a:rPr>
              <a:t> (БСП).</a:t>
            </a:r>
            <a:endParaRPr lang="uk-UA" sz="2100" dirty="0"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852936"/>
            <a:ext cx="4587875" cy="30008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100" dirty="0">
                <a:latin typeface="Monotype Corsiva" pitchFamily="66" charset="0"/>
              </a:rPr>
              <a:t>У країні скасовувалися закони, які обмежували демократичні права громадян, </a:t>
            </a:r>
            <a:r>
              <a:rPr lang="uk-UA" sz="2100" dirty="0" err="1">
                <a:latin typeface="Monotype Corsiva" pitchFamily="66" charset="0"/>
              </a:rPr>
              <a:t>деполітизувалися</a:t>
            </a:r>
            <a:r>
              <a:rPr lang="uk-UA" sz="2100" dirty="0">
                <a:latin typeface="Monotype Corsiva" pitchFamily="66" charset="0"/>
              </a:rPr>
              <a:t> армія, правоохоронні органи, відбувалася реабілітація колишніх політичних в'язнів. 7 грудня 1989 р. було засновано Союз демократичних сил (СДС), який проголосив ідею розбудови Болгарської держави на принципах демократії та приватної власності.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768" y="548680"/>
            <a:ext cx="8334470" cy="1872208"/>
          </a:xfrm>
        </p:spPr>
        <p:txBody>
          <a:bodyPr>
            <a:noAutofit/>
          </a:bodyPr>
          <a:lstStyle/>
          <a:p>
            <a:r>
              <a:rPr lang="ru-RU" sz="2400" dirty="0" err="1">
                <a:latin typeface="Monotype Corsiva" pitchFamily="66" charset="0"/>
              </a:rPr>
              <a:t>Керівником</a:t>
            </a:r>
            <a:r>
              <a:rPr lang="ru-RU" sz="2400" dirty="0">
                <a:latin typeface="Monotype Corsiva" pitchFamily="66" charset="0"/>
              </a:rPr>
              <a:t> СДС став доктор </a:t>
            </a:r>
            <a:r>
              <a:rPr lang="ru-RU" sz="2400" dirty="0" err="1">
                <a:latin typeface="Monotype Corsiva" pitchFamily="66" charset="0"/>
              </a:rPr>
              <a:t>філософських</a:t>
            </a:r>
            <a:r>
              <a:rPr lang="ru-RU" sz="2400" dirty="0">
                <a:latin typeface="Monotype Corsiva" pitchFamily="66" charset="0"/>
              </a:rPr>
              <a:t> наук </a:t>
            </a:r>
            <a:r>
              <a:rPr lang="ru-RU" sz="2400" b="1" dirty="0" err="1">
                <a:latin typeface="Monotype Corsiva" pitchFamily="66" charset="0"/>
              </a:rPr>
              <a:t>Желю</a:t>
            </a:r>
            <a:r>
              <a:rPr lang="ru-RU" sz="2400" b="1" dirty="0">
                <a:latin typeface="Monotype Corsiva" pitchFamily="66" charset="0"/>
              </a:rPr>
              <a:t> </a:t>
            </a:r>
            <a:r>
              <a:rPr lang="ru-RU" sz="2400" b="1" dirty="0" err="1">
                <a:latin typeface="Monotype Corsiva" pitchFamily="66" charset="0"/>
              </a:rPr>
              <a:t>Желев</a:t>
            </a:r>
            <a:r>
              <a:rPr lang="ru-RU" sz="2400" dirty="0">
                <a:latin typeface="Monotype Corsiva" pitchFamily="66" charset="0"/>
              </a:rPr>
              <a:t>.</a:t>
            </a:r>
            <a:br>
              <a:rPr lang="ru-RU" sz="2400" dirty="0">
                <a:latin typeface="Monotype Corsiva" pitchFamily="66" charset="0"/>
              </a:rPr>
            </a:br>
            <a:r>
              <a:rPr lang="ru-RU" sz="2400" dirty="0">
                <a:latin typeface="Monotype Corsiva" pitchFamily="66" charset="0"/>
              </a:rPr>
              <a:t>1 </a:t>
            </a:r>
            <a:r>
              <a:rPr lang="ru-RU" sz="2400" dirty="0" err="1">
                <a:latin typeface="Monotype Corsiva" pitchFamily="66" charset="0"/>
              </a:rPr>
              <a:t>серпня</a:t>
            </a:r>
            <a:r>
              <a:rPr lang="ru-RU" sz="2400" dirty="0">
                <a:latin typeface="Monotype Corsiva" pitchFamily="66" charset="0"/>
              </a:rPr>
              <a:t> 1990 р. </a:t>
            </a:r>
            <a:r>
              <a:rPr lang="ru-RU" sz="2400" dirty="0" err="1">
                <a:latin typeface="Monotype Corsiva" pitchFamily="66" charset="0"/>
              </a:rPr>
              <a:t>Великі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національні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збори</a:t>
            </a:r>
            <a:r>
              <a:rPr lang="ru-RU" sz="2400" dirty="0">
                <a:latin typeface="Monotype Corsiva" pitchFamily="66" charset="0"/>
              </a:rPr>
              <a:t> назвали Ж. </a:t>
            </a:r>
            <a:r>
              <a:rPr lang="ru-RU" sz="2400" dirty="0" err="1">
                <a:latin typeface="Monotype Corsiva" pitchFamily="66" charset="0"/>
              </a:rPr>
              <a:t>Желева</a:t>
            </a:r>
            <a:r>
              <a:rPr lang="ru-RU" sz="2400" dirty="0">
                <a:latin typeface="Monotype Corsiva" pitchFamily="66" charset="0"/>
              </a:rPr>
              <a:t> президентом </a:t>
            </a:r>
            <a:r>
              <a:rPr lang="ru-RU" sz="2400" dirty="0" err="1">
                <a:latin typeface="Monotype Corsiva" pitchFamily="66" charset="0"/>
              </a:rPr>
              <a:t>Болгарії</a:t>
            </a:r>
            <a:r>
              <a:rPr lang="ru-RU" sz="2400" dirty="0">
                <a:latin typeface="Monotype Corsiva" pitchFamily="66" charset="0"/>
              </a:rPr>
              <a:t>, а </a:t>
            </a:r>
            <a:r>
              <a:rPr lang="ru-RU" sz="2400" dirty="0" err="1">
                <a:latin typeface="Monotype Corsiva" pitchFamily="66" charset="0"/>
              </a:rPr>
              <a:t>після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виборів</a:t>
            </a:r>
            <a:r>
              <a:rPr lang="ru-RU" sz="2400" dirty="0">
                <a:latin typeface="Monotype Corsiva" pitchFamily="66" charset="0"/>
              </a:rPr>
              <a:t> 19 </a:t>
            </a:r>
            <a:r>
              <a:rPr lang="ru-RU" sz="2400" dirty="0" err="1">
                <a:latin typeface="Monotype Corsiva" pitchFamily="66" charset="0"/>
              </a:rPr>
              <a:t>січня</a:t>
            </a:r>
            <a:r>
              <a:rPr lang="ru-RU" sz="2400" dirty="0">
                <a:latin typeface="Monotype Corsiva" pitchFamily="66" charset="0"/>
              </a:rPr>
              <a:t> 1992 р. </a:t>
            </a:r>
            <a:r>
              <a:rPr lang="ru-RU" sz="2400" dirty="0" err="1">
                <a:latin typeface="Monotype Corsiva" pitchFamily="66" charset="0"/>
              </a:rPr>
              <a:t>він</a:t>
            </a:r>
            <a:r>
              <a:rPr lang="ru-RU" sz="2400" dirty="0">
                <a:latin typeface="Monotype Corsiva" pitchFamily="66" charset="0"/>
              </a:rPr>
              <a:t> став першим всенародно </a:t>
            </a:r>
            <a:r>
              <a:rPr lang="ru-RU" sz="2400" dirty="0" err="1">
                <a:latin typeface="Monotype Corsiva" pitchFamily="66" charset="0"/>
              </a:rPr>
              <a:t>обраним</a:t>
            </a:r>
            <a:r>
              <a:rPr lang="ru-RU" sz="2400" dirty="0">
                <a:latin typeface="Monotype Corsiva" pitchFamily="66" charset="0"/>
              </a:rPr>
              <a:t> президентом </a:t>
            </a:r>
            <a:r>
              <a:rPr lang="ru-RU" sz="2400" dirty="0" err="1">
                <a:latin typeface="Monotype Corsiva" pitchFamily="66" charset="0"/>
              </a:rPr>
              <a:t>країни</a:t>
            </a:r>
            <a:r>
              <a:rPr lang="ru-RU" sz="2400" dirty="0">
                <a:latin typeface="Monotype Corsiva" pitchFamily="66" charset="0"/>
              </a:rPr>
              <a:t>.</a:t>
            </a:r>
            <a:br>
              <a:rPr lang="ru-RU" sz="2400" dirty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/>
            </a:r>
            <a:br>
              <a:rPr lang="ru-RU" sz="2400" dirty="0" smtClean="0">
                <a:latin typeface="Monotype Corsiva" pitchFamily="66" charset="0"/>
              </a:rPr>
            </a:br>
            <a:endParaRPr lang="uk-UA" sz="2400" dirty="0">
              <a:latin typeface="Monotype Corsiva" pitchFamily="66" charset="0"/>
            </a:endParaRPr>
          </a:p>
        </p:txBody>
      </p:sp>
      <p:pic>
        <p:nvPicPr>
          <p:cNvPr id="19460" name="Picture 4" descr="http://e-vestnik.bg/imgs/10november/Jelu+Ludjev_10nov_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792" y="1844824"/>
            <a:ext cx="2952328" cy="4110234"/>
          </a:xfrm>
          <a:prstGeom prst="rect">
            <a:avLst/>
          </a:prstGeom>
          <a:noFill/>
        </p:spPr>
      </p:pic>
      <p:pic>
        <p:nvPicPr>
          <p:cNvPr id="19462" name="Picture 6" descr="http://www.chitalishte.bg/showimage.php?img=3_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10136" y="1844824"/>
            <a:ext cx="3906743" cy="2304256"/>
          </a:xfrm>
          <a:prstGeom prst="rect">
            <a:avLst/>
          </a:prstGeom>
          <a:noFill/>
        </p:spPr>
      </p:pic>
      <p:pic>
        <p:nvPicPr>
          <p:cNvPr id="19464" name="Picture 8" descr="http://pressadaily.bg/jquery-uploader/php/files_lightbox/20263-1901BTA_752x768_960_53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86200" y="4224013"/>
            <a:ext cx="4691090" cy="263398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800" y="0"/>
            <a:ext cx="8262462" cy="1143000"/>
          </a:xfrm>
        </p:spPr>
        <p:txBody>
          <a:bodyPr>
            <a:normAutofit/>
          </a:bodyPr>
          <a:lstStyle/>
          <a:p>
            <a:r>
              <a:rPr lang="uk-UA" sz="4000" b="1" dirty="0">
                <a:latin typeface="Monotype Corsiva" pitchFamily="66" charset="0"/>
              </a:rPr>
              <a:t>Сучасне становище Болгарії</a:t>
            </a:r>
            <a:endParaRPr lang="uk-UA" sz="4000" dirty="0"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7768" y="980728"/>
            <a:ext cx="8424935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err="1">
                <a:latin typeface="Monotype Corsiva" pitchFamily="66" charset="0"/>
              </a:rPr>
              <a:t>Ухвалення</a:t>
            </a:r>
            <a:r>
              <a:rPr lang="ru-RU" sz="2200" dirty="0">
                <a:latin typeface="Monotype Corsiva" pitchFamily="66" charset="0"/>
              </a:rPr>
              <a:t> Великими </a:t>
            </a:r>
            <a:r>
              <a:rPr lang="ru-RU" sz="2200" dirty="0" err="1">
                <a:latin typeface="Monotype Corsiva" pitchFamily="66" charset="0"/>
              </a:rPr>
              <a:t>народними</a:t>
            </a:r>
            <a:r>
              <a:rPr lang="ru-RU" sz="2200" dirty="0">
                <a:latin typeface="Monotype Corsiva" pitchFamily="66" charset="0"/>
              </a:rPr>
              <a:t> </a:t>
            </a:r>
            <a:r>
              <a:rPr lang="ru-RU" sz="2200" dirty="0" err="1">
                <a:latin typeface="Monotype Corsiva" pitchFamily="66" charset="0"/>
              </a:rPr>
              <a:t>зборами</a:t>
            </a:r>
            <a:r>
              <a:rPr lang="ru-RU" sz="2200" dirty="0">
                <a:latin typeface="Monotype Corsiva" pitchFamily="66" charset="0"/>
              </a:rPr>
              <a:t> 12 </a:t>
            </a:r>
            <a:r>
              <a:rPr lang="ru-RU" sz="2200" dirty="0" err="1">
                <a:latin typeface="Monotype Corsiva" pitchFamily="66" charset="0"/>
              </a:rPr>
              <a:t>липня</a:t>
            </a:r>
            <a:r>
              <a:rPr lang="ru-RU" sz="2200" dirty="0">
                <a:latin typeface="Monotype Corsiva" pitchFamily="66" charset="0"/>
              </a:rPr>
              <a:t> 1991 р. </a:t>
            </a:r>
            <a:r>
              <a:rPr lang="ru-RU" sz="2200" dirty="0" err="1">
                <a:latin typeface="Monotype Corsiva" pitchFamily="66" charset="0"/>
              </a:rPr>
              <a:t>нової</a:t>
            </a:r>
            <a:r>
              <a:rPr lang="ru-RU" sz="2200" dirty="0">
                <a:latin typeface="Monotype Corsiva" pitchFamily="66" charset="0"/>
              </a:rPr>
              <a:t> </a:t>
            </a:r>
            <a:r>
              <a:rPr lang="ru-RU" sz="2200" dirty="0" err="1">
                <a:latin typeface="Monotype Corsiva" pitchFamily="66" charset="0"/>
              </a:rPr>
              <a:t>конституції</a:t>
            </a:r>
            <a:r>
              <a:rPr lang="ru-RU" sz="2200" dirty="0">
                <a:latin typeface="Monotype Corsiva" pitchFamily="66" charset="0"/>
              </a:rPr>
              <a:t> стало </a:t>
            </a:r>
            <a:r>
              <a:rPr lang="ru-RU" sz="2200" dirty="0" err="1">
                <a:latin typeface="Monotype Corsiva" pitchFamily="66" charset="0"/>
              </a:rPr>
              <a:t>важливим</a:t>
            </a:r>
            <a:r>
              <a:rPr lang="ru-RU" sz="2200" dirty="0">
                <a:latin typeface="Monotype Corsiva" pitchFamily="66" charset="0"/>
              </a:rPr>
              <a:t> </a:t>
            </a:r>
            <a:r>
              <a:rPr lang="ru-RU" sz="2200" dirty="0" err="1">
                <a:latin typeface="Monotype Corsiva" pitchFamily="66" charset="0"/>
              </a:rPr>
              <a:t>етапом</a:t>
            </a:r>
            <a:r>
              <a:rPr lang="ru-RU" sz="2200" dirty="0">
                <a:latin typeface="Monotype Corsiva" pitchFamily="66" charset="0"/>
              </a:rPr>
              <a:t> у </a:t>
            </a:r>
            <a:r>
              <a:rPr lang="ru-RU" sz="2200" dirty="0" err="1">
                <a:latin typeface="Monotype Corsiva" pitchFamily="66" charset="0"/>
              </a:rPr>
              <a:t>переході</a:t>
            </a:r>
            <a:r>
              <a:rPr lang="ru-RU" sz="2200" dirty="0">
                <a:latin typeface="Monotype Corsiva" pitchFamily="66" charset="0"/>
              </a:rPr>
              <a:t> </a:t>
            </a:r>
            <a:r>
              <a:rPr lang="ru-RU" sz="2200" dirty="0" err="1">
                <a:latin typeface="Monotype Corsiva" pitchFamily="66" charset="0"/>
              </a:rPr>
              <a:t>країни</a:t>
            </a:r>
            <a:r>
              <a:rPr lang="ru-RU" sz="2200" dirty="0">
                <a:latin typeface="Monotype Corsiva" pitchFamily="66" charset="0"/>
              </a:rPr>
              <a:t> до демократичного державного устрою. </a:t>
            </a:r>
            <a:r>
              <a:rPr lang="ru-RU" sz="2200" dirty="0" smtClean="0">
                <a:latin typeface="Monotype Corsiva" pitchFamily="66" charset="0"/>
              </a:rPr>
              <a:t>Нова </a:t>
            </a:r>
            <a:r>
              <a:rPr lang="ru-RU" sz="2200" dirty="0" err="1" smtClean="0">
                <a:latin typeface="Monotype Corsiva" pitchFamily="66" charset="0"/>
              </a:rPr>
              <a:t>контитуція</a:t>
            </a:r>
            <a:r>
              <a:rPr lang="ru-RU" sz="2200" dirty="0">
                <a:latin typeface="Monotype Corsiva" pitchFamily="66" charset="0"/>
              </a:rPr>
              <a:t> </a:t>
            </a:r>
            <a:r>
              <a:rPr lang="ru-RU" sz="2200" dirty="0" err="1">
                <a:latin typeface="Monotype Corsiva" pitchFamily="66" charset="0"/>
              </a:rPr>
              <a:t>Республіки</a:t>
            </a:r>
            <a:r>
              <a:rPr lang="ru-RU" sz="2200" dirty="0">
                <a:latin typeface="Monotype Corsiva" pitchFamily="66" charset="0"/>
              </a:rPr>
              <a:t> </a:t>
            </a:r>
            <a:r>
              <a:rPr lang="ru-RU" sz="2200" dirty="0" err="1">
                <a:latin typeface="Monotype Corsiva" pitchFamily="66" charset="0"/>
              </a:rPr>
              <a:t>Болгарія</a:t>
            </a:r>
            <a:r>
              <a:rPr lang="ru-RU" sz="2200" dirty="0">
                <a:latin typeface="Monotype Corsiva" pitchFamily="66" charset="0"/>
              </a:rPr>
              <a:t> (такою стала </a:t>
            </a:r>
            <a:r>
              <a:rPr lang="ru-RU" sz="2200" dirty="0" err="1">
                <a:latin typeface="Monotype Corsiva" pitchFamily="66" charset="0"/>
              </a:rPr>
              <a:t>офіційна</a:t>
            </a:r>
            <a:r>
              <a:rPr lang="ru-RU" sz="2200" dirty="0">
                <a:latin typeface="Monotype Corsiva" pitchFamily="66" charset="0"/>
              </a:rPr>
              <a:t> </a:t>
            </a:r>
            <a:r>
              <a:rPr lang="ru-RU" sz="2200" dirty="0" err="1">
                <a:latin typeface="Monotype Corsiva" pitchFamily="66" charset="0"/>
              </a:rPr>
              <a:t>назва</a:t>
            </a:r>
            <a:r>
              <a:rPr lang="ru-RU" sz="2200" dirty="0">
                <a:latin typeface="Monotype Corsiva" pitchFamily="66" charset="0"/>
              </a:rPr>
              <a:t> </a:t>
            </a:r>
            <a:r>
              <a:rPr lang="ru-RU" sz="2200" dirty="0" err="1">
                <a:latin typeface="Monotype Corsiva" pitchFamily="66" charset="0"/>
              </a:rPr>
              <a:t>держави</a:t>
            </a:r>
            <a:r>
              <a:rPr lang="ru-RU" sz="2200" dirty="0">
                <a:latin typeface="Monotype Corsiva" pitchFamily="66" charset="0"/>
              </a:rPr>
              <a:t>) </a:t>
            </a:r>
            <a:r>
              <a:rPr lang="ru-RU" sz="2200" dirty="0" err="1">
                <a:latin typeface="Monotype Corsiva" pitchFamily="66" charset="0"/>
              </a:rPr>
              <a:t>регламентує</a:t>
            </a:r>
            <a:r>
              <a:rPr lang="ru-RU" sz="2200" dirty="0">
                <a:latin typeface="Monotype Corsiva" pitchFamily="66" charset="0"/>
              </a:rPr>
              <a:t> </a:t>
            </a:r>
            <a:r>
              <a:rPr lang="ru-RU" sz="2200" dirty="0" err="1">
                <a:latin typeface="Monotype Corsiva" pitchFamily="66" charset="0"/>
              </a:rPr>
              <a:t>основні</a:t>
            </a:r>
            <a:r>
              <a:rPr lang="ru-RU" sz="2200" dirty="0">
                <a:latin typeface="Monotype Corsiva" pitchFamily="66" charset="0"/>
              </a:rPr>
              <a:t> </a:t>
            </a:r>
            <a:r>
              <a:rPr lang="ru-RU" sz="2200" dirty="0" err="1">
                <a:latin typeface="Monotype Corsiva" pitchFamily="66" charset="0"/>
              </a:rPr>
              <a:t>принципи</a:t>
            </a:r>
            <a:r>
              <a:rPr lang="ru-RU" sz="2200" dirty="0">
                <a:latin typeface="Monotype Corsiva" pitchFamily="66" charset="0"/>
              </a:rPr>
              <a:t> </a:t>
            </a:r>
            <a:r>
              <a:rPr lang="ru-RU" sz="2200" dirty="0" err="1">
                <a:latin typeface="Monotype Corsiva" pitchFamily="66" charset="0"/>
              </a:rPr>
              <a:t>і</a:t>
            </a:r>
            <a:r>
              <a:rPr lang="ru-RU" sz="2200" dirty="0">
                <a:latin typeface="Monotype Corsiva" pitchFamily="66" charset="0"/>
              </a:rPr>
              <a:t> </a:t>
            </a:r>
            <a:r>
              <a:rPr lang="ru-RU" sz="2200" dirty="0" err="1">
                <a:latin typeface="Monotype Corsiva" pitchFamily="66" charset="0"/>
              </a:rPr>
              <a:t>засоби</a:t>
            </a:r>
            <a:r>
              <a:rPr lang="ru-RU" sz="2200" dirty="0">
                <a:latin typeface="Monotype Corsiva" pitchFamily="66" charset="0"/>
              </a:rPr>
              <a:t> </a:t>
            </a:r>
            <a:r>
              <a:rPr lang="ru-RU" sz="2200" dirty="0" err="1">
                <a:latin typeface="Monotype Corsiva" pitchFamily="66" charset="0"/>
              </a:rPr>
              <a:t>побудови</a:t>
            </a:r>
            <a:r>
              <a:rPr lang="ru-RU" sz="2200" dirty="0">
                <a:latin typeface="Monotype Corsiva" pitchFamily="66" charset="0"/>
              </a:rPr>
              <a:t> </a:t>
            </a:r>
            <a:r>
              <a:rPr lang="ru-RU" sz="2200" dirty="0" err="1">
                <a:latin typeface="Monotype Corsiva" pitchFamily="66" charset="0"/>
              </a:rPr>
              <a:t>демократичної</a:t>
            </a:r>
            <a:r>
              <a:rPr lang="ru-RU" sz="2200" dirty="0">
                <a:latin typeface="Monotype Corsiva" pitchFamily="66" charset="0"/>
              </a:rPr>
              <a:t> </a:t>
            </a:r>
            <a:r>
              <a:rPr lang="ru-RU" sz="2200" dirty="0" err="1">
                <a:latin typeface="Monotype Corsiva" pitchFamily="66" charset="0"/>
              </a:rPr>
              <a:t>політичної</a:t>
            </a:r>
            <a:r>
              <a:rPr lang="ru-RU" sz="2200" dirty="0">
                <a:latin typeface="Monotype Corsiva" pitchFamily="66" charset="0"/>
              </a:rPr>
              <a:t> </a:t>
            </a:r>
            <a:r>
              <a:rPr lang="ru-RU" sz="2200" dirty="0" err="1">
                <a:latin typeface="Monotype Corsiva" pitchFamily="66" charset="0"/>
              </a:rPr>
              <a:t>системи</a:t>
            </a:r>
            <a:r>
              <a:rPr lang="ru-RU" sz="2200" dirty="0">
                <a:latin typeface="Monotype Corsiva" pitchFamily="66" charset="0"/>
              </a:rPr>
              <a:t>. </a:t>
            </a:r>
            <a:r>
              <a:rPr lang="ru-RU" sz="2200" dirty="0" err="1">
                <a:latin typeface="Monotype Corsiva" pitchFamily="66" charset="0"/>
              </a:rPr>
              <a:t>Згідно</a:t>
            </a:r>
            <a:r>
              <a:rPr lang="ru-RU" sz="2200" dirty="0">
                <a:latin typeface="Monotype Corsiva" pitchFamily="66" charset="0"/>
              </a:rPr>
              <a:t> </a:t>
            </a:r>
            <a:r>
              <a:rPr lang="ru-RU" sz="2200" dirty="0" err="1">
                <a:latin typeface="Monotype Corsiva" pitchFamily="66" charset="0"/>
              </a:rPr>
              <a:t>з</a:t>
            </a:r>
            <a:r>
              <a:rPr lang="ru-RU" sz="2200" dirty="0">
                <a:latin typeface="Monotype Corsiva" pitchFamily="66" charset="0"/>
              </a:rPr>
              <a:t> </a:t>
            </a:r>
            <a:r>
              <a:rPr lang="ru-RU" sz="2200" dirty="0" err="1">
                <a:latin typeface="Monotype Corsiva" pitchFamily="66" charset="0"/>
              </a:rPr>
              <a:t>конституцією</a:t>
            </a:r>
            <a:r>
              <a:rPr lang="ru-RU" sz="2200" dirty="0">
                <a:latin typeface="Monotype Corsiva" pitchFamily="66" charset="0"/>
              </a:rPr>
              <a:t> </a:t>
            </a:r>
            <a:r>
              <a:rPr lang="ru-RU" sz="2200" dirty="0" err="1">
                <a:latin typeface="Monotype Corsiva" pitchFamily="66" charset="0"/>
              </a:rPr>
              <a:t>Болгарія</a:t>
            </a:r>
            <a:r>
              <a:rPr lang="ru-RU" sz="2200" dirty="0">
                <a:latin typeface="Monotype Corsiva" pitchFamily="66" charset="0"/>
              </a:rPr>
              <a:t> </a:t>
            </a:r>
            <a:r>
              <a:rPr lang="ru-RU" sz="2200" dirty="0" err="1">
                <a:latin typeface="Monotype Corsiva" pitchFamily="66" charset="0"/>
              </a:rPr>
              <a:t>є</a:t>
            </a:r>
            <a:r>
              <a:rPr lang="ru-RU" sz="2200" dirty="0">
                <a:latin typeface="Monotype Corsiva" pitchFamily="66" charset="0"/>
              </a:rPr>
              <a:t> </a:t>
            </a:r>
            <a:r>
              <a:rPr lang="ru-RU" sz="2200" dirty="0" err="1">
                <a:latin typeface="Monotype Corsiva" pitchFamily="66" charset="0"/>
              </a:rPr>
              <a:t>республікою</a:t>
            </a:r>
            <a:r>
              <a:rPr lang="ru-RU" sz="2200" dirty="0">
                <a:latin typeface="Monotype Corsiva" pitchFamily="66" charset="0"/>
              </a:rPr>
              <a:t> </a:t>
            </a:r>
            <a:r>
              <a:rPr lang="ru-RU" sz="2200" dirty="0" err="1">
                <a:latin typeface="Monotype Corsiva" pitchFamily="66" charset="0"/>
              </a:rPr>
              <a:t>з</a:t>
            </a:r>
            <a:r>
              <a:rPr lang="ru-RU" sz="2200" dirty="0">
                <a:latin typeface="Monotype Corsiva" pitchFamily="66" charset="0"/>
              </a:rPr>
              <a:t> </a:t>
            </a:r>
            <a:r>
              <a:rPr lang="ru-RU" sz="2200" dirty="0" err="1">
                <a:latin typeface="Monotype Corsiva" pitchFamily="66" charset="0"/>
              </a:rPr>
              <a:t>парламентським</a:t>
            </a:r>
            <a:r>
              <a:rPr lang="ru-RU" sz="2200" dirty="0">
                <a:latin typeface="Monotype Corsiva" pitchFamily="66" charset="0"/>
              </a:rPr>
              <a:t> </a:t>
            </a:r>
            <a:r>
              <a:rPr lang="ru-RU" sz="2200" dirty="0" err="1">
                <a:latin typeface="Monotype Corsiva" pitchFamily="66" charset="0"/>
              </a:rPr>
              <a:t>управлінням</a:t>
            </a:r>
            <a:r>
              <a:rPr lang="ru-RU" sz="2200" dirty="0" smtClean="0">
                <a:latin typeface="Monotype Corsiva" pitchFamily="66" charset="0"/>
              </a:rPr>
              <a:t>.</a:t>
            </a:r>
            <a:r>
              <a:rPr lang="ru-RU" sz="2400" dirty="0"/>
              <a:t> </a:t>
            </a:r>
            <a:r>
              <a:rPr lang="ru-RU" sz="2200" dirty="0">
                <a:latin typeface="Monotype Corsiva" pitchFamily="66" charset="0"/>
              </a:rPr>
              <a:t>А от </a:t>
            </a:r>
            <a:r>
              <a:rPr lang="ru-RU" sz="2200" dirty="0" err="1">
                <a:latin typeface="Monotype Corsiva" pitchFamily="66" charset="0"/>
              </a:rPr>
              <a:t>економічні</a:t>
            </a:r>
            <a:r>
              <a:rPr lang="ru-RU" sz="2200" dirty="0">
                <a:latin typeface="Monotype Corsiva" pitchFamily="66" charset="0"/>
              </a:rPr>
              <a:t> </a:t>
            </a:r>
            <a:r>
              <a:rPr lang="ru-RU" sz="2200" dirty="0" err="1">
                <a:latin typeface="Monotype Corsiva" pitchFamily="66" charset="0"/>
              </a:rPr>
              <a:t>перетворення</a:t>
            </a:r>
            <a:r>
              <a:rPr lang="ru-RU" sz="2200" dirty="0">
                <a:latin typeface="Monotype Corsiva" pitchFamily="66" charset="0"/>
              </a:rPr>
              <a:t> в </a:t>
            </a:r>
            <a:r>
              <a:rPr lang="ru-RU" sz="2200" dirty="0" err="1">
                <a:latin typeface="Monotype Corsiva" pitchFamily="66" charset="0"/>
              </a:rPr>
              <a:t>Болгарії</a:t>
            </a:r>
            <a:r>
              <a:rPr lang="ru-RU" sz="2200" dirty="0">
                <a:latin typeface="Monotype Corsiva" pitchFamily="66" charset="0"/>
              </a:rPr>
              <a:t> </a:t>
            </a:r>
            <a:r>
              <a:rPr lang="ru-RU" sz="2200" dirty="0" err="1">
                <a:latin typeface="Monotype Corsiva" pitchFamily="66" charset="0"/>
              </a:rPr>
              <a:t>відбувалися</a:t>
            </a:r>
            <a:r>
              <a:rPr lang="ru-RU" sz="2200" dirty="0">
                <a:latin typeface="Monotype Corsiva" pitchFamily="66" charset="0"/>
              </a:rPr>
              <a:t> </a:t>
            </a:r>
            <a:r>
              <a:rPr lang="ru-RU" sz="2200" dirty="0" err="1" smtClean="0">
                <a:latin typeface="Monotype Corsiva" pitchFamily="66" charset="0"/>
              </a:rPr>
              <a:t>важко</a:t>
            </a:r>
            <a:r>
              <a:rPr lang="ru-RU" sz="2200" dirty="0" smtClean="0">
                <a:latin typeface="Monotype Corsiva" pitchFamily="66" charset="0"/>
              </a:rPr>
              <a:t>.</a:t>
            </a:r>
            <a:r>
              <a:rPr lang="ru-RU" sz="2400" dirty="0"/>
              <a:t> </a:t>
            </a:r>
            <a:r>
              <a:rPr lang="ru-RU" sz="2200" dirty="0" err="1">
                <a:latin typeface="Monotype Corsiva" pitchFamily="66" charset="0"/>
              </a:rPr>
              <a:t>Відчувалася</a:t>
            </a:r>
            <a:r>
              <a:rPr lang="ru-RU" sz="2200" dirty="0">
                <a:latin typeface="Monotype Corsiva" pitchFamily="66" charset="0"/>
              </a:rPr>
              <a:t> </a:t>
            </a:r>
            <a:r>
              <a:rPr lang="ru-RU" sz="2200" dirty="0" err="1">
                <a:latin typeface="Monotype Corsiva" pitchFamily="66" charset="0"/>
              </a:rPr>
              <a:t>гостра</a:t>
            </a:r>
            <a:r>
              <a:rPr lang="ru-RU" sz="2200" dirty="0">
                <a:latin typeface="Monotype Corsiva" pitchFamily="66" charset="0"/>
              </a:rPr>
              <a:t> </a:t>
            </a:r>
            <a:r>
              <a:rPr lang="ru-RU" sz="2200" dirty="0" err="1">
                <a:latin typeface="Monotype Corsiva" pitchFamily="66" charset="0"/>
              </a:rPr>
              <a:t>нестача</a:t>
            </a:r>
            <a:r>
              <a:rPr lang="ru-RU" sz="2200" dirty="0">
                <a:latin typeface="Monotype Corsiva" pitchFamily="66" charset="0"/>
              </a:rPr>
              <a:t> не </a:t>
            </a:r>
            <a:r>
              <a:rPr lang="ru-RU" sz="2200" dirty="0" err="1">
                <a:latin typeface="Monotype Corsiva" pitchFamily="66" charset="0"/>
              </a:rPr>
              <a:t>тільки</a:t>
            </a:r>
            <a:r>
              <a:rPr lang="ru-RU" sz="2200" dirty="0">
                <a:latin typeface="Monotype Corsiva" pitchFamily="66" charset="0"/>
              </a:rPr>
              <a:t> </a:t>
            </a:r>
            <a:r>
              <a:rPr lang="ru-RU" sz="2200" dirty="0" err="1">
                <a:latin typeface="Monotype Corsiva" pitchFamily="66" charset="0"/>
              </a:rPr>
              <a:t>м'яса</a:t>
            </a:r>
            <a:r>
              <a:rPr lang="ru-RU" sz="2200" dirty="0">
                <a:latin typeface="Monotype Corsiva" pitchFamily="66" charset="0"/>
              </a:rPr>
              <a:t>, а </a:t>
            </a:r>
            <a:r>
              <a:rPr lang="ru-RU" sz="2200" dirty="0" err="1">
                <a:latin typeface="Monotype Corsiva" pitchFamily="66" charset="0"/>
              </a:rPr>
              <a:t>й</a:t>
            </a:r>
            <a:r>
              <a:rPr lang="ru-RU" sz="2200" dirty="0">
                <a:latin typeface="Monotype Corsiva" pitchFamily="66" charset="0"/>
              </a:rPr>
              <a:t> </a:t>
            </a:r>
            <a:r>
              <a:rPr lang="ru-RU" sz="2200" dirty="0" err="1">
                <a:latin typeface="Monotype Corsiva" pitchFamily="66" charset="0"/>
              </a:rPr>
              <a:t>навіть</a:t>
            </a:r>
            <a:r>
              <a:rPr lang="ru-RU" sz="2200" dirty="0">
                <a:latin typeface="Monotype Corsiva" pitchFamily="66" charset="0"/>
              </a:rPr>
              <a:t> </a:t>
            </a:r>
            <a:r>
              <a:rPr lang="ru-RU" sz="2200" dirty="0" err="1">
                <a:latin typeface="Monotype Corsiva" pitchFamily="66" charset="0"/>
              </a:rPr>
              <a:t>хліба</a:t>
            </a:r>
            <a:r>
              <a:rPr lang="ru-RU" sz="2200" dirty="0" smtClean="0">
                <a:latin typeface="Monotype Corsiva" pitchFamily="66" charset="0"/>
              </a:rPr>
              <a:t>.</a:t>
            </a:r>
            <a:r>
              <a:rPr lang="ru-RU" sz="2400" dirty="0"/>
              <a:t> </a:t>
            </a:r>
            <a:r>
              <a:rPr lang="ru-RU" sz="2200" dirty="0">
                <a:latin typeface="Monotype Corsiva" pitchFamily="66" charset="0"/>
              </a:rPr>
              <a:t>На </a:t>
            </a:r>
            <a:r>
              <a:rPr lang="ru-RU" sz="2200" dirty="0" err="1">
                <a:latin typeface="Monotype Corsiva" pitchFamily="66" charset="0"/>
              </a:rPr>
              <a:t>президентських</a:t>
            </a:r>
            <a:r>
              <a:rPr lang="ru-RU" sz="2200" dirty="0">
                <a:latin typeface="Monotype Corsiva" pitchFamily="66" charset="0"/>
              </a:rPr>
              <a:t> </a:t>
            </a:r>
            <a:r>
              <a:rPr lang="ru-RU" sz="2200" dirty="0" err="1">
                <a:latin typeface="Monotype Corsiva" pitchFamily="66" charset="0"/>
              </a:rPr>
              <a:t>виборах</a:t>
            </a:r>
            <a:r>
              <a:rPr lang="ru-RU" sz="2200" dirty="0">
                <a:latin typeface="Monotype Corsiva" pitchFamily="66" charset="0"/>
              </a:rPr>
              <a:t> 3 листопада 1996 р. </a:t>
            </a:r>
            <a:r>
              <a:rPr lang="ru-RU" sz="2200" dirty="0" err="1" smtClean="0">
                <a:latin typeface="Monotype Corsiva" pitchFamily="66" charset="0"/>
              </a:rPr>
              <a:t>переміг</a:t>
            </a:r>
            <a:r>
              <a:rPr lang="ru-RU" sz="2200" dirty="0" smtClean="0">
                <a:latin typeface="Monotype Corsiva" pitchFamily="66" charset="0"/>
              </a:rPr>
              <a:t> </a:t>
            </a:r>
            <a:r>
              <a:rPr lang="ru-RU" sz="2200" dirty="0" err="1">
                <a:latin typeface="Monotype Corsiva" pitchFamily="66" charset="0"/>
              </a:rPr>
              <a:t>лідер</a:t>
            </a:r>
            <a:r>
              <a:rPr lang="ru-RU" sz="2200" dirty="0">
                <a:latin typeface="Monotype Corsiva" pitchFamily="66" charset="0"/>
              </a:rPr>
              <a:t> </a:t>
            </a:r>
            <a:r>
              <a:rPr lang="ru-RU" sz="2200" dirty="0" err="1">
                <a:latin typeface="Monotype Corsiva" pitchFamily="66" charset="0"/>
              </a:rPr>
              <a:t>антикомуністичного</a:t>
            </a:r>
            <a:r>
              <a:rPr lang="ru-RU" sz="2200" dirty="0">
                <a:latin typeface="Monotype Corsiva" pitchFamily="66" charset="0"/>
              </a:rPr>
              <a:t> блоку — </a:t>
            </a:r>
            <a:r>
              <a:rPr lang="ru-RU" sz="2200" dirty="0" err="1">
                <a:latin typeface="Monotype Corsiva" pitchFamily="66" charset="0"/>
              </a:rPr>
              <a:t>Об'єднання</a:t>
            </a:r>
            <a:r>
              <a:rPr lang="ru-RU" sz="2200" dirty="0">
                <a:latin typeface="Monotype Corsiva" pitchFamily="66" charset="0"/>
              </a:rPr>
              <a:t> </a:t>
            </a:r>
            <a:r>
              <a:rPr lang="ru-RU" sz="2200" dirty="0" err="1">
                <a:latin typeface="Monotype Corsiva" pitchFamily="66" charset="0"/>
              </a:rPr>
              <a:t>демократичних</a:t>
            </a:r>
            <a:r>
              <a:rPr lang="ru-RU" sz="2200" dirty="0">
                <a:latin typeface="Monotype Corsiva" pitchFamily="66" charset="0"/>
              </a:rPr>
              <a:t> сил (ОДС) — 44-річний адвокат </a:t>
            </a:r>
            <a:r>
              <a:rPr lang="ru-RU" sz="2200" dirty="0" smtClean="0">
                <a:latin typeface="Monotype Corsiva" pitchFamily="66" charset="0"/>
              </a:rPr>
              <a:t>-</a:t>
            </a:r>
            <a:r>
              <a:rPr lang="ru-RU" sz="2200" b="1" dirty="0" smtClean="0">
                <a:latin typeface="Monotype Corsiva" pitchFamily="66" charset="0"/>
              </a:rPr>
              <a:t>Петр </a:t>
            </a:r>
            <a:r>
              <a:rPr lang="ru-RU" sz="2200" b="1" dirty="0">
                <a:latin typeface="Monotype Corsiva" pitchFamily="66" charset="0"/>
              </a:rPr>
              <a:t>Стоянов</a:t>
            </a:r>
            <a:r>
              <a:rPr lang="ru-RU" sz="2200" dirty="0">
                <a:latin typeface="Monotype Corsiva" pitchFamily="66" charset="0"/>
              </a:rPr>
              <a:t>.</a:t>
            </a:r>
            <a:endParaRPr lang="uk-UA" sz="2200" dirty="0">
              <a:latin typeface="Monotype Corsiva" pitchFamily="66" charset="0"/>
            </a:endParaRPr>
          </a:p>
        </p:txBody>
      </p:sp>
      <p:pic>
        <p:nvPicPr>
          <p:cNvPr id="22530" name="Picture 2" descr="C:\Users\Юля\Desktop\Petar_Stoyanov_1604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2264" y="4149080"/>
            <a:ext cx="4169246" cy="260642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7768" y="4509120"/>
            <a:ext cx="4587875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200" dirty="0" err="1">
                <a:latin typeface="Monotype Corsiva" pitchFamily="66" charset="0"/>
              </a:rPr>
              <a:t>Він</a:t>
            </a:r>
            <a:r>
              <a:rPr lang="ru-RU" sz="2200" dirty="0">
                <a:latin typeface="Monotype Corsiva" pitchFamily="66" charset="0"/>
              </a:rPr>
              <a:t> </a:t>
            </a:r>
            <a:r>
              <a:rPr lang="ru-RU" sz="2200" dirty="0" err="1">
                <a:latin typeface="Monotype Corsiva" pitchFamily="66" charset="0"/>
              </a:rPr>
              <a:t>намагається</a:t>
            </a:r>
            <a:r>
              <a:rPr lang="ru-RU" sz="2200" dirty="0">
                <a:latin typeface="Monotype Corsiva" pitchFamily="66" charset="0"/>
              </a:rPr>
              <a:t> стати "президентом </a:t>
            </a:r>
            <a:r>
              <a:rPr lang="ru-RU" sz="2200" dirty="0" err="1">
                <a:latin typeface="Monotype Corsiva" pitchFamily="66" charset="0"/>
              </a:rPr>
              <a:t>усіх</a:t>
            </a:r>
            <a:r>
              <a:rPr lang="ru-RU" sz="2200" dirty="0">
                <a:latin typeface="Monotype Corsiva" pitchFamily="66" charset="0"/>
              </a:rPr>
              <a:t> болгар". В </a:t>
            </a:r>
            <a:r>
              <a:rPr lang="ru-RU" sz="2200" dirty="0" err="1">
                <a:latin typeface="Monotype Corsiva" pitchFamily="66" charset="0"/>
              </a:rPr>
              <a:t>останні</a:t>
            </a:r>
            <a:r>
              <a:rPr lang="ru-RU" sz="2200" dirty="0">
                <a:latin typeface="Monotype Corsiva" pitchFamily="66" charset="0"/>
              </a:rPr>
              <a:t> роки </a:t>
            </a:r>
            <a:r>
              <a:rPr lang="ru-RU" sz="2200" dirty="0" err="1">
                <a:latin typeface="Monotype Corsiva" pitchFamily="66" charset="0"/>
              </a:rPr>
              <a:t>економічні</a:t>
            </a:r>
            <a:r>
              <a:rPr lang="ru-RU" sz="2200" dirty="0">
                <a:latin typeface="Monotype Corsiva" pitchFamily="66" charset="0"/>
              </a:rPr>
              <a:t> </a:t>
            </a:r>
            <a:r>
              <a:rPr lang="ru-RU" sz="2200" dirty="0" err="1">
                <a:latin typeface="Monotype Corsiva" pitchFamily="66" charset="0"/>
              </a:rPr>
              <a:t>показники</a:t>
            </a:r>
            <a:r>
              <a:rPr lang="ru-RU" sz="2200" dirty="0">
                <a:latin typeface="Monotype Corsiva" pitchFamily="66" charset="0"/>
              </a:rPr>
              <a:t> в </a:t>
            </a:r>
            <a:r>
              <a:rPr lang="ru-RU" sz="2200" dirty="0" err="1">
                <a:latin typeface="Monotype Corsiva" pitchFamily="66" charset="0"/>
              </a:rPr>
              <a:t>Болгарії</a:t>
            </a:r>
            <a:r>
              <a:rPr lang="ru-RU" sz="2200" dirty="0">
                <a:latin typeface="Monotype Corsiva" pitchFamily="66" charset="0"/>
              </a:rPr>
              <a:t> </a:t>
            </a:r>
            <a:r>
              <a:rPr lang="ru-RU" sz="2200" dirty="0" err="1">
                <a:latin typeface="Monotype Corsiva" pitchFamily="66" charset="0"/>
              </a:rPr>
              <a:t>дещо</a:t>
            </a:r>
            <a:r>
              <a:rPr lang="ru-RU" sz="2200" dirty="0">
                <a:latin typeface="Monotype Corsiva" pitchFamily="66" charset="0"/>
              </a:rPr>
              <a:t> </a:t>
            </a:r>
            <a:r>
              <a:rPr lang="ru-RU" sz="2200" dirty="0" err="1">
                <a:latin typeface="Monotype Corsiva" pitchFamily="66" charset="0"/>
              </a:rPr>
              <a:t>покращилися</a:t>
            </a:r>
            <a:r>
              <a:rPr lang="ru-RU" sz="2200" dirty="0">
                <a:latin typeface="Monotype Corsiva" pitchFamily="66" charset="0"/>
              </a:rPr>
              <a:t>. </a:t>
            </a:r>
            <a:r>
              <a:rPr lang="ru-RU" sz="2200" dirty="0" err="1">
                <a:latin typeface="Monotype Corsiva" pitchFamily="66" charset="0"/>
              </a:rPr>
              <a:t>Це</a:t>
            </a:r>
            <a:r>
              <a:rPr lang="ru-RU" sz="2200" dirty="0">
                <a:latin typeface="Monotype Corsiva" pitchFamily="66" charset="0"/>
              </a:rPr>
              <a:t> </a:t>
            </a:r>
            <a:r>
              <a:rPr lang="ru-RU" sz="2200" dirty="0" err="1">
                <a:latin typeface="Monotype Corsiva" pitchFamily="66" charset="0"/>
              </a:rPr>
              <a:t>пов'язано</a:t>
            </a:r>
            <a:r>
              <a:rPr lang="ru-RU" sz="2200" dirty="0">
                <a:latin typeface="Monotype Corsiva" pitchFamily="66" charset="0"/>
              </a:rPr>
              <a:t> </a:t>
            </a:r>
            <a:r>
              <a:rPr lang="ru-RU" sz="2200" dirty="0" err="1">
                <a:latin typeface="Monotype Corsiva" pitchFamily="66" charset="0"/>
              </a:rPr>
              <a:t>з</a:t>
            </a:r>
            <a:r>
              <a:rPr lang="ru-RU" sz="2200" dirty="0">
                <a:latin typeface="Monotype Corsiva" pitchFamily="66" charset="0"/>
              </a:rPr>
              <a:t> </a:t>
            </a:r>
            <a:r>
              <a:rPr lang="ru-RU" sz="2200" dirty="0" err="1">
                <a:latin typeface="Monotype Corsiva" pitchFamily="66" charset="0"/>
              </a:rPr>
              <a:t>продуманою</a:t>
            </a:r>
            <a:r>
              <a:rPr lang="ru-RU" sz="2200" dirty="0">
                <a:latin typeface="Monotype Corsiva" pitchFamily="66" charset="0"/>
              </a:rPr>
              <a:t> </a:t>
            </a:r>
            <a:r>
              <a:rPr lang="ru-RU" sz="2200" dirty="0" err="1">
                <a:latin typeface="Monotype Corsiva" pitchFamily="66" charset="0"/>
              </a:rPr>
              <a:t>політикою</a:t>
            </a:r>
            <a:r>
              <a:rPr lang="ru-RU" sz="2200" dirty="0">
                <a:latin typeface="Monotype Corsiva" pitchFamily="66" charset="0"/>
              </a:rPr>
              <a:t> </a:t>
            </a:r>
            <a:r>
              <a:rPr lang="ru-RU" sz="2200" dirty="0" err="1">
                <a:latin typeface="Monotype Corsiva" pitchFamily="66" charset="0"/>
              </a:rPr>
              <a:t>приватизації</a:t>
            </a:r>
            <a:r>
              <a:rPr lang="ru-RU" sz="2200" dirty="0">
                <a:latin typeface="Monotype Corsiva" pitchFamily="66" charset="0"/>
              </a:rPr>
              <a:t>, </a:t>
            </a:r>
            <a:r>
              <a:rPr lang="ru-RU" sz="2200" dirty="0" err="1">
                <a:latin typeface="Monotype Corsiva" pitchFamily="66" charset="0"/>
              </a:rPr>
              <a:t>залученням</a:t>
            </a:r>
            <a:r>
              <a:rPr lang="ru-RU" sz="2200" dirty="0">
                <a:latin typeface="Monotype Corsiva" pitchFamily="66" charset="0"/>
              </a:rPr>
              <a:t> </a:t>
            </a:r>
            <a:r>
              <a:rPr lang="ru-RU" sz="2200" dirty="0" err="1">
                <a:latin typeface="Monotype Corsiva" pitchFamily="66" charset="0"/>
              </a:rPr>
              <a:t>іноземних</a:t>
            </a:r>
            <a:r>
              <a:rPr lang="ru-RU" sz="2200" dirty="0">
                <a:latin typeface="Monotype Corsiva" pitchFamily="66" charset="0"/>
              </a:rPr>
              <a:t> </a:t>
            </a:r>
            <a:r>
              <a:rPr lang="ru-RU" sz="2200" dirty="0" err="1">
                <a:latin typeface="Monotype Corsiva" pitchFamily="66" charset="0"/>
              </a:rPr>
              <a:t>інвесторів</a:t>
            </a:r>
            <a:r>
              <a:rPr lang="ru-RU" sz="2200" dirty="0">
                <a:latin typeface="Monotype Corsiva" pitchFamily="66" charset="0"/>
              </a:rPr>
              <a:t>.</a:t>
            </a:r>
            <a:endParaRPr lang="uk-UA" sz="22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60" y="0"/>
            <a:ext cx="8622502" cy="4725144"/>
          </a:xfrm>
        </p:spPr>
        <p:txBody>
          <a:bodyPr>
            <a:normAutofit fontScale="90000"/>
          </a:bodyPr>
          <a:lstStyle/>
          <a:p>
            <a:pPr algn="l"/>
            <a:r>
              <a:rPr lang="uk-UA" sz="2700" dirty="0">
                <a:latin typeface="Monotype Corsiva" pitchFamily="66" charset="0"/>
              </a:rPr>
              <a:t>Якщо до 1989 р. Болгарія у зовнішній політиці слухняно рухалась у фарватері Москви, то після революції головним у діяльності країни на міжнародній арені стала інтеграція до Європи І загальноєвропейських структур.</a:t>
            </a:r>
            <a:r>
              <a:rPr lang="uk-UA" sz="2700" dirty="0" smtClean="0">
                <a:latin typeface="Monotype Corsiva" pitchFamily="66" charset="0"/>
              </a:rPr>
              <a:t/>
            </a:r>
            <a:br>
              <a:rPr lang="uk-UA" sz="2700" dirty="0" smtClean="0">
                <a:latin typeface="Monotype Corsiva" pitchFamily="66" charset="0"/>
              </a:rPr>
            </a:br>
            <a:r>
              <a:rPr lang="uk-UA" sz="2700" dirty="0">
                <a:latin typeface="Monotype Corsiva" pitchFamily="66" charset="0"/>
              </a:rPr>
              <a:t>Одним із важливих кроків на </a:t>
            </a:r>
            <a:r>
              <a:rPr lang="uk-UA" sz="2700" dirty="0" smtClean="0">
                <a:latin typeface="Monotype Corsiva" pitchFamily="66" charset="0"/>
              </a:rPr>
              <a:t>шляху</a:t>
            </a:r>
            <a:r>
              <a:rPr lang="uk-UA" sz="2700" dirty="0">
                <a:latin typeface="Monotype Corsiva" pitchFamily="66" charset="0"/>
              </a:rPr>
              <a:t> прилучення Болгарії до Європи стало прийняття її до Ради Європи.</a:t>
            </a:r>
            <a:r>
              <a:rPr lang="uk-UA" sz="2700" dirty="0" smtClean="0">
                <a:latin typeface="Monotype Corsiva" pitchFamily="66" charset="0"/>
              </a:rPr>
              <a:t/>
            </a:r>
            <a:br>
              <a:rPr lang="uk-UA" sz="2700" dirty="0" smtClean="0">
                <a:latin typeface="Monotype Corsiva" pitchFamily="66" charset="0"/>
              </a:rPr>
            </a:br>
            <a:r>
              <a:rPr lang="uk-UA" sz="2700" dirty="0">
                <a:latin typeface="Monotype Corsiva" pitchFamily="66" charset="0"/>
              </a:rPr>
              <a:t>Болгарію завжди пов'язували тісні відносини з Україною. Суверенні держави 1992 р. підписали в Софії Угоду про дружні взаємовідносини та співробітництво. Особливо активно контакти між державами розвиваються у сфері туризму, транспорту і зв'язку.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23554" name="Picture 2" descr="http://agravery.com/files/news-image-5298ba39d8f0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4005064"/>
            <a:ext cx="4057650" cy="26369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410</Words>
  <Application>Microsoft Office PowerPoint</Application>
  <PresentationFormat>Произвольный</PresentationFormat>
  <Paragraphs>23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Болгарія</vt:lpstr>
      <vt:lpstr>8 вересня 1944 р вступ на територію Болгарії Радянської армії. Новий уряд спирався на присутність радянських військ у країні. Підписавши наприкінці жовтня 1944 р. перемир'я з країнами антигітлерівської коаліції, Болгарія вступила у війну проти Німеччини.</vt:lpstr>
      <vt:lpstr>Слайд 3</vt:lpstr>
      <vt:lpstr>Правління Т. Живкова</vt:lpstr>
      <vt:lpstr>Слайд 5</vt:lpstr>
      <vt:lpstr>Слайд 6</vt:lpstr>
      <vt:lpstr>Керівником СДС став доктор філософських наук Желю Желев. 1 серпня 1990 р. Великі національні збори назвали Ж. Желева президентом Болгарії, а після виборів 19 січня 1992 р. він став першим всенародно обраним президентом країни.  </vt:lpstr>
      <vt:lpstr>Сучасне становище Болгарії</vt:lpstr>
      <vt:lpstr>Якщо до 1989 р. Болгарія у зовнішній політиці слухняно рухалась у фарватері Москви, то після революції головним у діяльності країни на міжнародній арені стала інтеграція до Європи І загальноєвропейських структур. Одним із важливих кроків на шляху прилучення Болгарії до Європи стало прийняття її до Ради Європи. Болгарію завжди пов'язували тісні відносини з Україною. Суверенні держави 1992 р. підписали в Софії Угоду про дружні взаємовідносини та співробітництво. Особливо активно контакти між державами розвиваються у сфері туризму, транспорту і зв'язку. </vt:lpstr>
      <vt:lpstr>Презентацію виконала  учениця 22 групи Макуховська Наталя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Юля</dc:creator>
  <cp:lastModifiedBy>Юля</cp:lastModifiedBy>
  <cp:revision>19</cp:revision>
  <dcterms:created xsi:type="dcterms:W3CDTF">2014-03-09T17:33:28Z</dcterms:created>
  <dcterms:modified xsi:type="dcterms:W3CDTF">2014-03-09T20:37:41Z</dcterms:modified>
</cp:coreProperties>
</file>