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64" autoAdjust="0"/>
  </p:normalViewPr>
  <p:slideViewPr>
    <p:cSldViewPr>
      <p:cViewPr varScale="1">
        <p:scale>
          <a:sx n="113" d="100"/>
          <a:sy n="113" d="100"/>
        </p:scale>
        <p:origin x="-157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F383-E652-4A05-8466-23555A6D323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CB3A3-DB7F-4AEB-861F-D0F347B78E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43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CB3A3-DB7F-4AEB-861F-D0F347B78E5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308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5EB95EF-2281-409A-B8EE-C81EE800428A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E4105E5-627B-4CCD-A918-A9809623C46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k.wikipedia.org/wiki/%D0%A1%D0%B5%D1%80%D1%86%D0%B5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543800" cy="1524000"/>
          </a:xfrm>
        </p:spPr>
        <p:txBody>
          <a:bodyPr/>
          <a:lstStyle/>
          <a:p>
            <a:r>
              <a:rPr lang="uk-UA" dirty="0" smtClean="0"/>
              <a:t>        Кровотечі</a:t>
            </a:r>
            <a:endParaRPr lang="ru-RU" dirty="0"/>
          </a:p>
        </p:txBody>
      </p:sp>
      <p:pic>
        <p:nvPicPr>
          <p:cNvPr id="1026" name="Picture 2" descr="C:\Users\Protoria4\Desktop\моя папка\презентация\312224-dicas-para-tratar-sangramento-no-nariz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2565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Перша </a:t>
            </a:r>
            <a:r>
              <a:rPr lang="ru-RU" b="1" dirty="0" err="1"/>
              <a:t>допомога</a:t>
            </a:r>
            <a:r>
              <a:rPr lang="ru-RU" b="1" dirty="0"/>
              <a:t> при </a:t>
            </a:r>
            <a:r>
              <a:rPr lang="ru-RU" b="1" dirty="0" err="1"/>
              <a:t>капілярній</a:t>
            </a:r>
            <a:r>
              <a:rPr lang="ru-RU" b="1" dirty="0"/>
              <a:t> </a:t>
            </a:r>
            <a:r>
              <a:rPr lang="ru-RU" b="1" dirty="0" err="1"/>
              <a:t>кровотечі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1844824"/>
            <a:ext cx="7704856" cy="28803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При </a:t>
            </a:r>
            <a:r>
              <a:rPr lang="ru-RU" dirty="0" err="1"/>
              <a:t>капілярній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втрата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порівняно</a:t>
            </a:r>
            <a:r>
              <a:rPr lang="ru-RU" dirty="0"/>
              <a:t> невелика. </a:t>
            </a:r>
            <a:r>
              <a:rPr lang="ru-RU" dirty="0" err="1"/>
              <a:t>Таку</a:t>
            </a:r>
            <a:r>
              <a:rPr lang="ru-RU" dirty="0"/>
              <a:t> </a:t>
            </a:r>
            <a:r>
              <a:rPr lang="ru-RU" dirty="0" err="1"/>
              <a:t>кровотечу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, </a:t>
            </a:r>
            <a:r>
              <a:rPr lang="ru-RU" dirty="0" err="1"/>
              <a:t>наклавши</a:t>
            </a:r>
            <a:r>
              <a:rPr lang="ru-RU" dirty="0"/>
              <a:t> на </a:t>
            </a:r>
            <a:r>
              <a:rPr lang="ru-RU" dirty="0" err="1"/>
              <a:t>ділянку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кровоточить, </a:t>
            </a:r>
            <a:r>
              <a:rPr lang="ru-RU" dirty="0" err="1"/>
              <a:t>чисту</a:t>
            </a:r>
            <a:r>
              <a:rPr lang="ru-RU" dirty="0"/>
              <a:t> марлю, поверх </a:t>
            </a:r>
            <a:r>
              <a:rPr lang="ru-RU" dirty="0" err="1"/>
              <a:t>марлі</a:t>
            </a:r>
            <a:r>
              <a:rPr lang="ru-RU" dirty="0"/>
              <a:t> - шар </a:t>
            </a:r>
            <a:r>
              <a:rPr lang="ru-RU" dirty="0" err="1"/>
              <a:t>вати</a:t>
            </a:r>
            <a:r>
              <a:rPr lang="ru-RU" dirty="0"/>
              <a:t> і </a:t>
            </a:r>
            <a:r>
              <a:rPr lang="ru-RU" dirty="0" err="1"/>
              <a:t>перев’язавши</a:t>
            </a:r>
            <a:r>
              <a:rPr lang="ru-RU" dirty="0"/>
              <a:t> рану.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рукою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марлі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бинта, то </a:t>
            </a:r>
            <a:r>
              <a:rPr lang="ru-RU" dirty="0" err="1"/>
              <a:t>місце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кровоточить,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перев'язати</a:t>
            </a:r>
            <a:r>
              <a:rPr lang="ru-RU" dirty="0"/>
              <a:t> чистою носовою </a:t>
            </a:r>
            <a:r>
              <a:rPr lang="ru-RU" dirty="0" err="1"/>
              <a:t>хусткою</a:t>
            </a:r>
            <a:r>
              <a:rPr lang="ru-RU" dirty="0"/>
              <a:t>. </a:t>
            </a:r>
            <a:r>
              <a:rPr lang="ru-RU" dirty="0" err="1"/>
              <a:t>Накладати</a:t>
            </a:r>
            <a:r>
              <a:rPr lang="ru-RU" dirty="0"/>
              <a:t> прямо на рану </a:t>
            </a:r>
            <a:r>
              <a:rPr lang="ru-RU" dirty="0" err="1"/>
              <a:t>волохату</a:t>
            </a:r>
            <a:r>
              <a:rPr lang="ru-RU" dirty="0"/>
              <a:t> тканину не </a:t>
            </a:r>
            <a:r>
              <a:rPr lang="ru-RU" dirty="0" err="1"/>
              <a:t>можна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ворсинках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бактерії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зараження</a:t>
            </a:r>
            <a:r>
              <a:rPr lang="ru-RU" dirty="0"/>
              <a:t> рани. З </a:t>
            </a:r>
            <a:r>
              <a:rPr lang="ru-RU" dirty="0" err="1"/>
              <a:t>цієї</a:t>
            </a:r>
            <a:r>
              <a:rPr lang="ru-RU" dirty="0"/>
              <a:t> же причини </a:t>
            </a:r>
            <a:r>
              <a:rPr lang="ru-RU" dirty="0" err="1"/>
              <a:t>безпосередньо</a:t>
            </a:r>
            <a:r>
              <a:rPr lang="ru-RU" dirty="0"/>
              <a:t> на </a:t>
            </a:r>
            <a:r>
              <a:rPr lang="ru-RU" dirty="0" err="1"/>
              <a:t>відкриту</a:t>
            </a:r>
            <a:r>
              <a:rPr lang="ru-RU" dirty="0"/>
              <a:t> рану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накладати</a:t>
            </a:r>
            <a:r>
              <a:rPr lang="ru-RU" dirty="0"/>
              <a:t> й вату</a:t>
            </a:r>
            <a:endParaRPr lang="ru-RU" dirty="0"/>
          </a:p>
        </p:txBody>
      </p:sp>
      <p:pic>
        <p:nvPicPr>
          <p:cNvPr id="11266" name="Picture 2" descr="C:\Users\Protoria4\Desktop\моя папка\презентация\1_html_m189568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39" y="4591000"/>
            <a:ext cx="223224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89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rotoria4\Desktop\моя папка\презентация\k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6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59632" y="4149080"/>
            <a:ext cx="6621360" cy="2088232"/>
          </a:xfrm>
        </p:spPr>
        <p:txBody>
          <a:bodyPr/>
          <a:lstStyle/>
          <a:p>
            <a:r>
              <a:rPr lang="ru-RU" b="1" dirty="0" err="1"/>
              <a:t>Кровотеча</a:t>
            </a:r>
            <a:r>
              <a:rPr lang="ru-RU" dirty="0"/>
              <a:t> </a:t>
            </a:r>
            <a:r>
              <a:rPr lang="ru-RU" sz="1800" dirty="0"/>
              <a:t>—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витікання</a:t>
            </a:r>
            <a:r>
              <a:rPr lang="ru-RU" sz="1800" dirty="0"/>
              <a:t> </a:t>
            </a:r>
            <a:r>
              <a:rPr lang="ru-RU" sz="1800" dirty="0" err="1"/>
              <a:t>крові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кровоносних</a:t>
            </a:r>
            <a:r>
              <a:rPr lang="ru-RU" sz="1800" dirty="0"/>
              <a:t> </a:t>
            </a:r>
            <a:r>
              <a:rPr lang="ru-RU" sz="1800" dirty="0" err="1"/>
              <a:t>судин</a:t>
            </a:r>
            <a:r>
              <a:rPr lang="ru-RU" sz="1800" dirty="0"/>
              <a:t> при </a:t>
            </a:r>
            <a:r>
              <a:rPr lang="ru-RU" sz="1800" dirty="0" err="1"/>
              <a:t>порушенні</a:t>
            </a:r>
            <a:r>
              <a:rPr lang="ru-RU" sz="1800" dirty="0"/>
              <a:t> </a:t>
            </a:r>
            <a:r>
              <a:rPr lang="ru-RU" sz="1800" dirty="0" err="1"/>
              <a:t>їхньої</a:t>
            </a:r>
            <a:r>
              <a:rPr lang="ru-RU" sz="1800" dirty="0"/>
              <a:t> </a:t>
            </a:r>
            <a:r>
              <a:rPr lang="ru-RU" sz="1800" dirty="0" err="1"/>
              <a:t>цілісності</a:t>
            </a:r>
            <a:r>
              <a:rPr lang="ru-RU" sz="1800" dirty="0"/>
              <a:t>.</a:t>
            </a:r>
            <a:endParaRPr lang="ru-RU" sz="1800" dirty="0" smtClean="0"/>
          </a:p>
          <a:p>
            <a:r>
              <a:rPr lang="ru-RU" sz="1800" dirty="0" smtClean="0"/>
              <a:t>Причиною </a:t>
            </a:r>
            <a:r>
              <a:rPr lang="ru-RU" sz="1800" dirty="0" err="1"/>
              <a:t>кровотечі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бути </a:t>
            </a:r>
            <a:r>
              <a:rPr lang="ru-RU" sz="1800" dirty="0" err="1"/>
              <a:t>ушкодження</a:t>
            </a:r>
            <a:r>
              <a:rPr lang="ru-RU" sz="1800" dirty="0"/>
              <a:t> </a:t>
            </a:r>
            <a:r>
              <a:rPr lang="ru-RU" sz="1800" dirty="0" err="1"/>
              <a:t>судин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травмування</a:t>
            </a:r>
            <a:r>
              <a:rPr lang="ru-RU" sz="1800" dirty="0"/>
              <a:t> (укол, </a:t>
            </a:r>
            <a:r>
              <a:rPr lang="ru-RU" sz="1800" dirty="0" err="1"/>
              <a:t>поріз</a:t>
            </a:r>
            <a:r>
              <a:rPr lang="ru-RU" sz="1800" dirty="0"/>
              <a:t>, удар). </a:t>
            </a:r>
            <a:r>
              <a:rPr lang="ru-RU" sz="1800" dirty="0" err="1"/>
              <a:t>Розрізняють</a:t>
            </a:r>
            <a:r>
              <a:rPr lang="ru-RU" sz="1800" dirty="0"/>
              <a:t> </a:t>
            </a:r>
            <a:r>
              <a:rPr lang="ru-RU" sz="1800" dirty="0" err="1"/>
              <a:t>кровотечі</a:t>
            </a:r>
            <a:r>
              <a:rPr lang="ru-RU" sz="1800" dirty="0"/>
              <a:t> </a:t>
            </a:r>
            <a:r>
              <a:rPr lang="ru-RU" sz="1800" dirty="0" err="1"/>
              <a:t>зовнішні</a:t>
            </a:r>
            <a:r>
              <a:rPr lang="ru-RU" sz="1800" dirty="0"/>
              <a:t> й </a:t>
            </a:r>
            <a:r>
              <a:rPr lang="ru-RU" sz="1800" dirty="0" err="1"/>
              <a:t>внутрішні</a:t>
            </a:r>
            <a:r>
              <a:rPr lang="ru-RU" sz="1800" dirty="0"/>
              <a:t> (кров </a:t>
            </a:r>
            <a:r>
              <a:rPr lang="ru-RU" sz="1800" dirty="0" err="1"/>
              <a:t>виливається</a:t>
            </a:r>
            <a:r>
              <a:rPr lang="ru-RU" sz="1800" dirty="0"/>
              <a:t> </a:t>
            </a:r>
            <a:r>
              <a:rPr lang="ru-RU" sz="1800" dirty="0" err="1"/>
              <a:t>із</a:t>
            </a:r>
            <a:r>
              <a:rPr lang="ru-RU" sz="1800" dirty="0"/>
              <a:t> </a:t>
            </a:r>
            <a:r>
              <a:rPr lang="ru-RU" sz="1800" dirty="0" err="1"/>
              <a:t>внутрішніх</a:t>
            </a:r>
            <a:r>
              <a:rPr lang="ru-RU" sz="1800" dirty="0"/>
              <a:t> </a:t>
            </a:r>
            <a:r>
              <a:rPr lang="ru-RU" sz="1800" dirty="0" err="1"/>
              <a:t>органів</a:t>
            </a:r>
            <a:r>
              <a:rPr lang="ru-RU" sz="1800" dirty="0"/>
              <a:t> в </a:t>
            </a:r>
            <a:r>
              <a:rPr lang="ru-RU" sz="1800" dirty="0" err="1"/>
              <a:t>оточуючі</a:t>
            </a:r>
            <a:r>
              <a:rPr lang="ru-RU" sz="1800" dirty="0"/>
              <a:t>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тканини</a:t>
            </a:r>
            <a:r>
              <a:rPr lang="ru-RU" sz="1800" dirty="0"/>
              <a:t> </a:t>
            </a: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порожнини</a:t>
            </a:r>
            <a:r>
              <a:rPr lang="ru-RU" sz="1800" dirty="0"/>
              <a:t>). </a:t>
            </a:r>
            <a:r>
              <a:rPr lang="ru-RU" sz="1800" dirty="0" err="1"/>
              <a:t>Інтенсивність</a:t>
            </a:r>
            <a:r>
              <a:rPr lang="ru-RU" sz="1800" dirty="0"/>
              <a:t> </a:t>
            </a:r>
            <a:r>
              <a:rPr lang="ru-RU" sz="1800" dirty="0" err="1"/>
              <a:t>кровотечі</a:t>
            </a:r>
            <a:r>
              <a:rPr lang="ru-RU" sz="1800" dirty="0"/>
              <a:t> </a:t>
            </a:r>
            <a:r>
              <a:rPr lang="ru-RU" sz="1800" dirty="0" err="1"/>
              <a:t>залежить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ушкоджених</a:t>
            </a:r>
            <a:r>
              <a:rPr lang="ru-RU" sz="1800" dirty="0"/>
              <a:t> </a:t>
            </a:r>
            <a:r>
              <a:rPr lang="ru-RU" sz="1800" dirty="0" err="1"/>
              <a:t>судин</a:t>
            </a:r>
            <a:r>
              <a:rPr lang="ru-RU" sz="1800" dirty="0"/>
              <a:t>, </a:t>
            </a:r>
            <a:r>
              <a:rPr lang="ru-RU" sz="1800" dirty="0" err="1"/>
              <a:t>їх</a:t>
            </a:r>
            <a:r>
              <a:rPr lang="ru-RU" sz="1800" dirty="0"/>
              <a:t> </a:t>
            </a:r>
            <a:r>
              <a:rPr lang="ru-RU" sz="1800" dirty="0" err="1"/>
              <a:t>калібру</a:t>
            </a:r>
            <a:r>
              <a:rPr lang="ru-RU" sz="1800" dirty="0"/>
              <a:t>, виду </a:t>
            </a:r>
            <a:r>
              <a:rPr lang="ru-RU" sz="1800" dirty="0" err="1"/>
              <a:t>ушкодженої</a:t>
            </a:r>
            <a:r>
              <a:rPr lang="ru-RU" sz="1800" dirty="0"/>
              <a:t> </a:t>
            </a:r>
            <a:r>
              <a:rPr lang="ru-RU" sz="1800" dirty="0" err="1"/>
              <a:t>судини</a:t>
            </a:r>
            <a:r>
              <a:rPr lang="ru-RU" sz="1800" dirty="0"/>
              <a:t> (</a:t>
            </a:r>
            <a:r>
              <a:rPr lang="ru-RU" sz="1800" dirty="0" err="1"/>
              <a:t>артерія</a:t>
            </a:r>
            <a:r>
              <a:rPr lang="ru-RU" sz="1800" dirty="0"/>
              <a:t>, вена, </a:t>
            </a:r>
            <a:r>
              <a:rPr lang="ru-RU" sz="1800" dirty="0" err="1"/>
              <a:t>капіляр</a:t>
            </a:r>
            <a:r>
              <a:rPr lang="ru-RU" sz="1800" dirty="0"/>
              <a:t>), </a:t>
            </a:r>
            <a:r>
              <a:rPr lang="ru-RU" sz="1800" dirty="0" err="1"/>
              <a:t>рівня</a:t>
            </a:r>
            <a:r>
              <a:rPr lang="ru-RU" sz="1800" dirty="0"/>
              <a:t> </a:t>
            </a:r>
            <a:r>
              <a:rPr lang="ru-RU" sz="1800" dirty="0" err="1"/>
              <a:t>артеріального</a:t>
            </a:r>
            <a:r>
              <a:rPr lang="ru-RU" sz="1800" dirty="0"/>
              <a:t> </a:t>
            </a:r>
            <a:r>
              <a:rPr lang="ru-RU" sz="1800" dirty="0" err="1"/>
              <a:t>тиску</a:t>
            </a:r>
            <a:r>
              <a:rPr lang="ru-RU" sz="1800" dirty="0"/>
              <a:t>, стану </a:t>
            </a:r>
            <a:r>
              <a:rPr lang="ru-RU" sz="1800" dirty="0" err="1"/>
              <a:t>системи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згортає</a:t>
            </a:r>
            <a:r>
              <a:rPr lang="ru-RU" sz="1800" dirty="0"/>
              <a:t> кров.</a:t>
            </a:r>
            <a:endParaRPr lang="ru-RU" sz="1800" dirty="0"/>
          </a:p>
        </p:txBody>
      </p:sp>
      <p:pic>
        <p:nvPicPr>
          <p:cNvPr id="2050" name="Picture 2" descr="C:\Users\Protoria4\Desktop\моя папка\презентация\06b1582754d9c6f747b95c0965293eb3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50405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88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</a:t>
            </a:r>
            <a:r>
              <a:rPr lang="ru-RU" b="1" dirty="0" err="1" smtClean="0"/>
              <a:t>Артеріальна</a:t>
            </a:r>
            <a:r>
              <a:rPr lang="ru-RU" b="1" dirty="0" smtClean="0"/>
              <a:t> </a:t>
            </a:r>
            <a:r>
              <a:rPr lang="ru-RU" b="1" dirty="0" err="1" smtClean="0"/>
              <a:t>кровотеча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640" y="908720"/>
            <a:ext cx="3024336" cy="381642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/>
              <a:t>При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виді</a:t>
            </a:r>
            <a:r>
              <a:rPr lang="ru-RU" dirty="0"/>
              <a:t> </a:t>
            </a:r>
            <a:r>
              <a:rPr lang="ru-RU" dirty="0" err="1"/>
              <a:t>кровотеч</a:t>
            </a:r>
            <a:r>
              <a:rPr lang="ru-RU" dirty="0"/>
              <a:t> кров </a:t>
            </a:r>
            <a:r>
              <a:rPr lang="ru-RU" dirty="0" err="1"/>
              <a:t>яскраво-червоного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, </a:t>
            </a:r>
            <a:r>
              <a:rPr lang="ru-RU" dirty="0" err="1"/>
              <a:t>викидається</a:t>
            </a:r>
            <a:r>
              <a:rPr lang="ru-RU" dirty="0"/>
              <a:t> з рани </a:t>
            </a:r>
            <a:r>
              <a:rPr lang="ru-RU" dirty="0" err="1"/>
              <a:t>сильним</a:t>
            </a:r>
            <a:r>
              <a:rPr lang="ru-RU" dirty="0"/>
              <a:t> </a:t>
            </a:r>
            <a:r>
              <a:rPr lang="ru-RU" dirty="0" err="1"/>
              <a:t>пульсуючим</a:t>
            </a:r>
            <a:r>
              <a:rPr lang="ru-RU" dirty="0"/>
              <a:t> </a:t>
            </a:r>
            <a:r>
              <a:rPr lang="ru-RU" dirty="0" err="1"/>
              <a:t>струменем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 </a:t>
            </a:r>
            <a:r>
              <a:rPr lang="ru-RU" dirty="0" err="1"/>
              <a:t>найнебезпечніша</a:t>
            </a:r>
            <a:r>
              <a:rPr lang="ru-RU" dirty="0"/>
              <a:t> і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інтенсивна</a:t>
            </a:r>
            <a:r>
              <a:rPr lang="ru-RU" dirty="0"/>
              <a:t>. В </a:t>
            </a:r>
            <a:r>
              <a:rPr lang="ru-RU" dirty="0" err="1"/>
              <a:t>такій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зупинити</a:t>
            </a:r>
            <a:r>
              <a:rPr lang="ru-RU" dirty="0"/>
              <a:t> кров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способом </a:t>
            </a:r>
            <a:r>
              <a:rPr lang="ru-RU" dirty="0" err="1"/>
              <a:t>накладання</a:t>
            </a:r>
            <a:r>
              <a:rPr lang="ru-RU" dirty="0"/>
              <a:t> </a:t>
            </a:r>
            <a:r>
              <a:rPr lang="ru-RU" dirty="0" err="1"/>
              <a:t>джгута</a:t>
            </a:r>
            <a:r>
              <a:rPr lang="ru-RU" dirty="0"/>
              <a:t> </a:t>
            </a:r>
            <a:r>
              <a:rPr lang="ru-RU" i="1" dirty="0" err="1"/>
              <a:t>вище</a:t>
            </a:r>
            <a:r>
              <a:rPr lang="ru-RU" i="1" dirty="0"/>
              <a:t> </a:t>
            </a:r>
            <a:r>
              <a:rPr lang="ru-RU" i="1" dirty="0" err="1"/>
              <a:t>місця</a:t>
            </a:r>
            <a:r>
              <a:rPr lang="ru-RU" i="1" dirty="0"/>
              <a:t> </a:t>
            </a:r>
            <a:r>
              <a:rPr lang="ru-RU" i="1" dirty="0" err="1"/>
              <a:t>поранення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не </a:t>
            </a:r>
            <a:r>
              <a:rPr lang="ru-RU" dirty="0" err="1"/>
              <a:t>забувати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джгут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підставити</a:t>
            </a:r>
            <a:r>
              <a:rPr lang="ru-RU" dirty="0"/>
              <a:t> шматок </a:t>
            </a:r>
            <a:r>
              <a:rPr lang="ru-RU" dirty="0" err="1"/>
              <a:t>м`якої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попередити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шкірного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 та </a:t>
            </a:r>
            <a:r>
              <a:rPr lang="ru-RU" dirty="0" err="1"/>
              <a:t>обов`язково</a:t>
            </a:r>
            <a:r>
              <a:rPr lang="ru-RU" dirty="0"/>
              <a:t> </a:t>
            </a:r>
            <a:r>
              <a:rPr lang="ru-RU" dirty="0" err="1"/>
              <a:t>занотувати</a:t>
            </a:r>
            <a:r>
              <a:rPr lang="ru-RU" dirty="0"/>
              <a:t> </a:t>
            </a:r>
            <a:r>
              <a:rPr lang="ru-RU" dirty="0" err="1"/>
              <a:t>аркуш</a:t>
            </a:r>
            <a:r>
              <a:rPr lang="ru-RU" dirty="0"/>
              <a:t> з точно </a:t>
            </a:r>
            <a:r>
              <a:rPr lang="ru-RU" dirty="0" err="1"/>
              <a:t>вказаним</a:t>
            </a:r>
            <a:r>
              <a:rPr lang="ru-RU" dirty="0"/>
              <a:t> часом (год. </a:t>
            </a:r>
            <a:r>
              <a:rPr lang="ru-RU" dirty="0" err="1"/>
              <a:t>хв</a:t>
            </a:r>
            <a:r>
              <a:rPr lang="ru-RU" dirty="0"/>
              <a:t>.).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124744"/>
            <a:ext cx="3009528" cy="3816424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Влітку</a:t>
            </a:r>
            <a:r>
              <a:rPr lang="ru-RU" dirty="0"/>
              <a:t> (при </a:t>
            </a:r>
            <a:r>
              <a:rPr lang="ru-RU" dirty="0" err="1"/>
              <a:t>високій</a:t>
            </a:r>
            <a:r>
              <a:rPr lang="ru-RU" dirty="0"/>
              <a:t> </a:t>
            </a:r>
            <a:r>
              <a:rPr lang="ru-RU" dirty="0" err="1"/>
              <a:t>температурі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)час </a:t>
            </a:r>
            <a:r>
              <a:rPr lang="ru-RU" dirty="0" err="1"/>
              <a:t>тримання</a:t>
            </a:r>
            <a:r>
              <a:rPr lang="ru-RU" dirty="0"/>
              <a:t> </a:t>
            </a:r>
            <a:r>
              <a:rPr lang="ru-RU" dirty="0" err="1"/>
              <a:t>джгуту</a:t>
            </a:r>
            <a:r>
              <a:rPr lang="ru-RU" dirty="0"/>
              <a:t> у </a:t>
            </a:r>
            <a:r>
              <a:rPr lang="ru-RU" dirty="0" err="1"/>
              <a:t>нерухомому</a:t>
            </a:r>
            <a:r>
              <a:rPr lang="ru-RU" dirty="0"/>
              <a:t> </a:t>
            </a:r>
            <a:r>
              <a:rPr lang="ru-RU" dirty="0" err="1"/>
              <a:t>положенні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досягати</a:t>
            </a:r>
            <a:r>
              <a:rPr lang="ru-RU" dirty="0"/>
              <a:t> 1,5 - 2 год.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закінчення</a:t>
            </a:r>
            <a:r>
              <a:rPr lang="ru-RU" dirty="0"/>
              <a:t> </a:t>
            </a:r>
            <a:r>
              <a:rPr lang="ru-RU" dirty="0" err="1"/>
              <a:t>можливого</a:t>
            </a:r>
            <a:r>
              <a:rPr lang="ru-RU" dirty="0"/>
              <a:t> часу </a:t>
            </a:r>
            <a:r>
              <a:rPr lang="ru-RU" dirty="0" err="1"/>
              <a:t>джгут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відпустити</a:t>
            </a:r>
            <a:r>
              <a:rPr lang="ru-RU" dirty="0"/>
              <a:t> і через 5 </a:t>
            </a:r>
            <a:r>
              <a:rPr lang="ru-RU" dirty="0" err="1"/>
              <a:t>хв</a:t>
            </a:r>
            <a:r>
              <a:rPr lang="ru-RU" dirty="0"/>
              <a:t>. за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накласти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на </a:t>
            </a:r>
            <a:r>
              <a:rPr lang="ru-RU" dirty="0" err="1"/>
              <a:t>повторний</a:t>
            </a:r>
            <a:r>
              <a:rPr lang="ru-RU" dirty="0"/>
              <a:t> час (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 </a:t>
            </a:r>
            <a:r>
              <a:rPr lang="ru-RU" dirty="0" err="1"/>
              <a:t>відновлюється</a:t>
            </a:r>
            <a:r>
              <a:rPr lang="ru-RU" dirty="0"/>
              <a:t>). </a:t>
            </a:r>
            <a:r>
              <a:rPr lang="ru-RU" dirty="0" err="1"/>
              <a:t>Взимку</a:t>
            </a:r>
            <a:r>
              <a:rPr lang="ru-RU" dirty="0"/>
              <a:t> (при </a:t>
            </a:r>
            <a:r>
              <a:rPr lang="ru-RU" dirty="0" err="1"/>
              <a:t>низьких</a:t>
            </a:r>
            <a:r>
              <a:rPr lang="ru-RU" dirty="0"/>
              <a:t> температурах </a:t>
            </a:r>
            <a:r>
              <a:rPr lang="ru-RU" dirty="0" err="1"/>
              <a:t>повітря</a:t>
            </a:r>
            <a:r>
              <a:rPr lang="ru-RU" dirty="0"/>
              <a:t>) максимальна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накладання</a:t>
            </a:r>
            <a:r>
              <a:rPr lang="ru-RU" dirty="0"/>
              <a:t> </a:t>
            </a:r>
            <a:r>
              <a:rPr lang="ru-RU" dirty="0" err="1"/>
              <a:t>джгуту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сягати</a:t>
            </a:r>
            <a:r>
              <a:rPr lang="ru-RU" dirty="0"/>
              <a:t> до 1 год. </a:t>
            </a:r>
            <a:r>
              <a:rPr lang="ru-RU" dirty="0" err="1"/>
              <a:t>Звільнення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джгуту</a:t>
            </a:r>
            <a:r>
              <a:rPr lang="ru-RU" dirty="0"/>
              <a:t> проводимо таким же чином, як і 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5" name="Picture 3" descr="C:\Users\Protoria4\Desktop\моя папка\презентация\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08" y="4725144"/>
            <a:ext cx="47525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86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781800" cy="1008112"/>
          </a:xfrm>
        </p:spPr>
        <p:txBody>
          <a:bodyPr>
            <a:normAutofit/>
          </a:bodyPr>
          <a:lstStyle/>
          <a:p>
            <a:r>
              <a:rPr lang="ru-RU" sz="6000" b="1" dirty="0" err="1"/>
              <a:t>Венозна</a:t>
            </a:r>
            <a:r>
              <a:rPr lang="ru-RU" sz="6000" b="1" dirty="0"/>
              <a:t> </a:t>
            </a:r>
            <a:r>
              <a:rPr lang="ru-RU" sz="6000" b="1" dirty="0" err="1" smtClean="0"/>
              <a:t>кровотеча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3528392" cy="38393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000" dirty="0"/>
              <a:t>При </a:t>
            </a:r>
            <a:r>
              <a:rPr lang="ru-RU" sz="2000" dirty="0" err="1"/>
              <a:t>даному</a:t>
            </a:r>
            <a:r>
              <a:rPr lang="ru-RU" sz="2000" dirty="0"/>
              <a:t> </a:t>
            </a:r>
            <a:r>
              <a:rPr lang="ru-RU" sz="2000" dirty="0" err="1"/>
              <a:t>виді</a:t>
            </a:r>
            <a:r>
              <a:rPr lang="ru-RU" sz="2000" dirty="0"/>
              <a:t> </a:t>
            </a:r>
            <a:r>
              <a:rPr lang="ru-RU" sz="2000" dirty="0" err="1"/>
              <a:t>кровотеч</a:t>
            </a:r>
            <a:r>
              <a:rPr lang="ru-RU" sz="2000" dirty="0"/>
              <a:t> кров, темно-вишневого </a:t>
            </a:r>
            <a:r>
              <a:rPr lang="ru-RU" sz="2000" dirty="0" err="1"/>
              <a:t>кольору</a:t>
            </a:r>
            <a:r>
              <a:rPr lang="ru-RU" sz="2000" dirty="0"/>
              <a:t>, </a:t>
            </a:r>
            <a:r>
              <a:rPr lang="ru-RU" sz="2000" dirty="0" err="1"/>
              <a:t>витікає</a:t>
            </a:r>
            <a:r>
              <a:rPr lang="ru-RU" sz="2000" dirty="0"/>
              <a:t> </a:t>
            </a:r>
            <a:r>
              <a:rPr lang="ru-RU" sz="2000" dirty="0" err="1"/>
              <a:t>менш</a:t>
            </a:r>
            <a:r>
              <a:rPr lang="ru-RU" sz="2000" dirty="0"/>
              <a:t> </a:t>
            </a:r>
            <a:r>
              <a:rPr lang="ru-RU" sz="2000" dirty="0" err="1"/>
              <a:t>інтенсивно</a:t>
            </a:r>
            <a:r>
              <a:rPr lang="ru-RU" sz="2000" dirty="0"/>
              <a:t>, </a:t>
            </a:r>
            <a:r>
              <a:rPr lang="ru-RU" sz="2000" dirty="0" err="1"/>
              <a:t>рідко</a:t>
            </a:r>
            <a:r>
              <a:rPr lang="ru-RU" sz="2000" dirty="0"/>
              <a:t> носить </a:t>
            </a:r>
            <a:r>
              <a:rPr lang="ru-RU" sz="2000" dirty="0" err="1"/>
              <a:t>загрозливий</a:t>
            </a:r>
            <a:r>
              <a:rPr lang="ru-RU" sz="2000" dirty="0"/>
              <a:t> характер. </a:t>
            </a:r>
            <a:r>
              <a:rPr lang="ru-RU" sz="2000" dirty="0" err="1"/>
              <a:t>Однак</a:t>
            </a:r>
            <a:r>
              <a:rPr lang="ru-RU" sz="2000" dirty="0"/>
              <a:t> </a:t>
            </a:r>
            <a:r>
              <a:rPr lang="ru-RU" sz="2000" dirty="0" err="1"/>
              <a:t>потрібно</a:t>
            </a:r>
            <a:r>
              <a:rPr lang="ru-RU" sz="2000" dirty="0"/>
              <a:t> </a:t>
            </a:r>
            <a:r>
              <a:rPr lang="ru-RU" sz="2000" dirty="0" err="1"/>
              <a:t>пам'ятати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при </a:t>
            </a:r>
            <a:r>
              <a:rPr lang="ru-RU" sz="2000" dirty="0" err="1"/>
              <a:t>пораненні</a:t>
            </a:r>
            <a:r>
              <a:rPr lang="ru-RU" sz="2000" dirty="0"/>
              <a:t> вен </a:t>
            </a:r>
            <a:r>
              <a:rPr lang="ru-RU" sz="2000" dirty="0" err="1"/>
              <a:t>шиї</a:t>
            </a:r>
            <a:r>
              <a:rPr lang="ru-RU" sz="2000" dirty="0"/>
              <a:t> і </a:t>
            </a:r>
            <a:r>
              <a:rPr lang="ru-RU" sz="2000" dirty="0" err="1"/>
              <a:t>грудної</a:t>
            </a:r>
            <a:r>
              <a:rPr lang="ru-RU" sz="2000" dirty="0"/>
              <a:t> </a:t>
            </a:r>
            <a:r>
              <a:rPr lang="ru-RU" sz="2000" dirty="0" err="1"/>
              <a:t>клітки</a:t>
            </a:r>
            <a:r>
              <a:rPr lang="ru-RU" sz="2000" dirty="0"/>
              <a:t> є </a:t>
            </a:r>
            <a:r>
              <a:rPr lang="ru-RU" sz="2000" dirty="0" err="1"/>
              <a:t>небезпека</a:t>
            </a:r>
            <a:r>
              <a:rPr lang="ru-RU" sz="2000" dirty="0"/>
              <a:t> </a:t>
            </a:r>
            <a:r>
              <a:rPr lang="ru-RU" sz="2000" dirty="0" err="1"/>
              <a:t>виникнення</a:t>
            </a:r>
            <a:r>
              <a:rPr lang="ru-RU" sz="2000" dirty="0"/>
              <a:t> в </a:t>
            </a:r>
            <a:r>
              <a:rPr lang="ru-RU" sz="2000" dirty="0" err="1"/>
              <a:t>судинах</a:t>
            </a:r>
            <a:r>
              <a:rPr lang="ru-RU" sz="2000" dirty="0"/>
              <a:t> негативного </a:t>
            </a:r>
            <a:r>
              <a:rPr lang="ru-RU" sz="2000" dirty="0" err="1"/>
              <a:t>тиску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глибокого</a:t>
            </a:r>
            <a:r>
              <a:rPr lang="ru-RU" sz="2000" dirty="0"/>
              <a:t> </a:t>
            </a:r>
            <a:r>
              <a:rPr lang="ru-RU" sz="2000" dirty="0" err="1"/>
              <a:t>вдиху</a:t>
            </a:r>
            <a:r>
              <a:rPr lang="ru-RU" sz="2000" dirty="0"/>
              <a:t>. 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6056" y="1268760"/>
            <a:ext cx="3240360" cy="38164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200" dirty="0" err="1"/>
              <a:t>Пухирці</a:t>
            </a:r>
            <a:r>
              <a:rPr lang="ru-RU" sz="2200" dirty="0"/>
              <a:t> </a:t>
            </a:r>
            <a:r>
              <a:rPr lang="ru-RU" sz="2200" dirty="0" err="1"/>
              <a:t>повітря</a:t>
            </a:r>
            <a:r>
              <a:rPr lang="ru-RU" sz="2200" dirty="0"/>
              <a:t>, </a:t>
            </a:r>
            <a:r>
              <a:rPr lang="ru-RU" sz="2200" dirty="0" err="1"/>
              <a:t>проникаючи</a:t>
            </a:r>
            <a:r>
              <a:rPr lang="ru-RU" sz="2200" dirty="0"/>
              <a:t> з потоком </a:t>
            </a:r>
            <a:r>
              <a:rPr lang="ru-RU" sz="2200" dirty="0" err="1"/>
              <a:t>крові</a:t>
            </a:r>
            <a:r>
              <a:rPr lang="ru-RU" sz="2200" dirty="0"/>
              <a:t> в </a:t>
            </a:r>
            <a:r>
              <a:rPr lang="ru-RU" sz="2200" dirty="0" err="1">
                <a:hlinkClick r:id="rId2" tooltip="Серце"/>
              </a:rPr>
              <a:t>серце</a:t>
            </a:r>
            <a:r>
              <a:rPr lang="ru-RU" sz="2200" dirty="0"/>
              <a:t>, </a:t>
            </a:r>
            <a:r>
              <a:rPr lang="ru-RU" sz="2200" dirty="0" err="1"/>
              <a:t>можуть</a:t>
            </a:r>
            <a:r>
              <a:rPr lang="ru-RU" sz="2200" dirty="0"/>
              <a:t> </a:t>
            </a:r>
            <a:r>
              <a:rPr lang="ru-RU" sz="2200" dirty="0" err="1"/>
              <a:t>викликати</a:t>
            </a:r>
            <a:r>
              <a:rPr lang="ru-RU" sz="2200" dirty="0"/>
              <a:t> </a:t>
            </a:r>
            <a:r>
              <a:rPr lang="ru-RU" sz="2200" dirty="0" err="1"/>
              <a:t>повітряну</a:t>
            </a:r>
            <a:r>
              <a:rPr lang="ru-RU" sz="2200" dirty="0"/>
              <a:t> </a:t>
            </a:r>
            <a:r>
              <a:rPr lang="ru-RU" sz="2200" dirty="0" err="1"/>
              <a:t>емболію</a:t>
            </a:r>
            <a:r>
              <a:rPr lang="ru-RU" sz="2200" dirty="0"/>
              <a:t> — закупорку </a:t>
            </a:r>
            <a:r>
              <a:rPr lang="ru-RU" sz="2200" dirty="0" err="1"/>
              <a:t>серця</a:t>
            </a:r>
            <a:r>
              <a:rPr lang="ru-RU" sz="2200" dirty="0"/>
              <a:t> і </a:t>
            </a:r>
            <a:r>
              <a:rPr lang="ru-RU" sz="2200" dirty="0" err="1"/>
              <a:t>кровоносних</a:t>
            </a:r>
            <a:r>
              <a:rPr lang="ru-RU" sz="2200" dirty="0"/>
              <a:t> </a:t>
            </a:r>
            <a:r>
              <a:rPr lang="ru-RU" sz="2200" dirty="0" err="1"/>
              <a:t>судин</a:t>
            </a:r>
            <a:r>
              <a:rPr lang="ru-RU" sz="2200" dirty="0"/>
              <a:t> та стати причиною </a:t>
            </a:r>
            <a:r>
              <a:rPr lang="ru-RU" sz="2200" dirty="0" err="1"/>
              <a:t>смерті</a:t>
            </a:r>
            <a:r>
              <a:rPr lang="ru-RU" sz="2200" dirty="0"/>
              <a:t>. В </a:t>
            </a:r>
            <a:r>
              <a:rPr lang="ru-RU" sz="2200" dirty="0" err="1"/>
              <a:t>даній</a:t>
            </a:r>
            <a:r>
              <a:rPr lang="ru-RU" sz="2200" dirty="0"/>
              <a:t> </a:t>
            </a:r>
            <a:r>
              <a:rPr lang="ru-RU" sz="2200" dirty="0" err="1"/>
              <a:t>ситуації</a:t>
            </a:r>
            <a:r>
              <a:rPr lang="ru-RU" sz="2200" dirty="0"/>
              <a:t> </a:t>
            </a:r>
            <a:r>
              <a:rPr lang="ru-RU" sz="2200" dirty="0" err="1"/>
              <a:t>припинити</a:t>
            </a:r>
            <a:r>
              <a:rPr lang="ru-RU" sz="2200" dirty="0"/>
              <a:t> </a:t>
            </a:r>
            <a:r>
              <a:rPr lang="ru-RU" sz="2200" dirty="0" err="1"/>
              <a:t>кровотечу</a:t>
            </a:r>
            <a:r>
              <a:rPr lang="ru-RU" sz="2200" dirty="0"/>
              <a:t> </a:t>
            </a:r>
            <a:r>
              <a:rPr lang="ru-RU" sz="2200" dirty="0" err="1"/>
              <a:t>можна</a:t>
            </a:r>
            <a:r>
              <a:rPr lang="ru-RU" sz="2200" dirty="0"/>
              <a:t> способом </a:t>
            </a:r>
            <a:r>
              <a:rPr lang="ru-RU" sz="2200" dirty="0" err="1"/>
              <a:t>накладання</a:t>
            </a:r>
            <a:r>
              <a:rPr lang="ru-RU" sz="2200" dirty="0"/>
              <a:t> </a:t>
            </a:r>
            <a:r>
              <a:rPr lang="ru-RU" sz="2200" dirty="0" err="1"/>
              <a:t>джгута</a:t>
            </a:r>
            <a:r>
              <a:rPr lang="ru-RU" sz="2200" dirty="0"/>
              <a:t> </a:t>
            </a:r>
            <a:r>
              <a:rPr lang="ru-RU" sz="2200" i="1" dirty="0" err="1"/>
              <a:t>нижче</a:t>
            </a:r>
            <a:r>
              <a:rPr lang="ru-RU" sz="2200" i="1" dirty="0"/>
              <a:t> </a:t>
            </a:r>
            <a:r>
              <a:rPr lang="ru-RU" sz="2200" i="1" dirty="0" err="1"/>
              <a:t>місця</a:t>
            </a:r>
            <a:r>
              <a:rPr lang="ru-RU" sz="2200" i="1" dirty="0"/>
              <a:t> </a:t>
            </a:r>
            <a:r>
              <a:rPr lang="ru-RU" sz="2200" i="1" dirty="0" err="1"/>
              <a:t>поранення</a:t>
            </a:r>
            <a:r>
              <a:rPr lang="ru-RU" sz="2200" dirty="0"/>
              <a:t>. Методика </a:t>
            </a:r>
            <a:r>
              <a:rPr lang="ru-RU" sz="2200" dirty="0" err="1"/>
              <a:t>накладання</a:t>
            </a:r>
            <a:r>
              <a:rPr lang="ru-RU" sz="2200" dirty="0"/>
              <a:t> </a:t>
            </a:r>
            <a:r>
              <a:rPr lang="ru-RU" sz="2200" dirty="0" err="1"/>
              <a:t>джгута</a:t>
            </a:r>
            <a:r>
              <a:rPr lang="ru-RU" sz="2200" dirty="0"/>
              <a:t> </a:t>
            </a:r>
            <a:r>
              <a:rPr lang="ru-RU" sz="2200" dirty="0" err="1"/>
              <a:t>така</a:t>
            </a:r>
            <a:r>
              <a:rPr lang="ru-RU" sz="2200" dirty="0"/>
              <a:t> ж сама, як і при </a:t>
            </a:r>
            <a:r>
              <a:rPr lang="ru-RU" sz="2200" dirty="0" err="1"/>
              <a:t>його</a:t>
            </a:r>
            <a:r>
              <a:rPr lang="ru-RU" sz="2200" dirty="0"/>
              <a:t> </a:t>
            </a:r>
            <a:r>
              <a:rPr lang="ru-RU" sz="2200" dirty="0" err="1"/>
              <a:t>накладанні</a:t>
            </a:r>
            <a:r>
              <a:rPr lang="ru-RU" sz="2200" dirty="0"/>
              <a:t> у </a:t>
            </a:r>
            <a:r>
              <a:rPr lang="ru-RU" sz="2200" dirty="0" err="1"/>
              <a:t>випадку</a:t>
            </a:r>
            <a:r>
              <a:rPr lang="ru-RU" sz="2200" dirty="0"/>
              <a:t> </a:t>
            </a:r>
            <a:r>
              <a:rPr lang="ru-RU" sz="2200" dirty="0" err="1"/>
              <a:t>артеріальної</a:t>
            </a:r>
            <a:r>
              <a:rPr lang="ru-RU" sz="2200" dirty="0"/>
              <a:t> </a:t>
            </a:r>
            <a:r>
              <a:rPr lang="ru-RU" sz="2200" dirty="0" err="1"/>
              <a:t>кровотечі</a:t>
            </a:r>
            <a:r>
              <a:rPr lang="ru-RU" sz="2200" dirty="0" smtClean="0"/>
              <a:t>.</a:t>
            </a:r>
            <a:endParaRPr lang="ru-RU" sz="2200" b="1" dirty="0"/>
          </a:p>
        </p:txBody>
      </p:sp>
      <p:pic>
        <p:nvPicPr>
          <p:cNvPr id="4098" name="Picture 2" descr="C:\Users\Protoria4\Desktop\моя папка\презентация\blee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883141"/>
            <a:ext cx="4824536" cy="127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1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781800" cy="1168152"/>
          </a:xfrm>
        </p:spPr>
        <p:txBody>
          <a:bodyPr>
            <a:normAutofit/>
          </a:bodyPr>
          <a:lstStyle/>
          <a:p>
            <a:r>
              <a:rPr lang="ru-RU" b="1" dirty="0" err="1"/>
              <a:t>Капілярна</a:t>
            </a:r>
            <a:r>
              <a:rPr lang="ru-RU" b="1" dirty="0"/>
              <a:t> </a:t>
            </a:r>
            <a:r>
              <a:rPr lang="ru-RU" b="1" dirty="0" err="1" smtClean="0"/>
              <a:t>кровотеча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124744"/>
            <a:ext cx="7416824" cy="208823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/>
              <a:t>Даний тип </a:t>
            </a:r>
            <a:r>
              <a:rPr lang="ru-RU" dirty="0" err="1"/>
              <a:t>кровотеч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при </a:t>
            </a:r>
            <a:r>
              <a:rPr lang="ru-RU" dirty="0" err="1"/>
              <a:t>неглибоких</a:t>
            </a:r>
            <a:r>
              <a:rPr lang="ru-RU" dirty="0"/>
              <a:t> </a:t>
            </a:r>
            <a:r>
              <a:rPr lang="ru-RU" dirty="0" err="1"/>
              <a:t>порізах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садинах</a:t>
            </a:r>
            <a:r>
              <a:rPr lang="ru-RU" dirty="0"/>
              <a:t>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зсіданню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капілярна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 </a:t>
            </a:r>
            <a:r>
              <a:rPr lang="ru-RU" dirty="0" err="1"/>
              <a:t>припиняється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.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антисептичні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з </a:t>
            </a:r>
            <a:r>
              <a:rPr lang="ru-RU" dirty="0" err="1"/>
              <a:t>вмістом</a:t>
            </a:r>
            <a:r>
              <a:rPr lang="ru-RU" dirty="0"/>
              <a:t> спирту для </a:t>
            </a:r>
            <a:r>
              <a:rPr lang="ru-RU" dirty="0" err="1"/>
              <a:t>дезінфекції</a:t>
            </a:r>
            <a:r>
              <a:rPr lang="ru-RU" dirty="0"/>
              <a:t> </a:t>
            </a:r>
            <a:r>
              <a:rPr lang="ru-RU" dirty="0" err="1"/>
              <a:t>ушкодженої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122" name="Picture 2" descr="C:\Users\Protoria4\Desktop\моя папка\презентация\images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83" y="3429000"/>
            <a:ext cx="460851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332656"/>
            <a:ext cx="8712968" cy="1080120"/>
          </a:xfrm>
        </p:spPr>
        <p:txBody>
          <a:bodyPr>
            <a:noAutofit/>
          </a:bodyPr>
          <a:lstStyle/>
          <a:p>
            <a:r>
              <a:rPr lang="ru-RU" b="1" dirty="0" err="1"/>
              <a:t>Паренхіматозна</a:t>
            </a:r>
            <a:r>
              <a:rPr lang="ru-RU" b="1" dirty="0"/>
              <a:t> </a:t>
            </a:r>
            <a:r>
              <a:rPr lang="ru-RU" b="1" dirty="0" err="1" smtClean="0"/>
              <a:t>кровотеча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484784"/>
            <a:ext cx="7344816" cy="45365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err="1"/>
              <a:t>Паренхіматозна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 </a:t>
            </a:r>
            <a:r>
              <a:rPr lang="ru-RU" dirty="0" err="1"/>
              <a:t>виникає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пошкодження</a:t>
            </a:r>
            <a:r>
              <a:rPr lang="ru-RU" dirty="0"/>
              <a:t> </a:t>
            </a:r>
            <a:r>
              <a:rPr lang="ru-RU" dirty="0" err="1"/>
              <a:t>печінки</a:t>
            </a:r>
            <a:r>
              <a:rPr lang="ru-RU" dirty="0"/>
              <a:t>, </a:t>
            </a:r>
            <a:r>
              <a:rPr lang="ru-RU" dirty="0" err="1"/>
              <a:t>нирок</a:t>
            </a:r>
            <a:r>
              <a:rPr lang="ru-RU" dirty="0"/>
              <a:t>, </a:t>
            </a:r>
            <a:r>
              <a:rPr lang="ru-RU" dirty="0" err="1"/>
              <a:t>селезінки</a:t>
            </a:r>
            <a:r>
              <a:rPr lang="ru-RU" dirty="0"/>
              <a:t> і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небезпечна</a:t>
            </a:r>
            <a:r>
              <a:rPr lang="ru-RU" dirty="0"/>
              <a:t> для </a:t>
            </a:r>
            <a:r>
              <a:rPr lang="ru-RU" dirty="0" err="1"/>
              <a:t>життя</a:t>
            </a:r>
            <a:r>
              <a:rPr lang="ru-RU" dirty="0"/>
              <a:t>. </a:t>
            </a:r>
            <a:r>
              <a:rPr lang="ru-RU" dirty="0" err="1"/>
              <a:t>Самостійної</a:t>
            </a:r>
            <a:r>
              <a:rPr lang="ru-RU" dirty="0"/>
              <a:t> </a:t>
            </a:r>
            <a:r>
              <a:rPr lang="ru-RU" dirty="0" err="1"/>
              <a:t>зупинки</a:t>
            </a:r>
            <a:r>
              <a:rPr lang="ru-RU" dirty="0"/>
              <a:t>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ніколи</a:t>
            </a:r>
            <a:r>
              <a:rPr lang="ru-RU" dirty="0"/>
              <a:t> не </a:t>
            </a:r>
            <a:r>
              <a:rPr lang="ru-RU" dirty="0" err="1"/>
              <a:t>відбувається</a:t>
            </a:r>
            <a:r>
              <a:rPr lang="ru-RU" dirty="0"/>
              <a:t>.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кровотеча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небезпечною</a:t>
            </a:r>
            <a:r>
              <a:rPr lang="ru-RU" dirty="0"/>
              <a:t> не через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, яка </a:t>
            </a:r>
            <a:r>
              <a:rPr lang="ru-RU" dirty="0" err="1"/>
              <a:t>витікає</a:t>
            </a:r>
            <a:r>
              <a:rPr lang="ru-RU" dirty="0"/>
              <a:t> з </a:t>
            </a:r>
            <a:r>
              <a:rPr lang="ru-RU" dirty="0" err="1"/>
              <a:t>ушкодженої</a:t>
            </a:r>
            <a:r>
              <a:rPr lang="ru-RU" dirty="0"/>
              <a:t> </a:t>
            </a:r>
            <a:r>
              <a:rPr lang="ru-RU" dirty="0" err="1"/>
              <a:t>судини</a:t>
            </a:r>
            <a:r>
              <a:rPr lang="ru-RU" dirty="0"/>
              <a:t>, а </a:t>
            </a:r>
            <a:r>
              <a:rPr lang="ru-RU" dirty="0" err="1"/>
              <a:t>внаслідок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кров </a:t>
            </a:r>
            <a:r>
              <a:rPr lang="ru-RU" dirty="0" err="1"/>
              <a:t>викликає</a:t>
            </a:r>
            <a:r>
              <a:rPr lang="ru-RU" dirty="0"/>
              <a:t> </a:t>
            </a:r>
            <a:r>
              <a:rPr lang="ru-RU" dirty="0" err="1"/>
              <a:t>стискування</a:t>
            </a:r>
            <a:r>
              <a:rPr lang="ru-RU" dirty="0"/>
              <a:t>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. Так,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в </a:t>
            </a:r>
            <a:r>
              <a:rPr lang="ru-RU" dirty="0" err="1"/>
              <a:t>ендокарді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привести до </a:t>
            </a:r>
            <a:r>
              <a:rPr lang="ru-RU" dirty="0" err="1"/>
              <a:t>стискування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 (</a:t>
            </a:r>
            <a:r>
              <a:rPr lang="ru-RU" dirty="0" err="1"/>
              <a:t>тампонаді</a:t>
            </a:r>
            <a:r>
              <a:rPr lang="ru-RU" dirty="0"/>
              <a:t>)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зупинці</a:t>
            </a:r>
            <a:r>
              <a:rPr lang="ru-RU" dirty="0"/>
              <a:t>, а </a:t>
            </a:r>
            <a:r>
              <a:rPr lang="ru-RU" dirty="0" err="1"/>
              <a:t>скупчення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в </a:t>
            </a:r>
            <a:r>
              <a:rPr lang="ru-RU" dirty="0" err="1"/>
              <a:t>порожнині</a:t>
            </a:r>
            <a:r>
              <a:rPr lang="ru-RU" dirty="0"/>
              <a:t> черепа </a:t>
            </a:r>
            <a:r>
              <a:rPr lang="ru-RU" dirty="0" err="1"/>
              <a:t>приведе</a:t>
            </a:r>
            <a:r>
              <a:rPr lang="ru-RU" dirty="0"/>
              <a:t> до </a:t>
            </a:r>
            <a:r>
              <a:rPr lang="ru-RU" dirty="0" err="1"/>
              <a:t>стиснення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й </a:t>
            </a:r>
            <a:r>
              <a:rPr lang="ru-RU" dirty="0" err="1"/>
              <a:t>смерті</a:t>
            </a:r>
            <a:r>
              <a:rPr lang="ru-RU" dirty="0"/>
              <a:t>. При </a:t>
            </a:r>
            <a:r>
              <a:rPr lang="ru-RU" dirty="0" err="1"/>
              <a:t>крововиливах</a:t>
            </a:r>
            <a:r>
              <a:rPr lang="ru-RU" dirty="0"/>
              <a:t> у </a:t>
            </a:r>
            <a:r>
              <a:rPr lang="ru-RU" dirty="0" err="1"/>
              <a:t>міжтканеві</a:t>
            </a:r>
            <a:r>
              <a:rPr lang="ru-RU" dirty="0"/>
              <a:t> </a:t>
            </a:r>
            <a:r>
              <a:rPr lang="ru-RU" dirty="0" err="1"/>
              <a:t>простори</a:t>
            </a:r>
            <a:r>
              <a:rPr lang="ru-RU" dirty="0"/>
              <a:t> </a:t>
            </a:r>
            <a:r>
              <a:rPr lang="ru-RU" dirty="0" err="1"/>
              <a:t>утворюються</a:t>
            </a:r>
            <a:r>
              <a:rPr lang="ru-RU" dirty="0"/>
              <a:t> </a:t>
            </a:r>
            <a:r>
              <a:rPr lang="ru-RU" dirty="0" err="1"/>
              <a:t>гематоми</a:t>
            </a:r>
            <a:r>
              <a:rPr lang="ru-RU" dirty="0"/>
              <a:t>. </a:t>
            </a:r>
            <a:r>
              <a:rPr lang="ru-RU" dirty="0" err="1"/>
              <a:t>Кровотечі</a:t>
            </a:r>
            <a:r>
              <a:rPr lang="ru-RU" dirty="0"/>
              <a:t> </a:t>
            </a:r>
            <a:r>
              <a:rPr lang="ru-RU" dirty="0" err="1"/>
              <a:t>небезпечні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циркулюючої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> </a:t>
            </a:r>
            <a:r>
              <a:rPr lang="ru-RU" dirty="0" err="1"/>
              <a:t>погіршується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серця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постачання</a:t>
            </a:r>
            <a:r>
              <a:rPr lang="ru-RU" dirty="0"/>
              <a:t> киснем </a:t>
            </a:r>
            <a:r>
              <a:rPr lang="ru-RU" dirty="0" err="1"/>
              <a:t>життєво</a:t>
            </a:r>
            <a:r>
              <a:rPr lang="ru-RU" dirty="0"/>
              <a:t> </a:t>
            </a:r>
            <a:r>
              <a:rPr lang="ru-RU" dirty="0" err="1"/>
              <a:t>важливі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(</a:t>
            </a:r>
            <a:r>
              <a:rPr lang="ru-RU" dirty="0" err="1"/>
              <a:t>мозок</a:t>
            </a:r>
            <a:r>
              <a:rPr lang="ru-RU" dirty="0"/>
              <a:t>, </a:t>
            </a:r>
            <a:r>
              <a:rPr lang="ru-RU" dirty="0" err="1"/>
              <a:t>нирки</a:t>
            </a:r>
            <a:r>
              <a:rPr lang="ru-RU" dirty="0"/>
              <a:t>, </a:t>
            </a:r>
            <a:r>
              <a:rPr lang="ru-RU" dirty="0" err="1"/>
              <a:t>печінку</a:t>
            </a:r>
            <a:r>
              <a:rPr lang="ru-RU" dirty="0"/>
              <a:t>).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прискорює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термінальних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19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rotoria4\Desktop\моя папка\презентация\vidykrovot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54150"/>
            <a:ext cx="7950201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Перша </a:t>
            </a:r>
            <a:r>
              <a:rPr lang="ru-RU" b="1" dirty="0" err="1"/>
              <a:t>допомога</a:t>
            </a:r>
            <a:r>
              <a:rPr lang="ru-RU" b="1" dirty="0"/>
              <a:t> при </a:t>
            </a:r>
            <a:r>
              <a:rPr lang="ru-RU" b="1" dirty="0" err="1"/>
              <a:t>артеріальній</a:t>
            </a:r>
            <a:r>
              <a:rPr lang="ru-RU" b="1" dirty="0"/>
              <a:t> </a:t>
            </a:r>
            <a:r>
              <a:rPr lang="ru-RU" b="1" dirty="0" err="1" smtClean="0"/>
              <a:t>кровотечі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59632" y="1268760"/>
            <a:ext cx="6768752" cy="37444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dirty="0"/>
              <a:t>При </a:t>
            </a:r>
            <a:r>
              <a:rPr lang="ru-RU" sz="1800" i="1" dirty="0" err="1"/>
              <a:t>артеріальній</a:t>
            </a:r>
            <a:r>
              <a:rPr lang="ru-RU" sz="1800" i="1" dirty="0"/>
              <a:t> </a:t>
            </a:r>
            <a:r>
              <a:rPr lang="ru-RU" sz="1800" i="1" dirty="0" err="1"/>
              <a:t>кровотечі</a:t>
            </a:r>
            <a:r>
              <a:rPr lang="ru-RU" sz="1800" dirty="0"/>
              <a:t> </a:t>
            </a:r>
            <a:r>
              <a:rPr lang="ru-RU" sz="1800" dirty="0" err="1"/>
              <a:t>спочатку</a:t>
            </a:r>
            <a:r>
              <a:rPr lang="ru-RU" sz="1800" dirty="0"/>
              <a:t> </a:t>
            </a:r>
            <a:r>
              <a:rPr lang="ru-RU" sz="1800" dirty="0" err="1"/>
              <a:t>слід</a:t>
            </a:r>
            <a:r>
              <a:rPr lang="ru-RU" sz="1800" dirty="0"/>
              <a:t> </a:t>
            </a:r>
            <a:r>
              <a:rPr lang="ru-RU" sz="1800" dirty="0" err="1"/>
              <a:t>негайно</a:t>
            </a:r>
            <a:r>
              <a:rPr lang="ru-RU" sz="1800" dirty="0"/>
              <a:t> </a:t>
            </a:r>
            <a:r>
              <a:rPr lang="ru-RU" sz="1800" dirty="0" err="1"/>
              <a:t>притиснути</a:t>
            </a:r>
            <a:r>
              <a:rPr lang="ru-RU" sz="1800" dirty="0"/>
              <a:t> </a:t>
            </a:r>
            <a:r>
              <a:rPr lang="ru-RU" sz="1800" dirty="0" err="1"/>
              <a:t>артерії</a:t>
            </a:r>
            <a:r>
              <a:rPr lang="ru-RU" sz="1800" dirty="0"/>
              <a:t> пальцем в </a:t>
            </a:r>
            <a:r>
              <a:rPr lang="ru-RU" sz="1800" dirty="0" err="1"/>
              <a:t>певних</a:t>
            </a:r>
            <a:r>
              <a:rPr lang="ru-RU" sz="1800" dirty="0"/>
              <a:t> </a:t>
            </a:r>
            <a:r>
              <a:rPr lang="ru-RU" sz="1800" dirty="0" err="1"/>
              <a:t>анатомічних</a:t>
            </a:r>
            <a:r>
              <a:rPr lang="ru-RU" sz="1800" dirty="0"/>
              <a:t> точках. При травмах </a:t>
            </a:r>
            <a:r>
              <a:rPr lang="ru-RU" sz="1800" dirty="0" err="1"/>
              <a:t>голови</a:t>
            </a:r>
            <a:r>
              <a:rPr lang="ru-RU" sz="1800" dirty="0"/>
              <a:t>, </a:t>
            </a:r>
            <a:r>
              <a:rPr lang="ru-RU" sz="1800" dirty="0" err="1"/>
              <a:t>обличчя</a:t>
            </a:r>
            <a:r>
              <a:rPr lang="ru-RU" sz="1800" dirty="0"/>
              <a:t>, </a:t>
            </a:r>
            <a:r>
              <a:rPr lang="ru-RU" sz="1800" dirty="0" err="1"/>
              <a:t>кровотечу</a:t>
            </a:r>
            <a:r>
              <a:rPr lang="ru-RU" sz="1800" dirty="0"/>
              <a:t> </a:t>
            </a:r>
            <a:r>
              <a:rPr lang="ru-RU" sz="1800" dirty="0" err="1"/>
              <a:t>зупиняють</a:t>
            </a:r>
            <a:r>
              <a:rPr lang="ru-RU" sz="1800" dirty="0"/>
              <a:t> </a:t>
            </a:r>
            <a:r>
              <a:rPr lang="ru-RU" sz="1800" b="1" i="1" dirty="0" err="1"/>
              <a:t>пальцевим</a:t>
            </a:r>
            <a:r>
              <a:rPr lang="ru-RU" sz="1800" b="1" i="1" dirty="0"/>
              <a:t> </a:t>
            </a:r>
            <a:r>
              <a:rPr lang="ru-RU" sz="1800" b="1" i="1" dirty="0" err="1"/>
              <a:t>притисненням</a:t>
            </a:r>
            <a:r>
              <a:rPr lang="ru-RU" sz="1800" b="1" i="1" dirty="0"/>
              <a:t> </a:t>
            </a:r>
            <a:r>
              <a:rPr lang="ru-RU" sz="1800" dirty="0" err="1"/>
              <a:t>загальної</a:t>
            </a:r>
            <a:r>
              <a:rPr lang="ru-RU" sz="1800" dirty="0"/>
              <a:t> </a:t>
            </a:r>
            <a:r>
              <a:rPr lang="ru-RU" sz="1800" dirty="0" err="1"/>
              <a:t>сонної</a:t>
            </a:r>
            <a:r>
              <a:rPr lang="ru-RU" sz="1800" dirty="0"/>
              <a:t>, </a:t>
            </a:r>
            <a:r>
              <a:rPr lang="ru-RU" sz="1800" dirty="0" err="1"/>
              <a:t>зовнішньої</a:t>
            </a:r>
            <a:r>
              <a:rPr lang="ru-RU" sz="1800" dirty="0"/>
              <a:t> </a:t>
            </a:r>
            <a:r>
              <a:rPr lang="ru-RU" sz="1800" dirty="0" err="1"/>
              <a:t>щелепної</a:t>
            </a:r>
            <a:r>
              <a:rPr lang="ru-RU" sz="1800" dirty="0"/>
              <a:t>, </a:t>
            </a:r>
            <a:r>
              <a:rPr lang="ru-RU" sz="1800" dirty="0" err="1"/>
              <a:t>скроневої</a:t>
            </a:r>
            <a:r>
              <a:rPr lang="ru-RU" sz="1800" dirty="0"/>
              <a:t> </a:t>
            </a:r>
            <a:r>
              <a:rPr lang="ru-RU" sz="1800" dirty="0" err="1"/>
              <a:t>артерій</a:t>
            </a:r>
            <a:r>
              <a:rPr lang="ru-RU" sz="1800" dirty="0"/>
              <a:t>. При </a:t>
            </a:r>
            <a:r>
              <a:rPr lang="ru-RU" sz="1800" dirty="0" err="1"/>
              <a:t>ушкодженні</a:t>
            </a:r>
            <a:r>
              <a:rPr lang="ru-RU" sz="1800" dirty="0"/>
              <a:t> </a:t>
            </a:r>
            <a:r>
              <a:rPr lang="ru-RU" sz="1800" dirty="0" err="1"/>
              <a:t>артеріальних</a:t>
            </a:r>
            <a:r>
              <a:rPr lang="ru-RU" sz="1800" dirty="0"/>
              <a:t> </a:t>
            </a:r>
            <a:r>
              <a:rPr lang="ru-RU" sz="1800" dirty="0" err="1"/>
              <a:t>судин</a:t>
            </a:r>
            <a:r>
              <a:rPr lang="ru-RU" sz="1800" dirty="0"/>
              <a:t> </a:t>
            </a:r>
            <a:r>
              <a:rPr lang="ru-RU" sz="1800" dirty="0" err="1"/>
              <a:t>верхньої</a:t>
            </a:r>
            <a:r>
              <a:rPr lang="ru-RU" sz="1800" dirty="0"/>
              <a:t> та </a:t>
            </a:r>
            <a:r>
              <a:rPr lang="ru-RU" sz="1800" dirty="0" err="1"/>
              <a:t>нижньої</a:t>
            </a:r>
            <a:r>
              <a:rPr lang="ru-RU" sz="1800" dirty="0"/>
              <a:t> </a:t>
            </a:r>
            <a:r>
              <a:rPr lang="ru-RU" sz="1800" dirty="0" err="1"/>
              <a:t>кінцівок</a:t>
            </a:r>
            <a:r>
              <a:rPr lang="ru-RU" sz="1800" dirty="0"/>
              <a:t> </a:t>
            </a:r>
            <a:r>
              <a:rPr lang="ru-RU" sz="1800" dirty="0" err="1"/>
              <a:t>кровотечу</a:t>
            </a:r>
            <a:r>
              <a:rPr lang="ru-RU" sz="1800" dirty="0"/>
              <a:t> </a:t>
            </a:r>
            <a:r>
              <a:rPr lang="ru-RU" sz="1800" dirty="0" err="1"/>
              <a:t>зупиняють</a:t>
            </a:r>
            <a:r>
              <a:rPr lang="ru-RU" sz="1800" dirty="0"/>
              <a:t> </a:t>
            </a:r>
            <a:r>
              <a:rPr lang="ru-RU" sz="1800" dirty="0" err="1"/>
              <a:t>пальцевим</a:t>
            </a:r>
            <a:r>
              <a:rPr lang="ru-RU" sz="1800" dirty="0"/>
              <a:t> </a:t>
            </a:r>
            <a:r>
              <a:rPr lang="ru-RU" sz="1800" dirty="0" err="1"/>
              <a:t>притисненням</a:t>
            </a:r>
            <a:r>
              <a:rPr lang="ru-RU" sz="1800" dirty="0"/>
              <a:t> у </a:t>
            </a:r>
            <a:r>
              <a:rPr lang="ru-RU" sz="1800" dirty="0" err="1"/>
              <a:t>відповідних</a:t>
            </a:r>
            <a:r>
              <a:rPr lang="ru-RU" sz="1800" dirty="0"/>
              <a:t> </a:t>
            </a:r>
            <a:r>
              <a:rPr lang="ru-RU" sz="1800" dirty="0" err="1"/>
              <a:t>місцях</a:t>
            </a:r>
            <a:r>
              <a:rPr lang="ru-RU" sz="1800" dirty="0"/>
              <a:t>, де </a:t>
            </a:r>
            <a:r>
              <a:rPr lang="ru-RU" sz="1800" dirty="0" err="1"/>
              <a:t>судини</a:t>
            </a:r>
            <a:r>
              <a:rPr lang="ru-RU" sz="1800" dirty="0"/>
              <a:t> </a:t>
            </a:r>
            <a:r>
              <a:rPr lang="ru-RU" sz="1800" dirty="0" err="1"/>
              <a:t>розташовані</a:t>
            </a:r>
            <a:r>
              <a:rPr lang="ru-RU" sz="1800" dirty="0"/>
              <a:t> </a:t>
            </a:r>
            <a:r>
              <a:rPr lang="ru-RU" sz="1800" dirty="0" err="1"/>
              <a:t>неглибоко</a:t>
            </a:r>
            <a:r>
              <a:rPr lang="ru-RU" sz="1800" dirty="0"/>
              <a:t> і </a:t>
            </a:r>
            <a:r>
              <a:rPr lang="ru-RU" sz="1800" dirty="0" err="1"/>
              <a:t>можуть</a:t>
            </a:r>
            <a:r>
              <a:rPr lang="ru-RU" sz="1800" dirty="0"/>
              <a:t> бути </a:t>
            </a:r>
            <a:r>
              <a:rPr lang="ru-RU" sz="1800" dirty="0" err="1"/>
              <a:t>притиснені</a:t>
            </a:r>
            <a:r>
              <a:rPr lang="ru-RU" sz="1800" dirty="0"/>
              <a:t> до </a:t>
            </a:r>
            <a:r>
              <a:rPr lang="ru-RU" sz="1800" dirty="0" err="1"/>
              <a:t>найближчої</a:t>
            </a:r>
            <a:r>
              <a:rPr lang="ru-RU" sz="1800" dirty="0"/>
              <a:t> </a:t>
            </a:r>
            <a:r>
              <a:rPr lang="ru-RU" sz="1800" dirty="0" err="1"/>
              <a:t>кістки</a:t>
            </a:r>
            <a:r>
              <a:rPr lang="ru-RU" sz="1800" dirty="0"/>
              <a:t>.</a:t>
            </a:r>
          </a:p>
          <a:p>
            <a:pPr marL="0" indent="0" algn="ctr">
              <a:buNone/>
            </a:pPr>
            <a:r>
              <a:rPr lang="ru-RU" sz="1800" dirty="0" err="1"/>
              <a:t>Недоліком</a:t>
            </a:r>
            <a:r>
              <a:rPr lang="ru-RU" sz="1800" dirty="0"/>
              <a:t> методу пальцевого </a:t>
            </a:r>
            <a:r>
              <a:rPr lang="ru-RU" sz="1800" dirty="0" err="1"/>
              <a:t>притиснення</a:t>
            </a:r>
            <a:r>
              <a:rPr lang="ru-RU" sz="1800" dirty="0"/>
              <a:t> є </a:t>
            </a:r>
            <a:r>
              <a:rPr lang="ru-RU" sz="1800" dirty="0" err="1"/>
              <a:t>неможливість</a:t>
            </a:r>
            <a:r>
              <a:rPr lang="ru-RU" sz="1800" dirty="0"/>
              <a:t> </a:t>
            </a:r>
            <a:r>
              <a:rPr lang="ru-RU" sz="1800" dirty="0" err="1"/>
              <a:t>тривалої</a:t>
            </a:r>
            <a:r>
              <a:rPr lang="ru-RU" sz="1800" dirty="0"/>
              <a:t> </a:t>
            </a:r>
            <a:r>
              <a:rPr lang="ru-RU" sz="1800" dirty="0" err="1"/>
              <a:t>зупинки</a:t>
            </a:r>
            <a:r>
              <a:rPr lang="ru-RU" sz="1800" dirty="0"/>
              <a:t> </a:t>
            </a:r>
            <a:r>
              <a:rPr lang="ru-RU" sz="1800" dirty="0" err="1"/>
              <a:t>кровотечі</a:t>
            </a:r>
            <a:r>
              <a:rPr lang="ru-RU" sz="1800" dirty="0"/>
              <a:t> і </a:t>
            </a:r>
            <a:r>
              <a:rPr lang="ru-RU" sz="1800" dirty="0" err="1"/>
              <a:t>можливе</a:t>
            </a:r>
            <a:r>
              <a:rPr lang="ru-RU" sz="1800" dirty="0"/>
              <a:t> </a:t>
            </a:r>
            <a:r>
              <a:rPr lang="ru-RU" sz="1800" dirty="0" err="1"/>
              <a:t>інфікування</a:t>
            </a:r>
            <a:r>
              <a:rPr lang="ru-RU" sz="1800" dirty="0"/>
              <a:t> рани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9218" name="Picture 2" descr="C:\Users\Protoria4\Desktop\моя папка\презентация\02679253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02" y="4653136"/>
            <a:ext cx="453650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16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6781800" cy="160020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Перша </a:t>
            </a:r>
            <a:r>
              <a:rPr lang="ru-RU" b="1" dirty="0" err="1"/>
              <a:t>допомога</a:t>
            </a:r>
            <a:r>
              <a:rPr lang="ru-RU" b="1" dirty="0"/>
              <a:t> при </a:t>
            </a:r>
            <a:r>
              <a:rPr lang="ru-RU" b="1" dirty="0" err="1"/>
              <a:t>венозній</a:t>
            </a:r>
            <a:r>
              <a:rPr lang="ru-RU" b="1" dirty="0"/>
              <a:t> </a:t>
            </a:r>
            <a:r>
              <a:rPr lang="ru-RU" b="1" dirty="0" err="1" smtClean="0"/>
              <a:t>кровотечі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280920" cy="3767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err="1"/>
              <a:t>Венозна</a:t>
            </a:r>
            <a:r>
              <a:rPr lang="ru-RU" sz="1600" dirty="0"/>
              <a:t> </a:t>
            </a:r>
            <a:r>
              <a:rPr lang="ru-RU" sz="1600" dirty="0" err="1"/>
              <a:t>кровотеча</a:t>
            </a:r>
            <a:r>
              <a:rPr lang="ru-RU" sz="1600" dirty="0"/>
              <a:t> </a:t>
            </a:r>
            <a:r>
              <a:rPr lang="ru-RU" sz="1600" dirty="0" err="1"/>
              <a:t>найкраще</a:t>
            </a:r>
            <a:r>
              <a:rPr lang="ru-RU" sz="1600" dirty="0"/>
              <a:t> </a:t>
            </a:r>
            <a:r>
              <a:rPr lang="ru-RU" sz="1600" dirty="0" err="1"/>
              <a:t>зупиняється</a:t>
            </a:r>
            <a:r>
              <a:rPr lang="ru-RU" sz="1600" dirty="0"/>
              <a:t> </a:t>
            </a:r>
            <a:r>
              <a:rPr lang="ru-RU" sz="1600" dirty="0" err="1"/>
              <a:t>пов’язкою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давить. На </a:t>
            </a:r>
            <a:r>
              <a:rPr lang="ru-RU" sz="1600" dirty="0" err="1"/>
              <a:t>ділянку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кровоточить, </a:t>
            </a:r>
            <a:r>
              <a:rPr lang="ru-RU" sz="1600" dirty="0" err="1"/>
              <a:t>накладають</a:t>
            </a:r>
            <a:r>
              <a:rPr lang="ru-RU" sz="1600" dirty="0"/>
              <a:t> </a:t>
            </a:r>
            <a:r>
              <a:rPr lang="ru-RU" sz="1600" dirty="0" err="1"/>
              <a:t>чисту</a:t>
            </a:r>
            <a:r>
              <a:rPr lang="ru-RU" sz="1600" dirty="0"/>
              <a:t> марлю, поверх </a:t>
            </a:r>
            <a:r>
              <a:rPr lang="ru-RU" sz="1600" dirty="0" err="1"/>
              <a:t>її</a:t>
            </a:r>
            <a:r>
              <a:rPr lang="ru-RU" sz="1600" dirty="0"/>
              <a:t> – </a:t>
            </a:r>
            <a:r>
              <a:rPr lang="ru-RU" sz="1600" dirty="0" err="1"/>
              <a:t>розгорнутий</a:t>
            </a:r>
            <a:r>
              <a:rPr lang="ru-RU" sz="1600" dirty="0"/>
              <a:t> бинт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складену</a:t>
            </a:r>
            <a:r>
              <a:rPr lang="ru-RU" sz="1600" dirty="0"/>
              <a:t> в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разів</a:t>
            </a:r>
            <a:r>
              <a:rPr lang="ru-RU" sz="1600" dirty="0"/>
              <a:t> марлю, в </a:t>
            </a:r>
            <a:r>
              <a:rPr lang="ru-RU" sz="1600" dirty="0" err="1"/>
              <a:t>крайньому</a:t>
            </a:r>
            <a:r>
              <a:rPr lang="ru-RU" sz="1600" dirty="0"/>
              <a:t> </a:t>
            </a:r>
            <a:r>
              <a:rPr lang="ru-RU" sz="1600" dirty="0" err="1"/>
              <a:t>випадку</a:t>
            </a:r>
            <a:r>
              <a:rPr lang="ru-RU" sz="1600" dirty="0"/>
              <a:t> – </a:t>
            </a:r>
            <a:r>
              <a:rPr lang="ru-RU" sz="1600" dirty="0" err="1"/>
              <a:t>складена</a:t>
            </a:r>
            <a:r>
              <a:rPr lang="ru-RU" sz="1600" dirty="0"/>
              <a:t> чиста </a:t>
            </a:r>
            <a:r>
              <a:rPr lang="ru-RU" sz="1600" dirty="0" err="1"/>
              <a:t>носова</a:t>
            </a:r>
            <a:r>
              <a:rPr lang="ru-RU" sz="1600" dirty="0"/>
              <a:t> </a:t>
            </a:r>
            <a:r>
              <a:rPr lang="ru-RU" sz="1600" dirty="0" err="1"/>
              <a:t>хустка</a:t>
            </a:r>
            <a:r>
              <a:rPr lang="ru-RU" sz="1600" dirty="0"/>
              <a:t>. Таким чином </a:t>
            </a:r>
            <a:r>
              <a:rPr lang="ru-RU" sz="1600" dirty="0" err="1"/>
              <a:t>здійснюється</a:t>
            </a:r>
            <a:r>
              <a:rPr lang="ru-RU" sz="1600" dirty="0"/>
              <a:t> </a:t>
            </a:r>
            <a:r>
              <a:rPr lang="ru-RU" sz="1600" dirty="0" err="1"/>
              <a:t>тиск</a:t>
            </a:r>
            <a:r>
              <a:rPr lang="ru-RU" sz="1600" dirty="0"/>
              <a:t> на </a:t>
            </a:r>
            <a:r>
              <a:rPr lang="ru-RU" sz="1600" dirty="0" err="1"/>
              <a:t>відкриті</a:t>
            </a:r>
            <a:r>
              <a:rPr lang="ru-RU" sz="1600" dirty="0"/>
              <a:t> </a:t>
            </a:r>
            <a:r>
              <a:rPr lang="ru-RU" sz="1600" dirty="0" err="1"/>
              <a:t>кінці</a:t>
            </a:r>
            <a:r>
              <a:rPr lang="ru-RU" sz="1600" dirty="0"/>
              <a:t> </a:t>
            </a:r>
            <a:r>
              <a:rPr lang="ru-RU" sz="1600" dirty="0" err="1"/>
              <a:t>ушкоджених</a:t>
            </a:r>
            <a:r>
              <a:rPr lang="ru-RU" sz="1600" dirty="0"/>
              <a:t> </a:t>
            </a:r>
            <a:r>
              <a:rPr lang="ru-RU" sz="1600" dirty="0" err="1"/>
              <a:t>судин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здавити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і </a:t>
            </a:r>
            <a:r>
              <a:rPr lang="ru-RU" sz="1600" dirty="0" err="1"/>
              <a:t>кровотеча</a:t>
            </a:r>
            <a:r>
              <a:rPr lang="ru-RU" sz="1600" dirty="0"/>
              <a:t> </a:t>
            </a:r>
            <a:r>
              <a:rPr lang="ru-RU" sz="1600" dirty="0" err="1"/>
              <a:t>припиняється</a:t>
            </a:r>
            <a:r>
              <a:rPr lang="ru-RU" sz="1600" dirty="0"/>
              <a:t>. 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/>
              <a:t>Якщо</a:t>
            </a:r>
            <a:r>
              <a:rPr lang="ru-RU" sz="1600" dirty="0"/>
              <a:t> при </a:t>
            </a:r>
            <a:r>
              <a:rPr lang="ru-RU" sz="1600" dirty="0" err="1"/>
              <a:t>наданні</a:t>
            </a:r>
            <a:r>
              <a:rPr lang="ru-RU" sz="1600" dirty="0"/>
              <a:t> </a:t>
            </a:r>
            <a:r>
              <a:rPr lang="ru-RU" sz="1600" dirty="0" err="1"/>
              <a:t>допомоги</a:t>
            </a:r>
            <a:r>
              <a:rPr lang="ru-RU" sz="1600" dirty="0"/>
              <a:t> </a:t>
            </a:r>
            <a:r>
              <a:rPr lang="ru-RU" sz="1600" dirty="0" err="1"/>
              <a:t>немає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рукою </a:t>
            </a:r>
            <a:r>
              <a:rPr lang="ru-RU" sz="1600" dirty="0" err="1"/>
              <a:t>пов’язки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давить, а в </a:t>
            </a:r>
            <a:r>
              <a:rPr lang="ru-RU" sz="1600" dirty="0" err="1"/>
              <a:t>потерпілого</a:t>
            </a:r>
            <a:r>
              <a:rPr lang="ru-RU" sz="1600" dirty="0"/>
              <a:t> сильна </a:t>
            </a:r>
            <a:r>
              <a:rPr lang="ru-RU" sz="1600" dirty="0" err="1"/>
              <a:t>кровотеча</a:t>
            </a:r>
            <a:r>
              <a:rPr lang="ru-RU" sz="1600" dirty="0"/>
              <a:t> з </a:t>
            </a:r>
            <a:r>
              <a:rPr lang="ru-RU" sz="1600" dirty="0" err="1"/>
              <a:t>ушкодженої</a:t>
            </a:r>
            <a:r>
              <a:rPr lang="ru-RU" sz="1600" dirty="0"/>
              <a:t> </a:t>
            </a:r>
            <a:r>
              <a:rPr lang="ru-RU" sz="1600" dirty="0" err="1"/>
              <a:t>вени</a:t>
            </a:r>
            <a:r>
              <a:rPr lang="ru-RU" sz="1600" dirty="0"/>
              <a:t>, </a:t>
            </a:r>
            <a:r>
              <a:rPr lang="ru-RU" sz="1600" dirty="0" err="1"/>
              <a:t>місце</a:t>
            </a:r>
            <a:r>
              <a:rPr lang="ru-RU" sz="1600" dirty="0"/>
              <a:t>, яке кровоточить треба </a:t>
            </a:r>
            <a:r>
              <a:rPr lang="ru-RU" sz="1600" dirty="0" err="1"/>
              <a:t>відразу</a:t>
            </a:r>
            <a:r>
              <a:rPr lang="ru-RU" sz="1600" dirty="0"/>
              <a:t> </a:t>
            </a:r>
            <a:r>
              <a:rPr lang="ru-RU" sz="1600" dirty="0" err="1"/>
              <a:t>пригорнути</a:t>
            </a:r>
            <a:r>
              <a:rPr lang="ru-RU" sz="1600" dirty="0"/>
              <a:t> </a:t>
            </a:r>
            <a:r>
              <a:rPr lang="ru-RU" sz="1600" dirty="0" err="1"/>
              <a:t>пальцями</a:t>
            </a:r>
            <a:r>
              <a:rPr lang="ru-RU" sz="1600" dirty="0"/>
              <a:t>. При </a:t>
            </a:r>
            <a:r>
              <a:rPr lang="ru-RU" sz="1600" dirty="0" err="1"/>
              <a:t>кровотечі</a:t>
            </a:r>
            <a:r>
              <a:rPr lang="ru-RU" sz="1600" dirty="0"/>
              <a:t> з </a:t>
            </a:r>
            <a:r>
              <a:rPr lang="ru-RU" sz="1600" dirty="0" err="1"/>
              <a:t>вени</a:t>
            </a:r>
            <a:r>
              <a:rPr lang="ru-RU" sz="1600" dirty="0"/>
              <a:t> </a:t>
            </a:r>
            <a:r>
              <a:rPr lang="ru-RU" sz="1600" dirty="0" err="1"/>
              <a:t>верхньої</a:t>
            </a:r>
            <a:r>
              <a:rPr lang="ru-RU" sz="1600" dirty="0"/>
              <a:t> </a:t>
            </a:r>
            <a:r>
              <a:rPr lang="ru-RU" sz="1600" dirty="0" err="1"/>
              <a:t>кінцівки</a:t>
            </a:r>
            <a:r>
              <a:rPr lang="ru-RU" sz="1600" dirty="0"/>
              <a:t> в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випадках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просто </a:t>
            </a:r>
            <a:r>
              <a:rPr lang="ru-RU" sz="1600" dirty="0" err="1"/>
              <a:t>підняти</a:t>
            </a:r>
            <a:r>
              <a:rPr lang="ru-RU" sz="1600" dirty="0"/>
              <a:t> руку </a:t>
            </a:r>
            <a:r>
              <a:rPr lang="ru-RU" sz="1600" dirty="0" err="1"/>
              <a:t>нагору</a:t>
            </a:r>
            <a:r>
              <a:rPr lang="ru-RU" sz="1600" dirty="0"/>
              <a:t>. Але у </a:t>
            </a:r>
            <a:r>
              <a:rPr lang="ru-RU" sz="1600" dirty="0" err="1"/>
              <a:t>всіх</a:t>
            </a:r>
            <a:r>
              <a:rPr lang="ru-RU" sz="1600" dirty="0"/>
              <a:t> </a:t>
            </a:r>
            <a:r>
              <a:rPr lang="ru-RU" sz="1600" dirty="0" err="1"/>
              <a:t>випадках</a:t>
            </a:r>
            <a:r>
              <a:rPr lang="ru-RU" sz="1600" dirty="0"/>
              <a:t> на рану </a:t>
            </a:r>
            <a:r>
              <a:rPr lang="ru-RU" sz="1600" dirty="0" err="1"/>
              <a:t>варто</a:t>
            </a:r>
            <a:r>
              <a:rPr lang="ru-RU" sz="1600" dirty="0"/>
              <a:t> </a:t>
            </a:r>
            <a:r>
              <a:rPr lang="ru-RU" sz="1600" dirty="0" err="1"/>
              <a:t>накласти</a:t>
            </a:r>
            <a:r>
              <a:rPr lang="ru-RU" sz="1600" dirty="0"/>
              <a:t> </a:t>
            </a:r>
            <a:r>
              <a:rPr lang="ru-RU" sz="1600" dirty="0" err="1"/>
              <a:t>пов'язку</a:t>
            </a:r>
            <a:r>
              <a:rPr lang="ru-RU" sz="1600" dirty="0"/>
              <a:t>.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зручним</a:t>
            </a:r>
            <a:r>
              <a:rPr lang="ru-RU" sz="1600" dirty="0"/>
              <a:t> для таких </a:t>
            </a:r>
            <a:r>
              <a:rPr lang="ru-RU" sz="1600" dirty="0" err="1"/>
              <a:t>цілей</a:t>
            </a:r>
            <a:r>
              <a:rPr lang="ru-RU" sz="1600" dirty="0"/>
              <a:t> є </a:t>
            </a:r>
            <a:r>
              <a:rPr lang="ru-RU" sz="1600" dirty="0" err="1"/>
              <a:t>індивідуальний</a:t>
            </a:r>
            <a:r>
              <a:rPr lang="ru-RU" sz="1600" dirty="0"/>
              <a:t> </a:t>
            </a:r>
            <a:r>
              <a:rPr lang="ru-RU" sz="1600" dirty="0" err="1"/>
              <a:t>перев'язний</a:t>
            </a:r>
            <a:r>
              <a:rPr lang="ru-RU" sz="1600" dirty="0"/>
              <a:t> пакет,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продається</a:t>
            </a:r>
            <a:r>
              <a:rPr lang="ru-RU" sz="1600" dirty="0"/>
              <a:t> в </a:t>
            </a:r>
            <a:r>
              <a:rPr lang="ru-RU" sz="1600" dirty="0" smtClean="0"/>
              <a:t>аптеках.</a:t>
            </a:r>
            <a:endParaRPr lang="ru-RU" sz="1600" dirty="0"/>
          </a:p>
        </p:txBody>
      </p:sp>
      <p:pic>
        <p:nvPicPr>
          <p:cNvPr id="10242" name="Picture 2" descr="C:\Users\Protoria4\Desktop\моя папка\презентация\1_html_m7d7033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403244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71</TotalTime>
  <Words>503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NewsPrint</vt:lpstr>
      <vt:lpstr>        Кровотечі</vt:lpstr>
      <vt:lpstr>Презентация PowerPoint</vt:lpstr>
      <vt:lpstr>       Артеріальна кровотеча</vt:lpstr>
      <vt:lpstr>Венозна кровотеча</vt:lpstr>
      <vt:lpstr>Капілярна кровотеча</vt:lpstr>
      <vt:lpstr>Паренхіматозна кровотеча</vt:lpstr>
      <vt:lpstr>Презентация PowerPoint</vt:lpstr>
      <vt:lpstr>Перша допомога при артеріальній кровотечі</vt:lpstr>
      <vt:lpstr>Перша допомога при венозній кровотечі</vt:lpstr>
      <vt:lpstr>Перша допомога при капілярній кровотечі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Protoria4</dc:creator>
  <cp:lastModifiedBy>Protoria4</cp:lastModifiedBy>
  <cp:revision>7</cp:revision>
  <dcterms:created xsi:type="dcterms:W3CDTF">2014-04-06T16:38:06Z</dcterms:created>
  <dcterms:modified xsi:type="dcterms:W3CDTF">2014-04-06T17:49:18Z</dcterms:modified>
</cp:coreProperties>
</file>