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DCB6AC-B8BD-42BF-9ABF-07A73D77CB7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028CD6-3E9D-40F8-BC69-03266DD041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5783560" cy="1600327"/>
          </a:xfrm>
        </p:spPr>
        <p:txBody>
          <a:bodyPr>
            <a:noAutofit/>
          </a:bodyPr>
          <a:lstStyle/>
          <a:p>
            <a:r>
              <a:rPr lang="ru-RU" sz="5400" dirty="0"/>
              <a:t>А.М. Бутлеров</a:t>
            </a:r>
          </a:p>
        </p:txBody>
      </p:sp>
    </p:spTree>
    <p:extLst>
      <p:ext uri="{BB962C8B-B14F-4D97-AF65-F5344CB8AC3E}">
        <p14:creationId xmlns:p14="http://schemas.microsoft.com/office/powerpoint/2010/main" val="39292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6" b="1198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772816"/>
            <a:ext cx="2736304" cy="1728192"/>
          </a:xfrm>
        </p:spPr>
        <p:txBody>
          <a:bodyPr>
            <a:noAutofit/>
          </a:bodyPr>
          <a:lstStyle/>
          <a:p>
            <a:r>
              <a:rPr lang="ru-RU" dirty="0"/>
              <a:t>Бутлеров </a:t>
            </a:r>
            <a:r>
              <a:rPr lang="ru-RU" dirty="0" err="1"/>
              <a:t>Олександр</a:t>
            </a:r>
            <a:r>
              <a:rPr lang="ru-RU" dirty="0"/>
              <a:t> Михайлович (15 </a:t>
            </a:r>
            <a:r>
              <a:rPr lang="ru-RU" dirty="0" err="1"/>
              <a:t>вересня</a:t>
            </a:r>
            <a:r>
              <a:rPr lang="ru-RU" dirty="0"/>
              <a:t> 1828 - 17 </a:t>
            </a:r>
            <a:r>
              <a:rPr lang="ru-RU" dirty="0" err="1"/>
              <a:t>серпня</a:t>
            </a:r>
            <a:r>
              <a:rPr lang="ru-RU" dirty="0"/>
              <a:t> 1886) </a:t>
            </a:r>
            <a:r>
              <a:rPr lang="ru-RU" dirty="0" err="1"/>
              <a:t>Народився</a:t>
            </a:r>
            <a:r>
              <a:rPr lang="ru-RU" dirty="0"/>
              <a:t> в </a:t>
            </a:r>
            <a:r>
              <a:rPr lang="ru-RU" dirty="0" err="1"/>
              <a:t>Чистополі</a:t>
            </a:r>
            <a:r>
              <a:rPr lang="ru-RU" dirty="0"/>
              <a:t> </a:t>
            </a:r>
            <a:r>
              <a:rPr lang="ru-RU" dirty="0" err="1"/>
              <a:t>Казанської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 .</a:t>
            </a:r>
            <a:r>
              <a:rPr lang="ru-RU" dirty="0" err="1"/>
              <a:t>Російський</a:t>
            </a:r>
            <a:r>
              <a:rPr lang="ru-RU" dirty="0"/>
              <a:t> </a:t>
            </a:r>
            <a:r>
              <a:rPr lang="ru-RU" dirty="0" err="1"/>
              <a:t>хімік</a:t>
            </a:r>
            <a:r>
              <a:rPr lang="ru-RU" dirty="0"/>
              <a:t>, автор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, </a:t>
            </a:r>
            <a:r>
              <a:rPr lang="ru-RU" dirty="0" err="1"/>
              <a:t>творець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в </a:t>
            </a:r>
            <a:r>
              <a:rPr lang="ru-RU" dirty="0" err="1"/>
              <a:t>органічній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40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</a:t>
            </a:r>
            <a:r>
              <a:rPr lang="ru-RU" sz="44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Теорія</a:t>
            </a:r>
            <a:r>
              <a:rPr lang="ru-RU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Бутлерова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32473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Теорія</a:t>
            </a:r>
            <a:r>
              <a:rPr lang="ru-RU" sz="2400" dirty="0" smtClean="0"/>
              <a:t> Бутлерова — </a:t>
            </a:r>
            <a:r>
              <a:rPr lang="ru-RU" sz="2400" dirty="0" err="1" smtClean="0"/>
              <a:t>теорія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, </a:t>
            </a:r>
            <a:r>
              <a:rPr lang="ru-RU" sz="2400" dirty="0" err="1" smtClean="0"/>
              <a:t>запропонована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Олександром</a:t>
            </a:r>
            <a:r>
              <a:rPr lang="ru-RU" sz="2400" dirty="0" smtClean="0"/>
              <a:t> </a:t>
            </a:r>
            <a:r>
              <a:rPr lang="ru-RU" sz="2400" dirty="0" err="1" smtClean="0"/>
              <a:t>Бутлеровим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До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науковою</a:t>
            </a:r>
            <a:r>
              <a:rPr lang="ru-RU" sz="2400" dirty="0" smtClean="0"/>
              <a:t> основою </a:t>
            </a:r>
            <a:r>
              <a:rPr lang="ru-RU" sz="2400" dirty="0" err="1" smtClean="0"/>
              <a:t>органічної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хімії</a:t>
            </a:r>
            <a:r>
              <a:rPr lang="ru-RU" sz="2400" dirty="0" smtClean="0"/>
              <a:t>. </a:t>
            </a:r>
            <a:r>
              <a:rPr lang="ru-RU" sz="2400" dirty="0" err="1" smtClean="0"/>
              <a:t>Олександр</a:t>
            </a:r>
            <a:r>
              <a:rPr lang="ru-RU" sz="2400" dirty="0" smtClean="0"/>
              <a:t> Бутлеров </a:t>
            </a:r>
            <a:r>
              <a:rPr lang="ru-RU" sz="2400" dirty="0" err="1" smtClean="0"/>
              <a:t>виходив</a:t>
            </a:r>
            <a:r>
              <a:rPr lang="ru-RU" sz="2400" dirty="0" smtClean="0"/>
              <a:t> з того,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низки </a:t>
            </a:r>
            <a:r>
              <a:rPr lang="ru-RU" sz="2400" dirty="0" err="1" smtClean="0"/>
              <a:t>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характерних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тієї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будову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38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Основні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положення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теорії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хімічної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будови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органічних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сполук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у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атоми</a:t>
            </a:r>
            <a:r>
              <a:rPr lang="ru-RU" sz="2000" dirty="0" smtClean="0"/>
              <a:t> </a:t>
            </a:r>
            <a:r>
              <a:rPr lang="ru-RU" sz="2000" dirty="0" err="1" smtClean="0"/>
              <a:t>з'єднуються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собою у </a:t>
            </a:r>
            <a:r>
              <a:rPr lang="ru-RU" sz="2000" dirty="0" err="1" smtClean="0"/>
              <a:t>певному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валентності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будову</a:t>
            </a:r>
            <a:r>
              <a:rPr lang="ru-RU" sz="2000" dirty="0" smtClean="0"/>
              <a:t> молекул;</a:t>
            </a:r>
          </a:p>
          <a:p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і </a:t>
            </a:r>
            <a:r>
              <a:rPr lang="ru-RU" sz="2000" dirty="0" err="1" smtClean="0"/>
              <a:t>фізичні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залежать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 і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входять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складу, так і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будови</a:t>
            </a:r>
            <a:r>
              <a:rPr lang="ru-RU" sz="2000" dirty="0" smtClean="0"/>
              <a:t> молекул;</a:t>
            </a:r>
          </a:p>
          <a:p>
            <a:endParaRPr lang="ru-RU" sz="2000" dirty="0" smtClean="0"/>
          </a:p>
          <a:p>
            <a:r>
              <a:rPr lang="ru-RU" sz="2000" dirty="0" smtClean="0"/>
              <a:t>• для </a:t>
            </a:r>
            <a:r>
              <a:rPr lang="ru-RU" sz="2000" dirty="0" err="1" smtClean="0"/>
              <a:t>кожної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емпіричної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вивести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теоретично </a:t>
            </a:r>
            <a:r>
              <a:rPr lang="ru-RU" sz="2000" dirty="0" err="1" smtClean="0"/>
              <a:t>можливих</a:t>
            </a:r>
            <a:r>
              <a:rPr lang="ru-RU" sz="2000" dirty="0" smtClean="0"/>
              <a:t> структур (</a:t>
            </a:r>
            <a:r>
              <a:rPr lang="ru-RU" sz="2000" dirty="0" err="1" smtClean="0"/>
              <a:t>ізомерів</a:t>
            </a:r>
            <a:r>
              <a:rPr lang="ru-RU" sz="2000" dirty="0" smtClean="0"/>
              <a:t>);</a:t>
            </a:r>
          </a:p>
          <a:p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 err="1" smtClean="0"/>
              <a:t>кожна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одну формулу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будови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уявлення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сполуки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• у молекулах </a:t>
            </a:r>
            <a:r>
              <a:rPr lang="ru-RU" sz="2000" dirty="0" err="1" smtClean="0"/>
              <a:t>існує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 як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</a:t>
            </a:r>
            <a:r>
              <a:rPr lang="ru-RU" sz="2000" dirty="0" err="1" smtClean="0"/>
              <a:t>звязаних</a:t>
            </a:r>
            <a:r>
              <a:rPr lang="ru-RU" sz="2000" dirty="0" smtClean="0"/>
              <a:t>, так і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звязаних</a:t>
            </a:r>
            <a:r>
              <a:rPr lang="ru-RU" sz="2000" dirty="0" smtClean="0"/>
              <a:t> один з одним.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97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У молекулах </a:t>
            </a:r>
            <a:r>
              <a:rPr lang="ru-RU" sz="2000" dirty="0" err="1" smtClean="0"/>
              <a:t>атоми</a:t>
            </a:r>
            <a:r>
              <a:rPr lang="ru-RU" sz="2000" dirty="0" smtClean="0"/>
              <a:t> </a:t>
            </a:r>
            <a:r>
              <a:rPr lang="ru-RU" sz="2000" dirty="0" err="1" smtClean="0"/>
              <a:t>з’єднуються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безладно</a:t>
            </a:r>
            <a:r>
              <a:rPr lang="ru-RU" sz="2000" dirty="0" smtClean="0"/>
              <a:t>, а в </a:t>
            </a:r>
            <a:r>
              <a:rPr lang="ru-RU" sz="2000" dirty="0" err="1" smtClean="0"/>
              <a:t>певній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послідовності</a:t>
            </a:r>
            <a:r>
              <a:rPr lang="ru-RU" sz="2000" dirty="0" smtClean="0"/>
              <a:t> і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валентності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послідовність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з’єднаних</a:t>
            </a:r>
            <a:r>
              <a:rPr lang="ru-RU" sz="2000" dirty="0" smtClean="0"/>
              <a:t> у молекулу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будову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Наприклад</a:t>
            </a:r>
            <a:r>
              <a:rPr lang="ru-RU" sz="2000" dirty="0" smtClean="0"/>
              <a:t>, у молекулах </a:t>
            </a:r>
            <a:r>
              <a:rPr lang="ru-RU" sz="2000" dirty="0" err="1" smtClean="0"/>
              <a:t>гексану</a:t>
            </a:r>
            <a:r>
              <a:rPr lang="ru-RU" sz="2000" dirty="0" smtClean="0"/>
              <a:t>, гексену-3, гексину-2, циклогексану і </a:t>
            </a:r>
            <a:r>
              <a:rPr lang="ru-RU" sz="2000" dirty="0" err="1" smtClean="0"/>
              <a:t>бензену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валентності</a:t>
            </a:r>
            <a:r>
              <a:rPr lang="ru-RU" sz="2000" dirty="0" smtClean="0"/>
              <a:t>, є своя </a:t>
            </a:r>
            <a:r>
              <a:rPr lang="ru-RU" sz="2000" dirty="0" err="1" smtClean="0"/>
              <a:t>послідовність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 Карбону в </a:t>
            </a:r>
            <a:r>
              <a:rPr lang="ru-RU" sz="2000" dirty="0" err="1" smtClean="0"/>
              <a:t>молекулі</a:t>
            </a:r>
            <a:r>
              <a:rPr lang="ru-RU" sz="2000" dirty="0" smtClean="0"/>
              <a:t>, а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, і </a:t>
            </a:r>
            <a:r>
              <a:rPr lang="ru-RU" sz="2000" dirty="0" err="1" smtClean="0"/>
              <a:t>кожна</a:t>
            </a:r>
            <a:r>
              <a:rPr lang="ru-RU" sz="2000" dirty="0" smtClean="0"/>
              <a:t> молекула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свою,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їй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будову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5" y="5037337"/>
            <a:ext cx="6512035" cy="39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3" y="3548528"/>
            <a:ext cx="826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Гексан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26" y="3250388"/>
            <a:ext cx="6804000" cy="3602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4" y="4077072"/>
            <a:ext cx="6804000" cy="3757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4452779"/>
            <a:ext cx="101591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Гексен-3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448320"/>
            <a:ext cx="1028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Гексин-2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• </a:t>
            </a:r>
            <a:r>
              <a:rPr lang="ru-RU" sz="2800" dirty="0" err="1" smtClean="0"/>
              <a:t>Атоми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атомів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молекулі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один на одного,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здатність</a:t>
            </a:r>
            <a:r>
              <a:rPr lang="ru-RU" sz="2800" dirty="0" smtClean="0"/>
              <a:t>.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атоми</a:t>
            </a:r>
            <a:r>
              <a:rPr lang="ru-RU" sz="2800" dirty="0" smtClean="0"/>
              <a:t> в молекулах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,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коли вони не </a:t>
            </a:r>
            <a:r>
              <a:rPr lang="ru-RU" sz="2800" dirty="0" err="1" smtClean="0"/>
              <a:t>перебувають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безпосередньому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зв’язку</a:t>
            </a:r>
            <a:r>
              <a:rPr lang="ru-RU" sz="2800" dirty="0" smtClean="0"/>
              <a:t> один з одним.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02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залежать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атоми</a:t>
            </a:r>
            <a:r>
              <a:rPr lang="ru-RU" sz="2000" dirty="0" smtClean="0"/>
              <a:t> і 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входять</a:t>
            </a:r>
            <a:r>
              <a:rPr lang="ru-RU" sz="2000" dirty="0" smtClean="0"/>
              <a:t> до складу </a:t>
            </a:r>
            <a:r>
              <a:rPr lang="ru-RU" sz="2000" dirty="0" err="1" smtClean="0"/>
              <a:t>молекули</a:t>
            </a:r>
            <a:r>
              <a:rPr lang="ru-RU" sz="2000" dirty="0" smtClean="0"/>
              <a:t>, але й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з’єднання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собою.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однаковий</a:t>
            </a:r>
            <a:r>
              <a:rPr lang="ru-RU" sz="2000" dirty="0" smtClean="0"/>
              <a:t> склад, але </a:t>
            </a:r>
            <a:r>
              <a:rPr lang="ru-RU" sz="2000" dirty="0" err="1" smtClean="0"/>
              <a:t>різну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будову</a:t>
            </a:r>
            <a:r>
              <a:rPr lang="ru-RU" sz="2000" dirty="0" smtClean="0"/>
              <a:t>, то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3" y="3120391"/>
            <a:ext cx="5398709" cy="4457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93574" y="3566156"/>
            <a:ext cx="94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н-бутан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054" y="3935489"/>
            <a:ext cx="2024858" cy="54515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93574" y="4480643"/>
            <a:ext cx="1092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ізо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-бутан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49</TotalTime>
  <Words>366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А.М. Бутлеров</vt:lpstr>
      <vt:lpstr>Презентация PowerPoint</vt:lpstr>
      <vt:lpstr>           Теорія Бутлерова</vt:lpstr>
      <vt:lpstr>Основні положення теорії хімічної будови органічних сполук: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5</cp:revision>
  <dcterms:created xsi:type="dcterms:W3CDTF">2013-09-16T17:50:24Z</dcterms:created>
  <dcterms:modified xsi:type="dcterms:W3CDTF">2013-09-16T18:39:29Z</dcterms:modified>
</cp:coreProperties>
</file>