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61" r:id="rId4"/>
    <p:sldId id="262" r:id="rId5"/>
    <p:sldId id="270" r:id="rId6"/>
    <p:sldId id="271" r:id="rId7"/>
    <p:sldId id="263" r:id="rId8"/>
    <p:sldId id="264" r:id="rId9"/>
    <p:sldId id="259" r:id="rId10"/>
    <p:sldId id="265" r:id="rId11"/>
    <p:sldId id="257" r:id="rId12"/>
    <p:sldId id="258" r:id="rId13"/>
    <p:sldId id="266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officeimg.vo.msecnd.net/ru-ru/templates/TR102823086.png?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365104"/>
            <a:ext cx="8229600" cy="3212976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Запилення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запліднення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рослин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0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Підготувала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Подмаркова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Выктор</a:t>
            </a:r>
            <a:r>
              <a:rPr lang="uk-UA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я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Учениця</a:t>
            </a:r>
            <a:r>
              <a:rPr lang="ru-RU" dirty="0" smtClean="0">
                <a:solidFill>
                  <a:schemeClr val="bg1"/>
                </a:solidFill>
              </a:rPr>
              <a:t> 11-А </a:t>
            </a:r>
            <a:r>
              <a:rPr lang="ru-RU" dirty="0" err="1" smtClean="0">
                <a:solidFill>
                  <a:schemeClr val="bg1"/>
                </a:solidFill>
              </a:rPr>
              <a:t>класу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4896544" cy="1556792"/>
          </a:xfrm>
        </p:spPr>
        <p:txBody>
          <a:bodyPr>
            <a:normAutofit/>
          </a:bodyPr>
          <a:lstStyle/>
          <a:p>
            <a:r>
              <a:rPr lang="uk-UA" b="1" dirty="0" smtClean="0"/>
              <a:t>Запліднення у нижчих рослин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4555232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4400" dirty="0" smtClean="0"/>
              <a:t> У багатоклітинних водоростей гамети утворюються у статевих органах – гаметангіях.</a:t>
            </a:r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r>
              <a:rPr lang="uk-UA" dirty="0" smtClean="0"/>
              <a:t>1 - </a:t>
            </a:r>
            <a:r>
              <a:rPr lang="uk-UA" dirty="0" err="1" smtClean="0"/>
              <a:t>сценедесмус</a:t>
            </a:r>
            <a:r>
              <a:rPr lang="uk-UA" dirty="0" smtClean="0"/>
              <a:t>; 2 - </a:t>
            </a:r>
            <a:r>
              <a:rPr lang="uk-UA" dirty="0" err="1" smtClean="0"/>
              <a:t>плеврококк</a:t>
            </a:r>
            <a:r>
              <a:rPr lang="uk-UA" dirty="0" smtClean="0"/>
              <a:t>, </a:t>
            </a:r>
          </a:p>
          <a:p>
            <a:pPr>
              <a:buNone/>
            </a:pPr>
            <a:r>
              <a:rPr lang="uk-UA" dirty="0" smtClean="0"/>
              <a:t>3 - </a:t>
            </a:r>
            <a:r>
              <a:rPr lang="uk-UA" dirty="0" err="1" smtClean="0"/>
              <a:t>улотрикс</a:t>
            </a:r>
            <a:r>
              <a:rPr lang="uk-UA" dirty="0" smtClean="0"/>
              <a:t>, 4 - </a:t>
            </a:r>
            <a:r>
              <a:rPr lang="uk-UA" dirty="0" err="1" smtClean="0"/>
              <a:t>кладофора</a:t>
            </a:r>
            <a:r>
              <a:rPr lang="uk-UA" dirty="0" smtClean="0"/>
              <a:t> (частина </a:t>
            </a:r>
            <a:r>
              <a:rPr lang="uk-UA" dirty="0" err="1" smtClean="0"/>
              <a:t>таллома</a:t>
            </a:r>
            <a:r>
              <a:rPr lang="uk-UA" dirty="0" smtClean="0"/>
              <a:t>), </a:t>
            </a:r>
          </a:p>
          <a:p>
            <a:pPr>
              <a:buNone/>
            </a:pPr>
            <a:r>
              <a:rPr lang="uk-UA" dirty="0" smtClean="0"/>
              <a:t>5 - </a:t>
            </a:r>
            <a:r>
              <a:rPr lang="uk-UA" dirty="0" err="1" smtClean="0"/>
              <a:t>драпарнальдія</a:t>
            </a:r>
            <a:r>
              <a:rPr lang="uk-UA" dirty="0" smtClean="0"/>
              <a:t> (частина </a:t>
            </a:r>
            <a:r>
              <a:rPr lang="uk-UA" dirty="0" err="1" smtClean="0"/>
              <a:t>таллома</a:t>
            </a:r>
            <a:r>
              <a:rPr lang="uk-UA" dirty="0" smtClean="0"/>
              <a:t>); </a:t>
            </a:r>
          </a:p>
          <a:p>
            <a:pPr>
              <a:buNone/>
            </a:pPr>
            <a:r>
              <a:rPr lang="uk-UA" dirty="0" smtClean="0"/>
              <a:t>6 - </a:t>
            </a:r>
            <a:r>
              <a:rPr lang="uk-UA" dirty="0" err="1" smtClean="0"/>
              <a:t>колеохете</a:t>
            </a:r>
            <a:r>
              <a:rPr lang="uk-UA" dirty="0" smtClean="0"/>
              <a:t>; 7 - </a:t>
            </a:r>
            <a:r>
              <a:rPr lang="uk-UA" dirty="0" err="1" smtClean="0"/>
              <a:t>гідролапатум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7" descr="B5052p224-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43775" y="1772817"/>
            <a:ext cx="3800225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283968" cy="594928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У одноклітинних водоростей не можуть утворюватися справжні статеві клітини. У них </a:t>
            </a:r>
            <a:r>
              <a:rPr lang="uk-UA" dirty="0" smtClean="0"/>
              <a:t>від</a:t>
            </a:r>
            <a:r>
              <a:rPr lang="uk-UA" dirty="0" smtClean="0"/>
              <a:t>бувається ряд </a:t>
            </a:r>
            <a:r>
              <a:rPr lang="uk-UA" dirty="0" smtClean="0"/>
              <a:t>мітотичних поділів з утворенням 2-8 гамет, а потім відбувається мейоз. Розрізняють гамети “+“ та “-”. </a:t>
            </a:r>
            <a:endParaRPr lang="ru-RU" dirty="0"/>
          </a:p>
        </p:txBody>
      </p:sp>
      <p:pic>
        <p:nvPicPr>
          <p:cNvPr id="4" name="Picture 7" descr="Hlamidomona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11960" y="0"/>
            <a:ext cx="4716017" cy="3321060"/>
          </a:xfrm>
          <a:prstGeom prst="rect">
            <a:avLst/>
          </a:prstGeom>
          <a:noFill/>
        </p:spPr>
      </p:pic>
      <p:pic>
        <p:nvPicPr>
          <p:cNvPr id="5" name="Picture 5" descr="vp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27984" y="3675251"/>
            <a:ext cx="4716016" cy="3182749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24128" y="3212976"/>
            <a:ext cx="22334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err="1"/>
              <a:t>хламідомонада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412776"/>
            <a:ext cx="5364088" cy="544522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У складніше організованих багатоклітинних водоростей є статеві органи:</a:t>
            </a:r>
          </a:p>
          <a:p>
            <a:r>
              <a:rPr lang="uk-UA" dirty="0" smtClean="0"/>
              <a:t>Оогонії – місце, де утворюються жіночі (великі, нерухомі, без джгутиків гамети) органи.</a:t>
            </a:r>
          </a:p>
          <a:p>
            <a:r>
              <a:rPr lang="uk-UA" dirty="0" smtClean="0"/>
              <a:t>Антеридії - місце, де утворюються чоловічі (малі, рухомі, з джгутиками гамети) органи.</a:t>
            </a:r>
          </a:p>
          <a:p>
            <a:endParaRPr lang="ru-RU" dirty="0"/>
          </a:p>
        </p:txBody>
      </p:sp>
      <p:pic>
        <p:nvPicPr>
          <p:cNvPr id="4" name="Picture 6" descr="0300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0"/>
            <a:ext cx="3241477" cy="3212976"/>
          </a:xfrm>
          <a:prstGeom prst="rect">
            <a:avLst/>
          </a:prstGeom>
          <a:noFill/>
        </p:spPr>
      </p:pic>
      <p:pic>
        <p:nvPicPr>
          <p:cNvPr id="5" name="Picture 7" descr="0300_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3212976"/>
            <a:ext cx="3683720" cy="3645024"/>
          </a:xfrm>
          <a:prstGeom prst="rect">
            <a:avLst/>
          </a:prstGeom>
          <a:noFill/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59632" y="2852936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Вольвокс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8686800" cy="8382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Запліднення у вищих рослин</a:t>
            </a:r>
            <a:endParaRPr lang="ru-RU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219256" cy="139675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запліднення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запилення</a:t>
            </a:r>
            <a:r>
              <a:rPr lang="ru-RU" dirty="0" smtClean="0"/>
              <a:t>. </a:t>
            </a:r>
          </a:p>
        </p:txBody>
      </p:sp>
      <p:pic>
        <p:nvPicPr>
          <p:cNvPr id="4" name="Picture 11" descr="stroe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0032" y="2998751"/>
            <a:ext cx="4283968" cy="3859250"/>
          </a:xfrm>
          <a:prstGeom prst="rect">
            <a:avLst/>
          </a:prstGeom>
          <a:noFill/>
        </p:spPr>
      </p:pic>
      <p:pic>
        <p:nvPicPr>
          <p:cNvPr id="6" name="Picture 9" descr="0_4bf01_4c7c7ff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86657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olog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1425" y="0"/>
            <a:ext cx="5872575" cy="3429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5"/>
            <a:ext cx="8272536" cy="5373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Процес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подвійного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запліднення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err="1" smtClean="0"/>
              <a:t>Досягши</a:t>
            </a:r>
            <a:r>
              <a:rPr lang="ru-RU" dirty="0" smtClean="0"/>
              <a:t> </a:t>
            </a:r>
            <a:r>
              <a:rPr lang="ru-RU" dirty="0" err="1" smtClean="0"/>
              <a:t>яйцеклітини</a:t>
            </a:r>
            <a:r>
              <a:rPr lang="ru-RU" dirty="0" smtClean="0"/>
              <a:t>,                                        </a:t>
            </a:r>
            <a:r>
              <a:rPr lang="ru-RU" dirty="0" err="1" smtClean="0"/>
              <a:t>пилкова</a:t>
            </a:r>
            <a:r>
              <a:rPr lang="ru-RU" dirty="0" smtClean="0"/>
              <a:t> трубка </a:t>
            </a:r>
            <a:r>
              <a:rPr lang="ru-RU" dirty="0" err="1" smtClean="0"/>
              <a:t>розривається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два </a:t>
            </a:r>
            <a:r>
              <a:rPr lang="ru-RU" dirty="0" err="1" smtClean="0"/>
              <a:t>спермії</a:t>
            </a:r>
            <a:r>
              <a:rPr lang="ru-RU" dirty="0" smtClean="0"/>
              <a:t>, а </a:t>
            </a:r>
          </a:p>
          <a:p>
            <a:pPr>
              <a:buNone/>
            </a:pPr>
            <a:r>
              <a:rPr lang="ru-RU" dirty="0" err="1" smtClean="0"/>
              <a:t>вегетативна</a:t>
            </a:r>
            <a:r>
              <a:rPr lang="ru-RU" dirty="0" smtClean="0"/>
              <a:t> </a:t>
            </a:r>
            <a:r>
              <a:rPr lang="ru-RU" dirty="0" err="1" smtClean="0"/>
              <a:t>клітина</a:t>
            </a:r>
            <a:r>
              <a:rPr lang="ru-RU" dirty="0" smtClean="0"/>
              <a:t> трубки </a:t>
            </a:r>
            <a:r>
              <a:rPr lang="ru-RU" dirty="0" err="1" smtClean="0"/>
              <a:t>руйнується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/>
              <a:t>Два </a:t>
            </a:r>
            <a:r>
              <a:rPr lang="ru-RU" dirty="0" err="1" smtClean="0"/>
              <a:t>спермії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них </a:t>
            </a:r>
            <a:r>
              <a:rPr lang="ru-RU" dirty="0" err="1" smtClean="0"/>
              <a:t>зливається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ядром </a:t>
            </a:r>
            <a:r>
              <a:rPr lang="ru-RU" dirty="0" err="1" smtClean="0"/>
              <a:t>яйцеклітини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зиготу, а </a:t>
            </a:r>
            <a:r>
              <a:rPr lang="ru-RU" dirty="0" err="1" smtClean="0"/>
              <a:t>другий</a:t>
            </a:r>
            <a:r>
              <a:rPr lang="ru-RU" dirty="0" smtClean="0"/>
              <a:t> —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вторинним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диплоїдним</a:t>
            </a:r>
            <a:r>
              <a:rPr lang="ru-RU" dirty="0" smtClean="0"/>
              <a:t>) </a:t>
            </a:r>
            <a:r>
              <a:rPr lang="ru-RU" dirty="0" smtClean="0"/>
              <a:t>ядром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smtClean="0"/>
              <a:t>яка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smtClean="0"/>
              <a:t>початок </a:t>
            </a:r>
            <a:r>
              <a:rPr lang="ru-RU" dirty="0" err="1" smtClean="0"/>
              <a:t>ендосперму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472608" cy="2204863"/>
          </a:xfrm>
        </p:spPr>
        <p:txBody>
          <a:bodyPr/>
          <a:lstStyle/>
          <a:p>
            <a:r>
              <a:rPr lang="uk-UA" dirty="0" smtClean="0"/>
              <a:t>Зародок та </a:t>
            </a:r>
            <a:r>
              <a:rPr lang="uk-UA" dirty="0" err="1" smtClean="0"/>
              <a:t>ендосперма</a:t>
            </a:r>
            <a:r>
              <a:rPr lang="uk-UA" dirty="0" smtClean="0"/>
              <a:t> </a:t>
            </a:r>
            <a:r>
              <a:rPr lang="uk-UA" dirty="0" smtClean="0"/>
              <a:t>утворюють насінину.</a:t>
            </a:r>
            <a:endParaRPr lang="ru-RU" dirty="0"/>
          </a:p>
        </p:txBody>
      </p:sp>
      <p:pic>
        <p:nvPicPr>
          <p:cNvPr id="4" name="Picture 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0"/>
            <a:ext cx="3851920" cy="6022519"/>
          </a:xfrm>
          <a:prstGeom prst="rect">
            <a:avLst/>
          </a:prstGeom>
          <a:noFill/>
        </p:spPr>
      </p:pic>
      <p:pic>
        <p:nvPicPr>
          <p:cNvPr id="5" name="Picture 8" descr="0909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789040"/>
            <a:ext cx="5050861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5184576" cy="61653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Сформована </a:t>
            </a:r>
            <a:r>
              <a:rPr lang="ru-RU" sz="3200" dirty="0" err="1" smtClean="0"/>
              <a:t>насінина</a:t>
            </a:r>
            <a:r>
              <a:rPr lang="ru-RU" sz="3200" dirty="0" smtClean="0"/>
              <a:t>, </a:t>
            </a:r>
            <a:r>
              <a:rPr lang="ru-RU" sz="3200" dirty="0" err="1" smtClean="0"/>
              <a:t>потрапивши</a:t>
            </a:r>
            <a:r>
              <a:rPr lang="ru-RU" sz="3200" dirty="0" smtClean="0"/>
              <a:t> в </a:t>
            </a:r>
            <a:r>
              <a:rPr lang="ru-RU" sz="3200" dirty="0" err="1" smtClean="0"/>
              <a:t>сприятливі</a:t>
            </a:r>
            <a:r>
              <a:rPr lang="ru-RU" sz="3200" dirty="0" smtClean="0"/>
              <a:t> </a:t>
            </a:r>
            <a:r>
              <a:rPr lang="ru-RU" sz="3200" dirty="0" err="1" smtClean="0"/>
              <a:t>умови</a:t>
            </a:r>
            <a:r>
              <a:rPr lang="ru-RU" sz="3200" dirty="0" smtClean="0"/>
              <a:t>, </a:t>
            </a:r>
            <a:r>
              <a:rPr lang="ru-RU" sz="3200" dirty="0" err="1" smtClean="0"/>
              <a:t>проростає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дає</a:t>
            </a:r>
            <a:r>
              <a:rPr lang="ru-RU" sz="3200" dirty="0" smtClean="0"/>
              <a:t> початок </a:t>
            </a:r>
            <a:r>
              <a:rPr lang="ru-RU" sz="3200" dirty="0" err="1" smtClean="0"/>
              <a:t>новій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властивими</a:t>
            </a:r>
            <a:r>
              <a:rPr lang="ru-RU" sz="3200" dirty="0" smtClean="0"/>
              <a:t> </a:t>
            </a:r>
            <a:r>
              <a:rPr lang="ru-RU" sz="3200" dirty="0" err="1" smtClean="0"/>
              <a:t>їй</a:t>
            </a:r>
            <a:r>
              <a:rPr lang="ru-RU" sz="3200" dirty="0" smtClean="0"/>
              <a:t> </a:t>
            </a:r>
            <a:r>
              <a:rPr lang="ru-RU" sz="3200" dirty="0" err="1" smtClean="0"/>
              <a:t>будовою</a:t>
            </a:r>
            <a:r>
              <a:rPr lang="ru-RU" sz="3200" dirty="0" smtClean="0"/>
              <a:t> та </a:t>
            </a:r>
            <a:r>
              <a:rPr lang="ru-RU" sz="3200" dirty="0" err="1" smtClean="0"/>
              <a:t>функціями</a:t>
            </a:r>
            <a:r>
              <a:rPr lang="ru-RU" sz="3200" dirty="0" smtClean="0"/>
              <a:t>. В одних </a:t>
            </a:r>
            <a:r>
              <a:rPr lang="ru-RU" sz="3200" dirty="0" err="1" smtClean="0"/>
              <a:t>випадках</a:t>
            </a:r>
            <a:r>
              <a:rPr lang="ru-RU" sz="3200" dirty="0" smtClean="0"/>
              <a:t> онтогенез </a:t>
            </a:r>
            <a:r>
              <a:rPr lang="ru-RU" sz="3200" dirty="0" err="1" smtClean="0"/>
              <a:t>завершується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статевим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розмноженням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утворенням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насіння</a:t>
            </a:r>
            <a:r>
              <a:rPr lang="ru-RU" sz="3200" dirty="0" smtClean="0"/>
              <a:t> у </a:t>
            </a:r>
            <a:r>
              <a:rPr lang="ru-RU" sz="3200" dirty="0" err="1" smtClean="0"/>
              <a:t>відносно</a:t>
            </a:r>
            <a:r>
              <a:rPr lang="ru-RU" sz="3200" dirty="0" smtClean="0"/>
              <a:t> короткий </a:t>
            </a:r>
            <a:r>
              <a:rPr lang="ru-RU" sz="3200" dirty="0" err="1" smtClean="0"/>
              <a:t>термін</a:t>
            </a:r>
            <a:endParaRPr lang="ru-RU" sz="3200" dirty="0"/>
          </a:p>
        </p:txBody>
      </p:sp>
      <p:pic>
        <p:nvPicPr>
          <p:cNvPr id="17410" name="Picture 2" descr="http://school.xvatit.com/images/4/49/P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75" y="2060848"/>
            <a:ext cx="4238625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828800"/>
          </a:xfrm>
        </p:spPr>
        <p:txBody>
          <a:bodyPr/>
          <a:lstStyle/>
          <a:p>
            <a:r>
              <a:rPr lang="ru-RU" dirty="0" smtClean="0"/>
              <a:t>Прикладом таких </a:t>
            </a:r>
            <a:r>
              <a:rPr lang="ru-RU" dirty="0" err="1" smtClean="0"/>
              <a:t>рослин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одно, </a:t>
            </a:r>
            <a:r>
              <a:rPr lang="ru-RU" dirty="0" err="1" smtClean="0"/>
              <a:t>дворічні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багаторічні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плодоношення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раз на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http://www.minipedia.org.ua/wp-content/uploads/2012/12/bambuk-samyj-vysokij-zlak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915" y="2852936"/>
            <a:ext cx="5340085" cy="4005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3808" y="6488668"/>
            <a:ext cx="1018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Бамбук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288031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плодоношення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багаторазово</a:t>
            </a:r>
            <a:r>
              <a:rPr lang="ru-RU" dirty="0" smtClean="0"/>
              <a:t> (</a:t>
            </a:r>
            <a:r>
              <a:rPr lang="ru-RU" dirty="0" err="1" smtClean="0"/>
              <a:t>багаторічні</a:t>
            </a:r>
            <a:r>
              <a:rPr lang="ru-RU" dirty="0" smtClean="0"/>
              <a:t> трави, </a:t>
            </a:r>
            <a:r>
              <a:rPr lang="ru-RU" dirty="0" err="1" smtClean="0"/>
              <a:t>кущі</a:t>
            </a:r>
            <a:r>
              <a:rPr lang="ru-RU" dirty="0" smtClean="0"/>
              <a:t>, дерева), </a:t>
            </a:r>
            <a:r>
              <a:rPr lang="ru-RU" dirty="0" err="1" smtClean="0"/>
              <a:t>материнський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старіє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онтогенез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відмиранням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r>
              <a:rPr lang="uk-UA" sz="2400" b="1" dirty="0" err="1" smtClean="0"/>
              <a:t>Піони</a:t>
            </a:r>
            <a:endParaRPr lang="ru-RU" sz="2400" b="1" dirty="0"/>
          </a:p>
        </p:txBody>
      </p:sp>
      <p:pic>
        <p:nvPicPr>
          <p:cNvPr id="32770" name="Picture 2" descr="http://www.vashsad.ua/downloads/image/6435/ma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2101"/>
            <a:ext cx="4572000" cy="3095899"/>
          </a:xfrm>
          <a:prstGeom prst="rect">
            <a:avLst/>
          </a:prstGeom>
          <a:noFill/>
        </p:spPr>
      </p:pic>
      <p:pic>
        <p:nvPicPr>
          <p:cNvPr id="32774" name="Picture 6" descr="http://www.sunhome.ru/UsersGallery/wallpapers/161/pioni-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490" y="3185592"/>
            <a:ext cx="459051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568952" cy="4392488"/>
          </a:xfrm>
        </p:spPr>
        <p:txBody>
          <a:bodyPr>
            <a:noAutofit/>
          </a:bodyPr>
          <a:lstStyle/>
          <a:p>
            <a:pPr algn="ctr"/>
            <a:r>
              <a:rPr lang="uk-UA" sz="11500" b="1" dirty="0" smtClean="0">
                <a:solidFill>
                  <a:schemeClr val="accent6">
                    <a:lumMod val="75000"/>
                  </a:schemeClr>
                </a:solidFill>
              </a:rPr>
              <a:t>Дякую за увагу!</a:t>
            </a:r>
            <a:endParaRPr lang="ru-RU" sz="11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760" y="2060848"/>
            <a:ext cx="4989240" cy="1584176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  <a:effectLst/>
              </a:rPr>
              <a:t>Запилення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. </a:t>
            </a:r>
            <a:r>
              <a:rPr lang="ru-RU" sz="4400" b="1" dirty="0" err="1" smtClean="0">
                <a:solidFill>
                  <a:srgbClr val="FF0000"/>
                </a:solidFill>
                <a:effectLst/>
              </a:rPr>
              <a:t>Типи</a:t>
            </a:r>
            <a:r>
              <a:rPr lang="ru-RU" sz="44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  <a:effectLst/>
              </a:rPr>
              <a:t>запилення</a:t>
            </a:r>
            <a:r>
              <a:rPr lang="ru-RU" sz="44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4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3995936" cy="4709160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err="1" smtClean="0"/>
              <a:t>Запилення</a:t>
            </a:r>
            <a:r>
              <a:rPr lang="ru-RU" sz="3200" dirty="0" smtClean="0"/>
              <a:t> —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перенесення</a:t>
            </a:r>
            <a:r>
              <a:rPr lang="ru-RU" sz="3200" dirty="0" smtClean="0"/>
              <a:t> пилку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пиляка</a:t>
            </a:r>
            <a:r>
              <a:rPr lang="ru-RU" sz="3200" dirty="0" smtClean="0"/>
              <a:t> </a:t>
            </a:r>
            <a:r>
              <a:rPr lang="ru-RU" sz="3200" dirty="0" err="1" smtClean="0"/>
              <a:t>однієї</a:t>
            </a:r>
            <a:r>
              <a:rPr lang="ru-RU" sz="3200" dirty="0" smtClean="0"/>
              <a:t> </a:t>
            </a:r>
            <a:r>
              <a:rPr lang="ru-RU" sz="3200" dirty="0" err="1" smtClean="0"/>
              <a:t>тичинки</a:t>
            </a:r>
            <a:r>
              <a:rPr lang="ru-RU" sz="3200" dirty="0" smtClean="0"/>
              <a:t> на маточку </a:t>
            </a:r>
            <a:r>
              <a:rPr lang="ru-RU" sz="3200" dirty="0" err="1" smtClean="0"/>
              <a:t>цієї</a:t>
            </a:r>
            <a:r>
              <a:rPr lang="ru-RU" sz="3200" dirty="0" smtClean="0"/>
              <a:t> </a:t>
            </a:r>
            <a:r>
              <a:rPr lang="ru-RU" sz="3200" dirty="0" err="1" smtClean="0"/>
              <a:t>або</a:t>
            </a:r>
            <a:r>
              <a:rPr lang="ru-RU" sz="3200" dirty="0" smtClean="0"/>
              <a:t> </a:t>
            </a:r>
            <a:r>
              <a:rPr lang="ru-RU" sz="3200" dirty="0" err="1" smtClean="0"/>
              <a:t>іншої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квітки</a:t>
            </a:r>
            <a:r>
              <a:rPr lang="ru-RU" sz="3200" dirty="0" smtClean="0"/>
              <a:t>. </a:t>
            </a:r>
            <a:r>
              <a:rPr lang="ru-RU" sz="3200" dirty="0" err="1" smtClean="0"/>
              <a:t>Завдяки</a:t>
            </a:r>
            <a:r>
              <a:rPr lang="ru-RU" sz="3200" dirty="0" smtClean="0"/>
              <a:t> </a:t>
            </a:r>
            <a:r>
              <a:rPr lang="ru-RU" sz="3200" dirty="0" err="1" smtClean="0"/>
              <a:t>цьому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пилок </a:t>
            </a:r>
            <a:r>
              <a:rPr lang="ru-RU" sz="3200" dirty="0" err="1" smtClean="0"/>
              <a:t>потрапляє</a:t>
            </a:r>
            <a:r>
              <a:rPr lang="ru-RU" sz="3200" dirty="0" smtClean="0"/>
              <a:t> до </a:t>
            </a:r>
            <a:r>
              <a:rPr lang="ru-RU" sz="3200" dirty="0" err="1" smtClean="0"/>
              <a:t>частин</a:t>
            </a:r>
            <a:r>
              <a:rPr lang="ru-RU" sz="3200" dirty="0" smtClean="0"/>
              <a:t> </a:t>
            </a:r>
            <a:r>
              <a:rPr lang="ru-RU" sz="3200" dirty="0" err="1" smtClean="0"/>
              <a:t>квітки</a:t>
            </a:r>
            <a:r>
              <a:rPr lang="ru-RU" sz="3200" dirty="0" smtClean="0"/>
              <a:t>, в </a:t>
            </a:r>
            <a:r>
              <a:rPr lang="ru-RU" sz="3200" dirty="0" err="1" smtClean="0"/>
              <a:t>якій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розміщені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насінні</a:t>
            </a:r>
            <a:r>
              <a:rPr lang="ru-RU" sz="3200" dirty="0" smtClean="0"/>
              <a:t> зачатки та </a:t>
            </a:r>
            <a:r>
              <a:rPr lang="ru-RU" sz="3200" dirty="0" err="1" smtClean="0"/>
              <a:t>яйцеклітини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0722" name="Picture 2" descr="http://school.xvatit.com/images/3/34/%D0%9C%D0%B0%D0%BB._105._%D0%9F%D0%B5%D1%80%D0%B5%D1%85%D1%80%D0%B5%D1%81%D0%BD%D0%B5_%D0%B7%D0%B0%D0%BF%D0%B8%D0%BB%D0%B5%D0%BD%D0%BD%D1%8F_%D0%B7%D0%B0_%D0%B4%D0%BE%D0%BF%D0%BE%D0%BC%D0%BE%D0%B3%D0%BE%D1%8E_%D0%BA%D0%BE%D0%BC%D0%B0%D1%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871" y="4005065"/>
            <a:ext cx="5197130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4752528" cy="198884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Розрізняють</a:t>
            </a:r>
            <a:r>
              <a:rPr lang="ru-RU" b="1" dirty="0" smtClean="0"/>
              <a:t> </a:t>
            </a:r>
            <a:r>
              <a:rPr lang="ru-RU" b="1" dirty="0" err="1" smtClean="0"/>
              <a:t>наступні</a:t>
            </a:r>
            <a:r>
              <a:rPr lang="ru-RU" b="1" dirty="0" smtClean="0"/>
              <a:t> два </a:t>
            </a:r>
            <a:r>
              <a:rPr lang="ru-RU" b="1" dirty="0" err="1" smtClean="0"/>
              <a:t>типи</a:t>
            </a:r>
            <a:r>
              <a:rPr lang="ru-RU" b="1" dirty="0" smtClean="0"/>
              <a:t> </a:t>
            </a:r>
            <a:r>
              <a:rPr lang="ru-RU" b="1" dirty="0" err="1" smtClean="0"/>
              <a:t>запилення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2636912"/>
            <a:ext cx="4038600" cy="8640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err="1" smtClean="0"/>
              <a:t>Самозапилення</a:t>
            </a:r>
            <a:r>
              <a:rPr lang="ru-RU" sz="3600" i="1" dirty="0" smtClean="0"/>
              <a:t>(1)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27712" y="2132856"/>
            <a:ext cx="4316288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err="1" smtClean="0"/>
              <a:t>П</a:t>
            </a:r>
            <a:r>
              <a:rPr lang="ru-RU" sz="4000" i="1" dirty="0" err="1" smtClean="0"/>
              <a:t>ерехресне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запилення</a:t>
            </a:r>
            <a:r>
              <a:rPr lang="ru-RU" sz="3900" i="1" dirty="0" smtClean="0"/>
              <a:t>(2)</a:t>
            </a:r>
            <a:endParaRPr lang="ru-RU" sz="40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868144" y="177281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39752" y="1916832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Файл:Мал. 101. Самозапилення (1) і перехресне запиленн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7922990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482453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1. </a:t>
            </a:r>
            <a:r>
              <a:rPr lang="ru-RU" sz="3200" b="1" dirty="0" err="1" smtClean="0"/>
              <a:t>Самозапилення</a:t>
            </a:r>
            <a:r>
              <a:rPr lang="ru-RU" sz="3200" dirty="0" smtClean="0"/>
              <a:t>.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процесу</a:t>
            </a:r>
            <a:r>
              <a:rPr lang="ru-RU" sz="3200" dirty="0" smtClean="0"/>
              <a:t> </a:t>
            </a:r>
            <a:r>
              <a:rPr lang="ru-RU" sz="3200" dirty="0" err="1" smtClean="0"/>
              <a:t>самозапилення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пилкові</a:t>
            </a:r>
            <a:r>
              <a:rPr lang="ru-RU" sz="3200" dirty="0" smtClean="0"/>
              <a:t> зерна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пиляка</a:t>
            </a:r>
            <a:r>
              <a:rPr lang="ru-RU" sz="3200" dirty="0" smtClean="0"/>
              <a:t> на </a:t>
            </a:r>
            <a:r>
              <a:rPr lang="ru-RU" sz="3200" dirty="0" err="1" smtClean="0"/>
              <a:t>тичинці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переносяться</a:t>
            </a:r>
            <a:r>
              <a:rPr lang="ru-RU" sz="3200" dirty="0" smtClean="0"/>
              <a:t> </a:t>
            </a:r>
            <a:r>
              <a:rPr lang="ru-RU" sz="3200" dirty="0" err="1" smtClean="0"/>
              <a:t>на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приймочку</a:t>
            </a:r>
            <a:r>
              <a:rPr lang="ru-RU" sz="3200" dirty="0" smtClean="0"/>
              <a:t> маточки </a:t>
            </a:r>
            <a:r>
              <a:rPr lang="ru-RU" sz="3200" dirty="0" err="1" smtClean="0"/>
              <a:t>цієї</a:t>
            </a:r>
            <a:r>
              <a:rPr lang="ru-RU" sz="3200" dirty="0" smtClean="0"/>
              <a:t> ж </a:t>
            </a:r>
            <a:r>
              <a:rPr lang="ru-RU" sz="3200" dirty="0" err="1" smtClean="0"/>
              <a:t>самої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квітки</a:t>
            </a:r>
            <a:r>
              <a:rPr lang="ru-RU" sz="3200" dirty="0" smtClean="0"/>
              <a:t>. </a:t>
            </a:r>
            <a:r>
              <a:rPr lang="ru-RU" sz="3200" dirty="0" err="1" smtClean="0"/>
              <a:t>Такий</a:t>
            </a:r>
            <a:r>
              <a:rPr lang="ru-RU" sz="3200" dirty="0" smtClean="0"/>
              <a:t> тип </a:t>
            </a:r>
            <a:r>
              <a:rPr lang="ru-RU" sz="3200" dirty="0" err="1" smtClean="0"/>
              <a:t>запилення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відбувається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найчастіше</a:t>
            </a:r>
            <a:r>
              <a:rPr lang="ru-RU" sz="3200" dirty="0" smtClean="0"/>
              <a:t> </a:t>
            </a:r>
            <a:r>
              <a:rPr lang="ru-RU" sz="3200" dirty="0" err="1" smtClean="0"/>
              <a:t>всередині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пуп'янка</a:t>
            </a:r>
            <a:r>
              <a:rPr lang="ru-RU" sz="3200" dirty="0" smtClean="0"/>
              <a:t>, </a:t>
            </a:r>
            <a:r>
              <a:rPr lang="ru-RU" sz="3200" dirty="0" err="1" smtClean="0"/>
              <a:t>ще</a:t>
            </a:r>
            <a:r>
              <a:rPr lang="ru-RU" sz="3200" dirty="0" smtClean="0"/>
              <a:t> до </a:t>
            </a:r>
            <a:r>
              <a:rPr lang="ru-RU" sz="3200" dirty="0" err="1" smtClean="0"/>
              <a:t>повного</a:t>
            </a:r>
            <a:r>
              <a:rPr lang="ru-RU" sz="3200" dirty="0" smtClean="0"/>
              <a:t> </a:t>
            </a:r>
            <a:r>
              <a:rPr lang="ru-RU" sz="3200" dirty="0" err="1" smtClean="0"/>
              <a:t>розкривання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квітки</a:t>
            </a:r>
            <a:r>
              <a:rPr lang="ru-RU" sz="3200" dirty="0" smtClean="0"/>
              <a:t>. </a:t>
            </a:r>
            <a:r>
              <a:rPr lang="ru-RU" sz="3200" dirty="0" err="1" smtClean="0"/>
              <a:t>Самозапилення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характерне</a:t>
            </a:r>
            <a:r>
              <a:rPr lang="ru-RU" sz="3200" dirty="0" smtClean="0"/>
              <a:t> </a:t>
            </a:r>
            <a:r>
              <a:rPr lang="ru-RU" sz="3200" dirty="0" err="1" smtClean="0"/>
              <a:t>багатьом</a:t>
            </a:r>
            <a:r>
              <a:rPr lang="ru-RU" sz="3200" dirty="0" smtClean="0"/>
              <a:t> </a:t>
            </a:r>
            <a:r>
              <a:rPr lang="ru-RU" sz="3200" dirty="0" err="1" smtClean="0"/>
              <a:t>культурним</a:t>
            </a:r>
            <a:r>
              <a:rPr lang="ru-RU" sz="3200" dirty="0" smtClean="0"/>
              <a:t> </a:t>
            </a:r>
            <a:r>
              <a:rPr lang="ru-RU" sz="3200" dirty="0" err="1" smtClean="0"/>
              <a:t>рослинам</a:t>
            </a:r>
            <a:r>
              <a:rPr lang="ru-RU" sz="3200" dirty="0" smtClean="0"/>
              <a:t>, таким як </a:t>
            </a:r>
            <a:r>
              <a:rPr lang="ru-RU" sz="3200" dirty="0" err="1" smtClean="0"/>
              <a:t>пшениця</a:t>
            </a:r>
            <a:r>
              <a:rPr lang="ru-RU" sz="3200" dirty="0" smtClean="0"/>
              <a:t>, горох, рис, </a:t>
            </a:r>
            <a:r>
              <a:rPr lang="ru-RU" sz="3200" dirty="0" err="1" smtClean="0"/>
              <a:t>квасоля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деяким</a:t>
            </a:r>
            <a:r>
              <a:rPr lang="ru-RU" sz="3200" dirty="0" smtClean="0"/>
              <a:t> </a:t>
            </a:r>
            <a:r>
              <a:rPr lang="ru-RU" sz="3200" dirty="0" err="1" smtClean="0"/>
              <a:t>дикорослим</a:t>
            </a:r>
            <a:r>
              <a:rPr lang="ru-RU" sz="3200" dirty="0" smtClean="0"/>
              <a:t> видам.</a:t>
            </a:r>
            <a:endParaRPr lang="ru-RU" sz="32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5661248"/>
            <a:ext cx="4191000" cy="663352"/>
          </a:xfrm>
        </p:spPr>
        <p:txBody>
          <a:bodyPr/>
          <a:lstStyle/>
          <a:p>
            <a:r>
              <a:rPr lang="uk-UA" dirty="0" smtClean="0"/>
              <a:t>Пшениця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916832"/>
            <a:ext cx="4343400" cy="663352"/>
          </a:xfrm>
        </p:spPr>
        <p:txBody>
          <a:bodyPr/>
          <a:lstStyle/>
          <a:p>
            <a:r>
              <a:rPr lang="uk-UA" dirty="0" smtClean="0"/>
              <a:t>Горох</a:t>
            </a:r>
            <a:endParaRPr lang="ru-RU" dirty="0"/>
          </a:p>
        </p:txBody>
      </p:sp>
      <p:pic>
        <p:nvPicPr>
          <p:cNvPr id="16386" name="Picture 2" descr="http://www.ua.all.biz/img/ua/catalog/16091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126257" cy="3096344"/>
          </a:xfrm>
          <a:prstGeom prst="rect">
            <a:avLst/>
          </a:prstGeom>
          <a:noFill/>
        </p:spPr>
      </p:pic>
      <p:pic>
        <p:nvPicPr>
          <p:cNvPr id="16388" name="Picture 4" descr="http://www.ukragroconsult.com/partnerstvo/spravochnik/selskoe-hozyaistvo/zerno-bobovye-kultury/++resource++agro.migrate/www.ukragroconsult.com/partnerstvo/spravochnik/selskoe-hozyaistvo/zerno-bobovye-kultury/foto/1/p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3528392" cy="377322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600201"/>
            <a:ext cx="4244280" cy="604664"/>
          </a:xfrm>
        </p:spPr>
        <p:txBody>
          <a:bodyPr/>
          <a:lstStyle/>
          <a:p>
            <a:r>
              <a:rPr lang="uk-UA" dirty="0" smtClean="0"/>
              <a:t>Рис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8024" y="5805264"/>
            <a:ext cx="4038600" cy="608931"/>
          </a:xfrm>
        </p:spPr>
        <p:txBody>
          <a:bodyPr/>
          <a:lstStyle/>
          <a:p>
            <a:r>
              <a:rPr lang="uk-UA" dirty="0" smtClean="0"/>
              <a:t>Квасоля</a:t>
            </a:r>
            <a:endParaRPr lang="ru-RU" dirty="0"/>
          </a:p>
        </p:txBody>
      </p:sp>
      <p:pic>
        <p:nvPicPr>
          <p:cNvPr id="15362" name="Picture 2" descr="http://mealblog.ru/wp-content/uploads/2010/05/%D0%BA%D0%BE%D1%80%D0%B8%D1%87%D0%BD%D0%B5%D0%B2%D1%8B%D0%B9-%D1%80%D0%B8%D1%81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307325" cy="2864372"/>
          </a:xfrm>
          <a:prstGeom prst="rect">
            <a:avLst/>
          </a:prstGeom>
          <a:noFill/>
        </p:spPr>
      </p:pic>
      <p:pic>
        <p:nvPicPr>
          <p:cNvPr id="15364" name="Picture 4" descr="http://likrosluna.files.wordpress.com/2012/03/d0bad0b2d0b0d181d0bed0bbd18f-d0b7d0b2d0b8d187d0b0d0b9d0bdd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02619"/>
            <a:ext cx="8686800" cy="4955381"/>
          </a:xfrm>
        </p:spPr>
        <p:txBody>
          <a:bodyPr>
            <a:normAutofit/>
          </a:bodyPr>
          <a:lstStyle/>
          <a:p>
            <a:r>
              <a:rPr lang="ru-RU" b="1" dirty="0" smtClean="0"/>
              <a:t>2. </a:t>
            </a:r>
            <a:r>
              <a:rPr lang="ru-RU" b="1" dirty="0" err="1" smtClean="0"/>
              <a:t>Перехресне</a:t>
            </a:r>
            <a:r>
              <a:rPr lang="ru-RU" b="1" dirty="0" smtClean="0"/>
              <a:t> </a:t>
            </a:r>
            <a:r>
              <a:rPr lang="ru-RU" b="1" dirty="0" err="1" smtClean="0"/>
              <a:t>запилення</a:t>
            </a:r>
            <a:r>
              <a:rPr lang="ru-RU" dirty="0" smtClean="0"/>
              <a:t> — пилок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тичинки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 переходить на </a:t>
            </a:r>
            <a:r>
              <a:rPr lang="ru-RU" dirty="0" err="1" smtClean="0"/>
              <a:t>приймочку</a:t>
            </a:r>
            <a:r>
              <a:rPr lang="ru-RU" dirty="0" smtClean="0"/>
              <a:t> маточки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квітки</a:t>
            </a:r>
            <a:r>
              <a:rPr lang="ru-RU" dirty="0" smtClean="0"/>
              <a:t>. Нею </a:t>
            </a:r>
            <a:r>
              <a:rPr lang="ru-RU" dirty="0" err="1" smtClean="0"/>
              <a:t>може</a:t>
            </a:r>
            <a:r>
              <a:rPr lang="ru-RU" dirty="0" smtClean="0"/>
              <a:t> стати </a:t>
            </a:r>
            <a:r>
              <a:rPr lang="ru-RU" dirty="0" err="1" smtClean="0"/>
              <a:t>квітка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зоасім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. </a:t>
            </a:r>
            <a:r>
              <a:rPr lang="ru-RU" dirty="0" err="1" smtClean="0"/>
              <a:t>Перехресний</a:t>
            </a:r>
            <a:r>
              <a:rPr lang="ru-RU" dirty="0" smtClean="0"/>
              <a:t> тип </a:t>
            </a:r>
            <a:r>
              <a:rPr lang="ru-RU" dirty="0" err="1" smtClean="0"/>
              <a:t>запилення</a:t>
            </a:r>
            <a:r>
              <a:rPr lang="ru-RU" dirty="0" smtClean="0"/>
              <a:t> </a:t>
            </a:r>
            <a:r>
              <a:rPr lang="ru-RU" dirty="0" err="1" smtClean="0"/>
              <a:t>характерний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 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 </a:t>
            </a:r>
            <a:r>
              <a:rPr lang="ru-RU" dirty="0" err="1" smtClean="0"/>
              <a:t>квіткових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нього</a:t>
            </a:r>
            <a:r>
              <a:rPr lang="ru-RU" dirty="0" smtClean="0"/>
              <a:t> пилок переноситься </a:t>
            </a:r>
            <a:r>
              <a:rPr lang="ru-RU" dirty="0" err="1" smtClean="0"/>
              <a:t>різними</a:t>
            </a:r>
            <a:r>
              <a:rPr lang="ru-RU" dirty="0" smtClean="0"/>
              <a:t> способами. 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 бути </a:t>
            </a:r>
            <a:r>
              <a:rPr lang="ru-RU" dirty="0" err="1" smtClean="0"/>
              <a:t>вітер</a:t>
            </a:r>
            <a:r>
              <a:rPr lang="ru-RU" dirty="0" smtClean="0"/>
              <a:t> (</a:t>
            </a:r>
            <a:r>
              <a:rPr lang="ru-RU" dirty="0" err="1" smtClean="0"/>
              <a:t>вітрозапильні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), </a:t>
            </a:r>
            <a:r>
              <a:rPr lang="ru-RU" dirty="0" err="1" smtClean="0"/>
              <a:t>комахи</a:t>
            </a:r>
            <a:r>
              <a:rPr lang="ru-RU" dirty="0" smtClean="0"/>
              <a:t> (</a:t>
            </a:r>
            <a:r>
              <a:rPr lang="ru-RU" dirty="0" err="1" smtClean="0"/>
              <a:t>комахозапильні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), вода.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1700808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Запилення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кажанів</a:t>
            </a:r>
            <a:r>
              <a:rPr lang="ru-RU" i="1" dirty="0" smtClean="0"/>
              <a:t> (1)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птахів</a:t>
            </a:r>
            <a:r>
              <a:rPr lang="ru-RU" i="1" dirty="0" smtClean="0"/>
              <a:t> (2)</a:t>
            </a:r>
            <a:endParaRPr lang="ru-RU" dirty="0"/>
          </a:p>
        </p:txBody>
      </p:sp>
      <p:sp>
        <p:nvSpPr>
          <p:cNvPr id="26626" name="AutoShape 2" descr="Запилення за допомогою кажанів (1) і птахів (2).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Запилення за допомогою кажанів (1) і птахів (2).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Запилення за допомогою кажанів (1) і птахів (2).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463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Заплі́днення (сингамія) — процес злиття чоловічої та жіночої статевих клітин (гамет) рослинних і тваринних організмів, що лежить в основі статевого розмноження. Внаслідок запліднення утворюється зигота, яка дає початок новому організмові.</a:t>
            </a:r>
            <a:endParaRPr lang="ru-RU" sz="48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Babochka-na-cvetke</Template>
  <TotalTime>243</TotalTime>
  <Words>344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Запилення та запліднення рослин</vt:lpstr>
      <vt:lpstr>Запилення. Типи запилення </vt:lpstr>
      <vt:lpstr>Розрізняють наступні два типи запилення</vt:lpstr>
      <vt:lpstr>Слайд 4</vt:lpstr>
      <vt:lpstr>Слайд 5</vt:lpstr>
      <vt:lpstr>Слайд 6</vt:lpstr>
      <vt:lpstr>Слайд 7</vt:lpstr>
      <vt:lpstr>Запилення за допомогою кажанів (1) і птахів (2)</vt:lpstr>
      <vt:lpstr>Заплі́днення (сингамія) — процес злиття чоловічої та жіночої статевих клітин (гамет) рослинних і тваринних організмів, що лежить в основі статевого розмноження. Внаслідок запліднення утворюється зигота, яка дає початок новому організмові.</vt:lpstr>
      <vt:lpstr>Запліднення у нижчих рослин</vt:lpstr>
      <vt:lpstr>Слайд 11</vt:lpstr>
      <vt:lpstr>Слайд 12</vt:lpstr>
      <vt:lpstr>Запліднення у вищих рослин</vt:lpstr>
      <vt:lpstr>Слайд 14</vt:lpstr>
      <vt:lpstr>Слайд 15</vt:lpstr>
      <vt:lpstr>Сформована насінина, потрапивши в сприятливі умови, проростає і дає початок новій рослині з властивими їй будовою та функціями. В одних випадках онтогенез завершується статевим розмноженням з утворенням насіння у відносно короткий термін</vt:lpstr>
      <vt:lpstr>Слайд 17</vt:lpstr>
      <vt:lpstr>Слайд 18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Запилення та запліднення. Суть подвійного запліднення</dc:title>
  <cp:lastModifiedBy>Admin</cp:lastModifiedBy>
  <cp:revision>27</cp:revision>
  <dcterms:modified xsi:type="dcterms:W3CDTF">2013-12-16T16:58:52Z</dcterms:modified>
</cp:coreProperties>
</file>