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35D67-0AA1-46C5-A6A4-CD93DEAF0F26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8154D28B-8FCC-4BC3-A3B4-2C00EB98C2A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rtl="0"/>
          <a:r>
            <a:rPr lang="uk-UA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Художня культура козацької доби. Стиль бароко в українському мистецтві.</a:t>
          </a:r>
          <a:br>
            <a:rPr lang="uk-UA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</a:br>
          <a:r>
            <a:rPr lang="uk-UA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Портретний живопис</a:t>
          </a:r>
          <a:endParaRPr lang="ru-RU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F01136B5-BC28-45C0-9C51-10F35EDFBB1C}" type="parTrans" cxnId="{E8C74425-2124-4D6B-ACC6-8C738F329370}">
      <dgm:prSet/>
      <dgm:spPr/>
      <dgm:t>
        <a:bodyPr/>
        <a:lstStyle/>
        <a:p>
          <a:endParaRPr lang="ru-RU"/>
        </a:p>
      </dgm:t>
    </dgm:pt>
    <dgm:pt modelId="{FE83D2D2-2281-4FE5-8A79-B168C57F4F7E}" type="sibTrans" cxnId="{E8C74425-2124-4D6B-ACC6-8C738F329370}">
      <dgm:prSet/>
      <dgm:spPr/>
      <dgm:t>
        <a:bodyPr/>
        <a:lstStyle/>
        <a:p>
          <a:endParaRPr lang="ru-RU"/>
        </a:p>
      </dgm:t>
    </dgm:pt>
    <dgm:pt modelId="{1EAD489D-7B0C-4953-8399-4B7EC0EE9331}" type="pres">
      <dgm:prSet presAssocID="{74635D67-0AA1-46C5-A6A4-CD93DEAF0F26}" presName="Name0" presStyleCnt="0">
        <dgm:presLayoutVars>
          <dgm:dir/>
          <dgm:resizeHandles val="exact"/>
        </dgm:presLayoutVars>
      </dgm:prSet>
      <dgm:spPr/>
    </dgm:pt>
    <dgm:pt modelId="{542475C8-3175-4492-B3E1-BC11F6257CEC}" type="pres">
      <dgm:prSet presAssocID="{8154D28B-8FCC-4BC3-A3B4-2C00EB98C2A4}" presName="node" presStyleLbl="node1" presStyleIdx="0" presStyleCnt="1" custLinFactNeighborX="-49" custLinFactNeighborY="2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4B9BA-784C-4B99-A912-09C993BC1A2E}" type="presOf" srcId="{8154D28B-8FCC-4BC3-A3B4-2C00EB98C2A4}" destId="{542475C8-3175-4492-B3E1-BC11F6257CEC}" srcOrd="0" destOrd="0" presId="urn:microsoft.com/office/officeart/2005/8/layout/process1"/>
    <dgm:cxn modelId="{E8C74425-2124-4D6B-ACC6-8C738F329370}" srcId="{74635D67-0AA1-46C5-A6A4-CD93DEAF0F26}" destId="{8154D28B-8FCC-4BC3-A3B4-2C00EB98C2A4}" srcOrd="0" destOrd="0" parTransId="{F01136B5-BC28-45C0-9C51-10F35EDFBB1C}" sibTransId="{FE83D2D2-2281-4FE5-8A79-B168C57F4F7E}"/>
    <dgm:cxn modelId="{808C28DD-F722-4124-96D3-9C5941945E8B}" type="presOf" srcId="{74635D67-0AA1-46C5-A6A4-CD93DEAF0F26}" destId="{1EAD489D-7B0C-4953-8399-4B7EC0EE9331}" srcOrd="0" destOrd="0" presId="urn:microsoft.com/office/officeart/2005/8/layout/process1"/>
    <dgm:cxn modelId="{D1444FF7-DFA0-4E21-A193-0F0B03561369}" type="presParOf" srcId="{1EAD489D-7B0C-4953-8399-4B7EC0EE9331}" destId="{542475C8-3175-4492-B3E1-BC11F6257C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475C8-3175-4492-B3E1-BC11F6257CEC}">
      <dsp:nvSpPr>
        <dsp:cNvPr id="0" name=""/>
        <dsp:cNvSpPr/>
      </dsp:nvSpPr>
      <dsp:spPr>
        <a:xfrm>
          <a:off x="0" y="0"/>
          <a:ext cx="8596045" cy="3408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Художня культура козацької доби. Стиль бароко в українському мистецтві.</a:t>
          </a:r>
          <a:br>
            <a:rPr lang="uk-UA" sz="45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</a:br>
          <a:r>
            <a:rPr lang="uk-UA" sz="45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Портретний живопис</a:t>
          </a:r>
          <a:endParaRPr lang="ru-RU" sz="45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99843" y="99843"/>
        <a:ext cx="8396359" cy="320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6820319"/>
              </p:ext>
            </p:extLst>
          </p:nvPr>
        </p:nvGraphicFramePr>
        <p:xfrm>
          <a:off x="323528" y="1772816"/>
          <a:ext cx="8604448" cy="340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9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89" y="4653136"/>
            <a:ext cx="7543800" cy="1576536"/>
          </a:xfrm>
        </p:spPr>
        <p:txBody>
          <a:bodyPr/>
          <a:lstStyle/>
          <a:p>
            <a:r>
              <a:rPr lang="ru-RU" sz="4000" dirty="0" err="1"/>
              <a:t>Іконостас</a:t>
            </a:r>
            <a:r>
              <a:rPr lang="ru-RU" sz="4000" dirty="0"/>
              <a:t> «</a:t>
            </a:r>
            <a:r>
              <a:rPr lang="ru-RU" sz="4000" dirty="0" err="1"/>
              <a:t>Гріхопадіння</a:t>
            </a:r>
            <a:r>
              <a:rPr lang="ru-RU" sz="4000" dirty="0"/>
              <a:t>». </a:t>
            </a:r>
            <a:r>
              <a:rPr lang="ru-RU" sz="4000" dirty="0" err="1"/>
              <a:t>Церква</a:t>
            </a:r>
            <a:r>
              <a:rPr lang="ru-RU" sz="4000" dirty="0"/>
              <a:t> </a:t>
            </a:r>
            <a:r>
              <a:rPr lang="ru-RU" sz="4000" dirty="0" err="1"/>
              <a:t>Вознесіння</a:t>
            </a:r>
            <a:r>
              <a:rPr lang="ru-RU" sz="4000" dirty="0"/>
              <a:t>, с. Березне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25" y="476672"/>
            <a:ext cx="4752528" cy="40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543800" cy="2160240"/>
          </a:xfrm>
        </p:spPr>
        <p:txBody>
          <a:bodyPr/>
          <a:lstStyle/>
          <a:p>
            <a:r>
              <a:rPr lang="ru-RU" sz="3600" dirty="0"/>
              <a:t>В </a:t>
            </a:r>
            <a:r>
              <a:rPr lang="ru-RU" sz="3600" dirty="0" err="1"/>
              <a:t>архітектурі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 стиль </a:t>
            </a:r>
            <a:r>
              <a:rPr lang="ru-RU" sz="3600" dirty="0" err="1"/>
              <a:t>бароко</a:t>
            </a:r>
            <a:r>
              <a:rPr lang="ru-RU" sz="3600" dirty="0"/>
              <a:t> </a:t>
            </a:r>
            <a:r>
              <a:rPr lang="ru-RU" sz="3600" dirty="0" err="1"/>
              <a:t>поширюється</a:t>
            </a:r>
            <a:r>
              <a:rPr lang="ru-RU" sz="3600" dirty="0"/>
              <a:t> з </a:t>
            </a:r>
            <a:r>
              <a:rPr lang="ru-RU" sz="3600" dirty="0" err="1"/>
              <a:t>другої</a:t>
            </a:r>
            <a:r>
              <a:rPr lang="ru-RU" sz="3600" dirty="0"/>
              <a:t> </a:t>
            </a:r>
            <a:r>
              <a:rPr lang="ru-RU" sz="3600" dirty="0" err="1"/>
              <a:t>половини</a:t>
            </a:r>
            <a:r>
              <a:rPr lang="ru-RU" sz="3600" dirty="0"/>
              <a:t> </a:t>
            </a:r>
            <a:r>
              <a:rPr lang="en-US" sz="3600" dirty="0"/>
              <a:t>XVII </a:t>
            </a:r>
            <a:r>
              <a:rPr lang="ru-RU" sz="3600" dirty="0"/>
              <a:t>ст. і </a:t>
            </a:r>
            <a:r>
              <a:rPr lang="ru-RU" sz="3600" dirty="0" err="1"/>
              <a:t>досягає</a:t>
            </a:r>
            <a:r>
              <a:rPr lang="ru-RU" sz="3600" dirty="0"/>
              <a:t> </a:t>
            </a:r>
            <a:r>
              <a:rPr lang="ru-RU" sz="3600" dirty="0" err="1"/>
              <a:t>свого</a:t>
            </a:r>
            <a:r>
              <a:rPr lang="ru-RU" sz="3600" dirty="0"/>
              <a:t> </a:t>
            </a:r>
            <a:r>
              <a:rPr lang="ru-RU" sz="3600" dirty="0" err="1"/>
              <a:t>розквіту</a:t>
            </a:r>
            <a:r>
              <a:rPr lang="ru-RU" sz="3600" dirty="0"/>
              <a:t> у </a:t>
            </a:r>
            <a:r>
              <a:rPr lang="en-US" sz="3600" dirty="0"/>
              <a:t>XVIII </a:t>
            </a:r>
            <a:r>
              <a:rPr lang="ru-RU" sz="3600" dirty="0"/>
              <a:t>ст., </a:t>
            </a:r>
            <a:r>
              <a:rPr lang="ru-RU" sz="3600" dirty="0" err="1"/>
              <a:t>набувши</a:t>
            </a:r>
            <a:r>
              <a:rPr lang="ru-RU" sz="3600" dirty="0"/>
              <a:t> </a:t>
            </a:r>
            <a:r>
              <a:rPr lang="ru-RU" sz="3600" dirty="0" err="1"/>
              <a:t>яскраво</a:t>
            </a:r>
            <a:r>
              <a:rPr lang="ru-RU" sz="3600" dirty="0"/>
              <a:t> </a:t>
            </a:r>
            <a:r>
              <a:rPr lang="ru-RU" sz="3600" dirty="0" err="1"/>
              <a:t>виражених</a:t>
            </a:r>
            <a:r>
              <a:rPr lang="ru-RU" sz="3600" dirty="0"/>
              <a:t> </a:t>
            </a:r>
            <a:r>
              <a:rPr lang="ru-RU" sz="3600" dirty="0" err="1"/>
              <a:t>національних</a:t>
            </a:r>
            <a:r>
              <a:rPr lang="ru-RU" sz="3600" dirty="0"/>
              <a:t> рис. </a:t>
            </a:r>
            <a:r>
              <a:rPr lang="ru-RU" sz="3600" dirty="0" err="1"/>
              <a:t>Поряд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храмовою </a:t>
            </a:r>
            <a:r>
              <a:rPr lang="ru-RU" sz="3600" dirty="0" err="1"/>
              <a:t>архітектурою</a:t>
            </a:r>
            <a:r>
              <a:rPr lang="ru-RU" sz="3600" dirty="0"/>
              <a:t> </a:t>
            </a:r>
            <a:r>
              <a:rPr lang="ru-RU" sz="3600" dirty="0" err="1"/>
              <a:t>зводяться</a:t>
            </a:r>
            <a:r>
              <a:rPr lang="ru-RU" sz="3600" dirty="0"/>
              <a:t> </a:t>
            </a:r>
            <a:r>
              <a:rPr lang="ru-RU" sz="3600" dirty="0" err="1"/>
              <a:t>цивільні</a:t>
            </a:r>
            <a:r>
              <a:rPr lang="ru-RU" sz="3600" dirty="0"/>
              <a:t> </a:t>
            </a:r>
            <a:r>
              <a:rPr lang="ru-RU" sz="3600" dirty="0" err="1"/>
              <a:t>будівлі</a:t>
            </a:r>
            <a:r>
              <a:rPr lang="ru-RU" sz="3600" dirty="0"/>
              <a:t>: </a:t>
            </a:r>
            <a:r>
              <a:rPr lang="ru-RU" sz="3600" dirty="0" err="1"/>
              <a:t>міські</a:t>
            </a:r>
            <a:r>
              <a:rPr lang="ru-RU" sz="3600" dirty="0"/>
              <a:t> </a:t>
            </a:r>
            <a:r>
              <a:rPr lang="ru-RU" sz="3600" dirty="0" err="1"/>
              <a:t>ратуші</a:t>
            </a:r>
            <a:r>
              <a:rPr lang="ru-RU" sz="3600" dirty="0"/>
              <a:t>, </a:t>
            </a:r>
            <a:r>
              <a:rPr lang="ru-RU" sz="3600" dirty="0" err="1"/>
              <a:t>колегіуми</a:t>
            </a:r>
            <a:r>
              <a:rPr lang="ru-RU" sz="3600" dirty="0"/>
              <a:t>, </a:t>
            </a:r>
            <a:r>
              <a:rPr lang="ru-RU" sz="3600" dirty="0" err="1"/>
              <a:t>житлові</a:t>
            </a:r>
            <a:r>
              <a:rPr lang="ru-RU" sz="3600" dirty="0"/>
              <a:t> </a:t>
            </a:r>
            <a:r>
              <a:rPr lang="ru-RU" sz="3600" dirty="0" err="1"/>
              <a:t>споруди</a:t>
            </a:r>
            <a:r>
              <a:rPr lang="ru-RU" sz="3600" dirty="0"/>
              <a:t> й </a:t>
            </a:r>
            <a:r>
              <a:rPr lang="ru-RU" sz="3600" dirty="0" err="1"/>
              <a:t>резиденції</a:t>
            </a:r>
            <a:r>
              <a:rPr lang="ru-RU" sz="3600" dirty="0"/>
              <a:t> </a:t>
            </a:r>
            <a:r>
              <a:rPr lang="ru-RU" sz="3600" dirty="0" err="1"/>
              <a:t>світської</a:t>
            </a:r>
            <a:r>
              <a:rPr lang="ru-RU" sz="3600" dirty="0"/>
              <a:t> та </a:t>
            </a:r>
            <a:r>
              <a:rPr lang="ru-RU" sz="3600" dirty="0" err="1"/>
              <a:t>духовної</a:t>
            </a:r>
            <a:r>
              <a:rPr lang="ru-RU" sz="3600" dirty="0"/>
              <a:t> </a:t>
            </a:r>
            <a:r>
              <a:rPr lang="ru-RU" sz="3600" dirty="0" err="1"/>
              <a:t>знаті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4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700808"/>
            <a:ext cx="4968552" cy="2520280"/>
          </a:xfrm>
        </p:spPr>
        <p:txBody>
          <a:bodyPr/>
          <a:lstStyle/>
          <a:p>
            <a:r>
              <a:rPr lang="ru-RU" dirty="0" err="1"/>
              <a:t>Домініканський</a:t>
            </a:r>
            <a:r>
              <a:rPr lang="ru-RU" dirty="0"/>
              <a:t> костел. </a:t>
            </a:r>
            <a:r>
              <a:rPr lang="ru-RU" dirty="0" err="1"/>
              <a:t>Львів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352"/>
            <a:ext cx="3456384" cy="576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8964" y="977281"/>
            <a:ext cx="7906072" cy="4903439"/>
          </a:xfrm>
        </p:spPr>
        <p:txBody>
          <a:bodyPr>
            <a:noAutofit/>
          </a:bodyPr>
          <a:lstStyle/>
          <a:p>
            <a:r>
              <a:rPr lang="ru-RU" sz="3600" dirty="0" err="1"/>
              <a:t>Перлиною</a:t>
            </a:r>
            <a:r>
              <a:rPr lang="ru-RU" sz="3600" dirty="0"/>
              <a:t>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українських</a:t>
            </a:r>
            <a:r>
              <a:rPr lang="ru-RU" sz="3600" dirty="0"/>
              <a:t> </a:t>
            </a:r>
            <a:r>
              <a:rPr lang="ru-RU" sz="3600" dirty="0" err="1"/>
              <a:t>міст</a:t>
            </a:r>
            <a:r>
              <a:rPr lang="ru-RU" sz="3600" dirty="0"/>
              <a:t> </a:t>
            </a:r>
            <a:r>
              <a:rPr lang="ru-RU" sz="3600" dirty="0" err="1"/>
              <a:t>епохи</a:t>
            </a:r>
            <a:r>
              <a:rPr lang="ru-RU" sz="3600" dirty="0"/>
              <a:t> </a:t>
            </a:r>
            <a:r>
              <a:rPr lang="ru-RU" sz="3600" dirty="0" err="1"/>
              <a:t>бароко</a:t>
            </a:r>
            <a:r>
              <a:rPr lang="ru-RU" sz="3600" dirty="0"/>
              <a:t> </a:t>
            </a:r>
            <a:r>
              <a:rPr lang="ru-RU" sz="3600" dirty="0" err="1"/>
              <a:t>вважається</a:t>
            </a:r>
            <a:r>
              <a:rPr lang="ru-RU" sz="3600" dirty="0"/>
              <a:t> </a:t>
            </a:r>
            <a:r>
              <a:rPr lang="ru-RU" sz="3600" dirty="0" err="1"/>
              <a:t>Київ</a:t>
            </a:r>
            <a:r>
              <a:rPr lang="ru-RU" sz="3600" dirty="0"/>
              <a:t>. У </a:t>
            </a:r>
            <a:r>
              <a:rPr lang="ru-RU" sz="3600" dirty="0" err="1"/>
              <a:t>цей</a:t>
            </a:r>
            <a:r>
              <a:rPr lang="ru-RU" sz="3600" dirty="0"/>
              <a:t> </a:t>
            </a:r>
            <a:r>
              <a:rPr lang="ru-RU" sz="3600" dirty="0" err="1"/>
              <a:t>період</a:t>
            </a:r>
            <a:r>
              <a:rPr lang="ru-RU" sz="3600" dirty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відновлено</a:t>
            </a:r>
            <a:r>
              <a:rPr lang="ru-RU" sz="3600" dirty="0"/>
              <a:t> </a:t>
            </a:r>
            <a:r>
              <a:rPr lang="ru-RU" sz="3600" dirty="0" err="1"/>
              <a:t>комплекси</a:t>
            </a:r>
            <a:r>
              <a:rPr lang="ru-RU" sz="3600" dirty="0"/>
              <a:t> </a:t>
            </a:r>
            <a:r>
              <a:rPr lang="ru-RU" sz="3600" dirty="0" err="1"/>
              <a:t>Києво-Печерської</a:t>
            </a:r>
            <a:r>
              <a:rPr lang="ru-RU" sz="3600" dirty="0"/>
              <a:t> </a:t>
            </a:r>
            <a:r>
              <a:rPr lang="ru-RU" sz="3600" dirty="0" err="1"/>
              <a:t>лаври</a:t>
            </a:r>
            <a:r>
              <a:rPr lang="ru-RU" sz="3600" dirty="0"/>
              <a:t>, </a:t>
            </a:r>
            <a:r>
              <a:rPr lang="ru-RU" sz="3600" dirty="0" err="1"/>
              <a:t>Видубицького</a:t>
            </a:r>
            <a:r>
              <a:rPr lang="ru-RU" sz="3600" dirty="0"/>
              <a:t>, </a:t>
            </a:r>
            <a:r>
              <a:rPr lang="ru-RU" sz="3600" dirty="0" err="1"/>
              <a:t>Михайлівського</a:t>
            </a:r>
            <a:r>
              <a:rPr lang="ru-RU" sz="3600" dirty="0"/>
              <a:t> та </a:t>
            </a:r>
            <a:r>
              <a:rPr lang="ru-RU" sz="3600" dirty="0" err="1"/>
              <a:t>Кирилівського</a:t>
            </a:r>
            <a:r>
              <a:rPr lang="ru-RU" sz="3600" dirty="0"/>
              <a:t> </a:t>
            </a:r>
            <a:r>
              <a:rPr lang="ru-RU" sz="3600" dirty="0" err="1"/>
              <a:t>монастирів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85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1" y="260648"/>
            <a:ext cx="3600400" cy="46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456" y="5229200"/>
            <a:ext cx="3573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Собор </a:t>
            </a:r>
            <a:r>
              <a:rPr lang="ru-RU" sz="2800" dirty="0" err="1"/>
              <a:t>святої</a:t>
            </a:r>
            <a:r>
              <a:rPr lang="ru-RU" sz="2800" dirty="0"/>
              <a:t> </a:t>
            </a:r>
            <a:r>
              <a:rPr lang="ru-RU" sz="2800" dirty="0" err="1"/>
              <a:t>Софії</a:t>
            </a:r>
            <a:r>
              <a:rPr lang="ru-RU" sz="2800" dirty="0"/>
              <a:t>. </a:t>
            </a:r>
            <a:r>
              <a:rPr lang="ru-RU" sz="2800" dirty="0" err="1"/>
              <a:t>Київ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86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12345" y="4365103"/>
            <a:ext cx="445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Михайлівський</a:t>
            </a:r>
            <a:r>
              <a:rPr lang="ru-RU" sz="2800" dirty="0"/>
              <a:t> Золотоверхий собор. </a:t>
            </a:r>
            <a:r>
              <a:rPr lang="ru-RU" sz="2800" dirty="0" err="1"/>
              <a:t>Київ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57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779848"/>
            <a:ext cx="7543800" cy="32983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sz="8800" dirty="0" smtClean="0"/>
              <a:t>Портретний живопис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2193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88504"/>
          </a:xfrm>
        </p:spPr>
        <p:txBody>
          <a:bodyPr/>
          <a:lstStyle/>
          <a:p>
            <a:r>
              <a:rPr lang="ru-RU" sz="4400" dirty="0"/>
              <a:t> </a:t>
            </a:r>
            <a:r>
              <a:rPr lang="ru-RU" sz="4400" dirty="0" err="1"/>
              <a:t>Художня</a:t>
            </a:r>
            <a:r>
              <a:rPr lang="ru-RU" sz="4400" dirty="0"/>
              <a:t> </a:t>
            </a:r>
            <a:r>
              <a:rPr lang="ru-RU" sz="4400" dirty="0" err="1"/>
              <a:t>мова</a:t>
            </a:r>
            <a:r>
              <a:rPr lang="ru-RU" sz="4400" dirty="0"/>
              <a:t> </a:t>
            </a:r>
            <a:r>
              <a:rPr lang="ru-RU" sz="4400" dirty="0" err="1"/>
              <a:t>відтворення</a:t>
            </a:r>
            <a:r>
              <a:rPr lang="ru-RU" sz="4400" dirty="0"/>
              <a:t> портретного образу </a:t>
            </a:r>
            <a:r>
              <a:rPr lang="ru-RU" sz="4400" dirty="0" err="1"/>
              <a:t>своєрідно</a:t>
            </a:r>
            <a:r>
              <a:rPr lang="ru-RU" sz="4400" dirty="0"/>
              <a:t> </a:t>
            </a:r>
            <a:r>
              <a:rPr lang="ru-RU" sz="4400" dirty="0" err="1"/>
              <a:t>використовувала</a:t>
            </a:r>
            <a:r>
              <a:rPr lang="ru-RU" sz="4400" dirty="0"/>
              <a:t> </a:t>
            </a:r>
            <a:r>
              <a:rPr lang="ru-RU" sz="4400" dirty="0" err="1"/>
              <a:t>європейські</a:t>
            </a:r>
            <a:r>
              <a:rPr lang="ru-RU" sz="4400" dirty="0"/>
              <a:t> </a:t>
            </a:r>
            <a:r>
              <a:rPr lang="ru-RU" sz="4400" dirty="0" err="1"/>
              <a:t>барокові</a:t>
            </a:r>
            <a:r>
              <a:rPr lang="ru-RU" sz="4400" dirty="0"/>
              <a:t> </a:t>
            </a:r>
            <a:r>
              <a:rPr lang="ru-RU" sz="4400" dirty="0" err="1"/>
              <a:t>ідеї</a:t>
            </a:r>
            <a:r>
              <a:rPr lang="ru-RU" sz="4400" dirty="0"/>
              <a:t> та </a:t>
            </a:r>
            <a:r>
              <a:rPr lang="ru-RU" sz="4400" dirty="0" err="1"/>
              <a:t>національні</a:t>
            </a:r>
            <a:r>
              <a:rPr lang="ru-RU" sz="4400" dirty="0"/>
              <a:t> </a:t>
            </a:r>
            <a:r>
              <a:rPr lang="ru-RU" sz="4400" dirty="0" err="1"/>
              <a:t>традиції</a:t>
            </a:r>
            <a:r>
              <a:rPr lang="ru-RU" sz="4400" dirty="0"/>
              <a:t>, </a:t>
            </a:r>
            <a:r>
              <a:rPr lang="ru-RU" sz="4400" dirty="0" err="1"/>
              <a:t>яким</a:t>
            </a:r>
            <a:r>
              <a:rPr lang="ru-RU" sz="4400" dirty="0"/>
              <a:t> </a:t>
            </a:r>
            <a:r>
              <a:rPr lang="ru-RU" sz="4400" dirty="0" err="1"/>
              <a:t>також</a:t>
            </a:r>
            <a:r>
              <a:rPr lang="ru-RU" sz="4400" dirty="0"/>
              <a:t> </a:t>
            </a:r>
            <a:r>
              <a:rPr lang="ru-RU" sz="4400" dirty="0" err="1"/>
              <a:t>були</a:t>
            </a:r>
            <a:r>
              <a:rPr lang="ru-RU" sz="4400" dirty="0"/>
              <a:t> </a:t>
            </a:r>
            <a:r>
              <a:rPr lang="ru-RU" sz="4400" dirty="0" err="1"/>
              <a:t>притаманні</a:t>
            </a:r>
            <a:r>
              <a:rPr lang="ru-RU" sz="4400" dirty="0"/>
              <a:t> </a:t>
            </a:r>
            <a:r>
              <a:rPr lang="ru-RU" sz="4400" dirty="0" err="1"/>
              <a:t>риси</a:t>
            </a:r>
            <a:r>
              <a:rPr lang="ru-RU" sz="4400" dirty="0"/>
              <a:t> </a:t>
            </a:r>
            <a:r>
              <a:rPr lang="ru-RU" sz="4400" dirty="0" err="1"/>
              <a:t>театралізації</a:t>
            </a:r>
            <a:r>
              <a:rPr lang="ru-RU" sz="4400" dirty="0"/>
              <a:t>, </a:t>
            </a:r>
            <a:r>
              <a:rPr lang="ru-RU" sz="4400" dirty="0" err="1"/>
              <a:t>умовності</a:t>
            </a:r>
            <a:r>
              <a:rPr lang="ru-RU" sz="4400" dirty="0"/>
              <a:t>, </a:t>
            </a:r>
            <a:r>
              <a:rPr lang="ru-RU" sz="4400" dirty="0" err="1"/>
              <a:t>певна</a:t>
            </a:r>
            <a:r>
              <a:rPr lang="ru-RU" sz="4400" dirty="0"/>
              <a:t> </a:t>
            </a:r>
            <a:r>
              <a:rPr lang="ru-RU" sz="4400" dirty="0" err="1"/>
              <a:t>символічна</a:t>
            </a:r>
            <a:r>
              <a:rPr lang="ru-RU" sz="4400" dirty="0"/>
              <a:t> система. </a:t>
            </a:r>
          </a:p>
        </p:txBody>
      </p:sp>
    </p:spTree>
    <p:extLst>
      <p:ext uri="{BB962C8B-B14F-4D97-AF65-F5344CB8AC3E}">
        <p14:creationId xmlns:p14="http://schemas.microsoft.com/office/powerpoint/2010/main" val="11453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14448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козацькому</a:t>
            </a:r>
            <a:r>
              <a:rPr lang="ru-RU" dirty="0"/>
              <a:t> </a:t>
            </a:r>
            <a:r>
              <a:rPr lang="ru-RU" dirty="0" err="1"/>
              <a:t>образі</a:t>
            </a:r>
            <a:r>
              <a:rPr lang="ru-RU" dirty="0"/>
              <a:t> </a:t>
            </a:r>
            <a:r>
              <a:rPr lang="ru-RU" dirty="0" err="1"/>
              <a:t>підкреслюють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, як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глибина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, </a:t>
            </a:r>
            <a:r>
              <a:rPr lang="ru-RU" dirty="0" err="1"/>
              <a:t>натякає</a:t>
            </a:r>
            <a:r>
              <a:rPr lang="ru-RU" dirty="0"/>
              <a:t> на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5421" y="5343737"/>
            <a:ext cx="7543800" cy="914400"/>
          </a:xfrm>
        </p:spPr>
        <p:txBody>
          <a:bodyPr/>
          <a:lstStyle/>
          <a:p>
            <a:r>
              <a:rPr lang="ru-RU" dirty="0"/>
              <a:t>Портрет Тараса </a:t>
            </a:r>
            <a:r>
              <a:rPr lang="ru-RU" dirty="0" err="1"/>
              <a:t>Трясила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4514840" cy="3672408"/>
          </a:xfrm>
        </p:spPr>
        <p:txBody>
          <a:bodyPr/>
          <a:lstStyle/>
          <a:p>
            <a:r>
              <a:rPr lang="ru-RU" dirty="0"/>
              <a:t>Петро Конашевич (</a:t>
            </a:r>
            <a:r>
              <a:rPr lang="ru-RU" dirty="0" err="1"/>
              <a:t>Сагайдачний</a:t>
            </a:r>
            <a:r>
              <a:rPr lang="ru-RU" dirty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88432" cy="59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3951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Художня</a:t>
            </a:r>
            <a:r>
              <a:rPr lang="ru-RU" sz="4000" dirty="0"/>
              <a:t> культура </a:t>
            </a:r>
            <a:r>
              <a:rPr lang="ru-RU" sz="4000" dirty="0" err="1"/>
              <a:t>України</a:t>
            </a:r>
            <a:r>
              <a:rPr lang="ru-RU" sz="4000" dirty="0"/>
              <a:t> за </a:t>
            </a:r>
            <a:r>
              <a:rPr lang="ru-RU" sz="4000" dirty="0" err="1"/>
              <a:t>часів</a:t>
            </a:r>
            <a:r>
              <a:rPr lang="ru-RU" sz="4000" dirty="0"/>
              <a:t> </a:t>
            </a:r>
            <a:r>
              <a:rPr lang="ru-RU" sz="4000" dirty="0" err="1"/>
              <a:t>козацько-гетьманської</a:t>
            </a:r>
            <a:r>
              <a:rPr lang="ru-RU" sz="4000" dirty="0"/>
              <a:t> </a:t>
            </a:r>
            <a:r>
              <a:rPr lang="ru-RU" sz="4000" dirty="0" err="1"/>
              <a:t>доби</a:t>
            </a:r>
            <a:r>
              <a:rPr lang="ru-RU" sz="4000" dirty="0"/>
              <a:t> </a:t>
            </a:r>
            <a:r>
              <a:rPr lang="ru-RU" sz="4000" dirty="0" err="1"/>
              <a:t>відіграла</a:t>
            </a:r>
            <a:r>
              <a:rPr lang="ru-RU" sz="4000" dirty="0"/>
              <a:t> </a:t>
            </a:r>
            <a:r>
              <a:rPr lang="ru-RU" sz="4000" dirty="0" err="1"/>
              <a:t>важливу</a:t>
            </a:r>
            <a:r>
              <a:rPr lang="ru-RU" sz="4000" dirty="0"/>
              <a:t> роль у </a:t>
            </a:r>
            <a:r>
              <a:rPr lang="ru-RU" sz="4000" dirty="0" err="1"/>
              <a:t>становленні</a:t>
            </a:r>
            <a:r>
              <a:rPr lang="ru-RU" sz="4000" dirty="0"/>
              <a:t> </a:t>
            </a:r>
            <a:r>
              <a:rPr lang="ru-RU" sz="4000" dirty="0" err="1"/>
              <a:t>українського</a:t>
            </a:r>
            <a:r>
              <a:rPr lang="ru-RU" sz="4000" dirty="0"/>
              <a:t> </a:t>
            </a:r>
            <a:r>
              <a:rPr lang="ru-RU" sz="4000" dirty="0" err="1"/>
              <a:t>мистецтва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9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912" y="2276872"/>
            <a:ext cx="4620576" cy="2232248"/>
          </a:xfrm>
        </p:spPr>
        <p:txBody>
          <a:bodyPr/>
          <a:lstStyle/>
          <a:p>
            <a:r>
              <a:rPr lang="uk-UA" sz="4800" dirty="0" smtClean="0"/>
              <a:t>Богдан Хмельницький</a:t>
            </a:r>
            <a:endParaRPr lang="ru-RU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6603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6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96" y="2600908"/>
            <a:ext cx="7827208" cy="3780420"/>
          </a:xfrm>
        </p:spPr>
        <p:txBody>
          <a:bodyPr/>
          <a:lstStyle/>
          <a:p>
            <a:r>
              <a:rPr lang="ru-RU" sz="3200" dirty="0" err="1"/>
              <a:t>Вишуканий</a:t>
            </a:r>
            <a:r>
              <a:rPr lang="ru-RU" sz="3200" dirty="0"/>
              <a:t> стиль </a:t>
            </a:r>
            <a:r>
              <a:rPr lang="ru-RU" sz="3200" dirty="0" err="1"/>
              <a:t>бароко</a:t>
            </a:r>
            <a:r>
              <a:rPr lang="ru-RU" sz="3200" dirty="0"/>
              <a:t> </a:t>
            </a:r>
            <a:r>
              <a:rPr lang="ru-RU" sz="3200" dirty="0" err="1"/>
              <a:t>якнайкраще</a:t>
            </a:r>
            <a:r>
              <a:rPr lang="ru-RU" sz="3200" dirty="0"/>
              <a:t> </a:t>
            </a:r>
            <a:r>
              <a:rPr lang="ru-RU" sz="3200" dirty="0" err="1"/>
              <a:t>виражав</a:t>
            </a:r>
            <a:r>
              <a:rPr lang="ru-RU" sz="3200" dirty="0"/>
              <a:t> </a:t>
            </a:r>
            <a:r>
              <a:rPr lang="ru-RU" sz="3200" dirty="0" err="1"/>
              <a:t>духовні</a:t>
            </a:r>
            <a:r>
              <a:rPr lang="ru-RU" sz="3200" dirty="0"/>
              <a:t> </a:t>
            </a:r>
            <a:r>
              <a:rPr lang="ru-RU" sz="3200" dirty="0" err="1"/>
              <a:t>інтереси</a:t>
            </a:r>
            <a:r>
              <a:rPr lang="ru-RU" sz="3200" dirty="0"/>
              <a:t> </a:t>
            </a:r>
            <a:r>
              <a:rPr lang="ru-RU" sz="3200" dirty="0" err="1"/>
              <a:t>української</a:t>
            </a:r>
            <a:r>
              <a:rPr lang="ru-RU" sz="3200" dirty="0"/>
              <a:t> </a:t>
            </a:r>
            <a:r>
              <a:rPr lang="ru-RU" sz="3200" dirty="0" err="1"/>
              <a:t>козацької</a:t>
            </a:r>
            <a:r>
              <a:rPr lang="ru-RU" sz="3200" dirty="0"/>
              <a:t> </a:t>
            </a:r>
            <a:r>
              <a:rPr lang="ru-RU" sz="3200" dirty="0" err="1"/>
              <a:t>старшини</a:t>
            </a:r>
            <a:r>
              <a:rPr lang="ru-RU" sz="3200" dirty="0"/>
              <a:t> й </a:t>
            </a:r>
            <a:r>
              <a:rPr lang="ru-RU" sz="3200" dirty="0" err="1"/>
              <a:t>вищого</a:t>
            </a:r>
            <a:r>
              <a:rPr lang="ru-RU" sz="3200" dirty="0"/>
              <a:t> духовенства, </a:t>
            </a:r>
            <a:r>
              <a:rPr lang="ru-RU" sz="3200" dirty="0" err="1"/>
              <a:t>їхні</a:t>
            </a:r>
            <a:r>
              <a:rPr lang="ru-RU" sz="3200" dirty="0"/>
              <a:t> </a:t>
            </a:r>
            <a:r>
              <a:rPr lang="ru-RU" sz="3200" dirty="0" err="1"/>
              <a:t>прагнення</a:t>
            </a:r>
            <a:r>
              <a:rPr lang="ru-RU" sz="3200" dirty="0"/>
              <a:t> до </a:t>
            </a:r>
            <a:r>
              <a:rPr lang="ru-RU" sz="3200" dirty="0" err="1"/>
              <a:t>рафінованої</a:t>
            </a:r>
            <a:r>
              <a:rPr lang="ru-RU" sz="3200" dirty="0"/>
              <a:t> </a:t>
            </a:r>
            <a:r>
              <a:rPr lang="ru-RU" sz="3200" dirty="0" err="1"/>
              <a:t>аристократичності</a:t>
            </a:r>
            <a:r>
              <a:rPr lang="ru-RU" sz="3200" dirty="0"/>
              <a:t>. </a:t>
            </a:r>
            <a:r>
              <a:rPr lang="ru-RU" sz="3200" dirty="0" err="1"/>
              <a:t>Значною</a:t>
            </a:r>
            <a:r>
              <a:rPr lang="ru-RU" sz="3200" dirty="0"/>
              <a:t> </a:t>
            </a:r>
            <a:r>
              <a:rPr lang="ru-RU" sz="3200" dirty="0" err="1"/>
              <a:t>мірою</a:t>
            </a:r>
            <a:r>
              <a:rPr lang="ru-RU" sz="3200" dirty="0"/>
              <a:t> через </a:t>
            </a:r>
            <a:r>
              <a:rPr lang="ru-RU" sz="3200" dirty="0" err="1"/>
              <a:t>портрети</a:t>
            </a:r>
            <a:r>
              <a:rPr lang="ru-RU" sz="3200" dirty="0"/>
              <a:t> </a:t>
            </a:r>
            <a:r>
              <a:rPr lang="ru-RU" sz="3200" dirty="0" err="1"/>
              <a:t>сотників</a:t>
            </a:r>
            <a:r>
              <a:rPr lang="ru-RU" sz="3200" dirty="0"/>
              <a:t> і </a:t>
            </a:r>
            <a:r>
              <a:rPr lang="ru-RU" sz="3200" dirty="0" err="1"/>
              <a:t>полковників</a:t>
            </a:r>
            <a:r>
              <a:rPr lang="ru-RU" sz="3200" dirty="0"/>
              <a:t>, </a:t>
            </a:r>
            <a:r>
              <a:rPr lang="ru-RU" sz="3200" dirty="0" err="1"/>
              <a:t>видатних</a:t>
            </a:r>
            <a:r>
              <a:rPr lang="ru-RU" sz="3200" dirty="0"/>
              <a:t> </a:t>
            </a:r>
            <a:r>
              <a:rPr lang="ru-RU" sz="3200" dirty="0" err="1"/>
              <a:t>політичних</a:t>
            </a:r>
            <a:r>
              <a:rPr lang="ru-RU" sz="3200" dirty="0"/>
              <a:t> і </a:t>
            </a:r>
            <a:r>
              <a:rPr lang="ru-RU" sz="3200" dirty="0" err="1"/>
              <a:t>культурних</a:t>
            </a:r>
            <a:r>
              <a:rPr lang="ru-RU" sz="3200" dirty="0"/>
              <a:t> </a:t>
            </a:r>
            <a:r>
              <a:rPr lang="ru-RU" sz="3200" dirty="0" err="1"/>
              <a:t>діячів</a:t>
            </a:r>
            <a:r>
              <a:rPr lang="ru-RU" sz="3200" dirty="0"/>
              <a:t> </a:t>
            </a:r>
            <a:r>
              <a:rPr lang="ru-RU" sz="3200" dirty="0" err="1"/>
              <a:t>епохи</a:t>
            </a:r>
            <a:r>
              <a:rPr lang="ru-RU" sz="3200" dirty="0"/>
              <a:t> </a:t>
            </a:r>
            <a:r>
              <a:rPr lang="ru-RU" sz="3200" dirty="0" err="1"/>
              <a:t>козацької</a:t>
            </a:r>
            <a:r>
              <a:rPr lang="ru-RU" sz="3200" dirty="0"/>
              <a:t> </a:t>
            </a:r>
            <a:r>
              <a:rPr lang="ru-RU" sz="3200" dirty="0" err="1"/>
              <a:t>автономії</a:t>
            </a:r>
            <a:r>
              <a:rPr lang="ru-RU" sz="3200" dirty="0"/>
              <a:t> ми </a:t>
            </a:r>
            <a:r>
              <a:rPr lang="ru-RU" sz="3200" dirty="0" err="1"/>
              <a:t>маємо</a:t>
            </a:r>
            <a:r>
              <a:rPr lang="ru-RU" sz="3200" dirty="0"/>
              <a:t> </a:t>
            </a:r>
            <a:r>
              <a:rPr lang="ru-RU" sz="3200" dirty="0" err="1"/>
              <a:t>уявлення</a:t>
            </a:r>
            <a:r>
              <a:rPr lang="ru-RU" sz="3200" dirty="0"/>
              <a:t> про </a:t>
            </a:r>
            <a:r>
              <a:rPr lang="ru-RU" sz="3200" dirty="0" err="1"/>
              <a:t>військових</a:t>
            </a:r>
            <a:r>
              <a:rPr lang="ru-RU" sz="3200" dirty="0"/>
              <a:t> і </a:t>
            </a:r>
            <a:r>
              <a:rPr lang="ru-RU" sz="3200" dirty="0" err="1"/>
              <a:t>політичних</a:t>
            </a:r>
            <a:r>
              <a:rPr lang="ru-RU" sz="3200" dirty="0"/>
              <a:t> </a:t>
            </a:r>
            <a:r>
              <a:rPr lang="ru-RU" sz="3200" dirty="0" err="1"/>
              <a:t>діячів</a:t>
            </a:r>
            <a:r>
              <a:rPr lang="ru-RU" sz="3200" dirty="0"/>
              <a:t> </a:t>
            </a:r>
            <a:r>
              <a:rPr lang="ru-RU" sz="3200" dirty="0" err="1"/>
              <a:t>Україні</a:t>
            </a:r>
            <a:r>
              <a:rPr lang="ru-RU" sz="3200" dirty="0"/>
              <a:t> тих </a:t>
            </a:r>
            <a:r>
              <a:rPr lang="ru-RU" sz="3200" dirty="0" err="1"/>
              <a:t>часів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0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256584"/>
          </a:xfrm>
        </p:spPr>
        <p:txBody>
          <a:bodyPr>
            <a:noAutofit/>
          </a:bodyPr>
          <a:lstStyle/>
          <a:p>
            <a:r>
              <a:rPr lang="ru-RU" sz="3200" dirty="0" err="1"/>
              <a:t>Українське</a:t>
            </a:r>
            <a:r>
              <a:rPr lang="ru-RU" sz="3200" dirty="0"/>
              <a:t> </a:t>
            </a:r>
            <a:r>
              <a:rPr lang="ru-RU" sz="3200" dirty="0" err="1"/>
              <a:t>бароко</a:t>
            </a:r>
            <a:r>
              <a:rPr lang="ru-RU" sz="3200" dirty="0"/>
              <a:t> — не просто </a:t>
            </a:r>
            <a:r>
              <a:rPr lang="ru-RU" sz="3200" dirty="0" err="1"/>
              <a:t>відлуння</a:t>
            </a:r>
            <a:r>
              <a:rPr lang="ru-RU" sz="3200" dirty="0"/>
              <a:t> </a:t>
            </a:r>
            <a:r>
              <a:rPr lang="ru-RU" sz="3200" dirty="0" err="1"/>
              <a:t>європейського</a:t>
            </a:r>
            <a:r>
              <a:rPr lang="ru-RU" sz="3200" dirty="0"/>
              <a:t> </a:t>
            </a:r>
            <a:r>
              <a:rPr lang="ru-RU" sz="3200" dirty="0" err="1"/>
              <a:t>мистецтва</a:t>
            </a:r>
            <a:r>
              <a:rPr lang="ru-RU" sz="3200" dirty="0"/>
              <a:t>, </a:t>
            </a:r>
            <a:r>
              <a:rPr lang="ru-RU" sz="3200" dirty="0" err="1"/>
              <a:t>запозичення</a:t>
            </a:r>
            <a:r>
              <a:rPr lang="ru-RU" sz="3200" dirty="0"/>
              <a:t> та </a:t>
            </a:r>
            <a:r>
              <a:rPr lang="ru-RU" sz="3200" dirty="0" err="1"/>
              <a:t>пристосування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художніх</a:t>
            </a:r>
            <a:r>
              <a:rPr lang="ru-RU" sz="3200" dirty="0"/>
              <a:t> </a:t>
            </a:r>
            <a:r>
              <a:rPr lang="ru-RU" sz="3200" dirty="0" err="1"/>
              <a:t>принципів</a:t>
            </a:r>
            <a:r>
              <a:rPr lang="ru-RU" sz="3200" dirty="0"/>
              <a:t> до </a:t>
            </a:r>
            <a:r>
              <a:rPr lang="ru-RU" sz="3200" dirty="0" err="1"/>
              <a:t>культури</a:t>
            </a:r>
            <a:r>
              <a:rPr lang="ru-RU" sz="3200" dirty="0"/>
              <a:t> </a:t>
            </a:r>
            <a:r>
              <a:rPr lang="ru-RU" sz="3200" dirty="0" err="1"/>
              <a:t>нашого</a:t>
            </a:r>
            <a:r>
              <a:rPr lang="ru-RU" sz="3200" dirty="0"/>
              <a:t> народу. </a:t>
            </a:r>
            <a:r>
              <a:rPr lang="ru-RU" sz="3200" dirty="0" err="1"/>
              <a:t>Це</a:t>
            </a:r>
            <a:r>
              <a:rPr lang="ru-RU" sz="3200" dirty="0"/>
              <a:t> —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унікального</a:t>
            </a:r>
            <a:r>
              <a:rPr lang="ru-RU" sz="3200" dirty="0"/>
              <a:t> за </a:t>
            </a:r>
            <a:r>
              <a:rPr lang="ru-RU" sz="3200" dirty="0" err="1"/>
              <a:t>своєю</a:t>
            </a:r>
            <a:r>
              <a:rPr lang="ru-RU" sz="3200" dirty="0"/>
              <a:t> </a:t>
            </a:r>
            <a:r>
              <a:rPr lang="ru-RU" sz="3200" dirty="0" err="1"/>
              <a:t>виразністю</a:t>
            </a:r>
            <a:r>
              <a:rPr lang="ru-RU" sz="3200" dirty="0"/>
              <a:t> та </a:t>
            </a:r>
            <a:r>
              <a:rPr lang="ru-RU" sz="3200" dirty="0" err="1"/>
              <a:t>національним</a:t>
            </a:r>
            <a:r>
              <a:rPr lang="ru-RU" sz="3200" dirty="0"/>
              <a:t> колоритом </a:t>
            </a:r>
            <a:r>
              <a:rPr lang="ru-RU" sz="3200" dirty="0" err="1"/>
              <a:t>художнього</a:t>
            </a:r>
            <a:r>
              <a:rPr lang="ru-RU" sz="3200" dirty="0"/>
              <a:t> стилю, </a:t>
            </a:r>
            <a:r>
              <a:rPr lang="ru-RU" sz="3200" dirty="0" err="1"/>
              <a:t>який</a:t>
            </a:r>
            <a:r>
              <a:rPr lang="ru-RU" sz="3200" dirty="0"/>
              <a:t> затвердив </a:t>
            </a:r>
            <a:r>
              <a:rPr lang="ru-RU" sz="3200" dirty="0" err="1"/>
              <a:t>самобутність</a:t>
            </a:r>
            <a:r>
              <a:rPr lang="ru-RU" sz="3200" dirty="0"/>
              <a:t> </a:t>
            </a:r>
            <a:r>
              <a:rPr lang="ru-RU" sz="3200" dirty="0" err="1"/>
              <a:t>української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 і </a:t>
            </a:r>
            <a:r>
              <a:rPr lang="ru-RU" sz="3200" dirty="0" err="1"/>
              <a:t>визначив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подальший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3319263"/>
          </a:xfrm>
        </p:spPr>
        <p:txBody>
          <a:bodyPr>
            <a:normAutofit/>
          </a:bodyPr>
          <a:lstStyle/>
          <a:p>
            <a:r>
              <a:rPr lang="ru-RU" sz="2800" dirty="0" err="1"/>
              <a:t>Особливістю</a:t>
            </a:r>
            <a:r>
              <a:rPr lang="ru-RU" sz="2800" dirty="0"/>
              <a:t> </a:t>
            </a:r>
            <a:r>
              <a:rPr lang="ru-RU" sz="2800" dirty="0" err="1"/>
              <a:t>барокового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є </a:t>
            </a:r>
            <a:r>
              <a:rPr lang="ru-RU" sz="2800" dirty="0" err="1"/>
              <a:t>поєднання</a:t>
            </a:r>
            <a:r>
              <a:rPr lang="ru-RU" sz="2800" dirty="0"/>
              <a:t> </a:t>
            </a:r>
            <a:r>
              <a:rPr lang="ru-RU" sz="2800" dirty="0" err="1"/>
              <a:t>європейського</a:t>
            </a:r>
            <a:r>
              <a:rPr lang="ru-RU" sz="2800" dirty="0"/>
              <a:t> стилю з </a:t>
            </a:r>
            <a:r>
              <a:rPr lang="ru-RU" sz="2800" dirty="0" err="1"/>
              <a:t>народними</a:t>
            </a:r>
            <a:r>
              <a:rPr lang="ru-RU" sz="2800" dirty="0"/>
              <a:t> </a:t>
            </a:r>
            <a:r>
              <a:rPr lang="ru-RU" sz="2800" dirty="0" err="1"/>
              <a:t>мистецькими</a:t>
            </a:r>
            <a:r>
              <a:rPr lang="ru-RU" sz="2800" dirty="0"/>
              <a:t> </a:t>
            </a:r>
            <a:r>
              <a:rPr lang="ru-RU" sz="2800" dirty="0" err="1"/>
              <a:t>традиціями</a:t>
            </a:r>
            <a:r>
              <a:rPr lang="ru-RU" sz="2800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Г. </a:t>
            </a:r>
            <a:r>
              <a:rPr lang="ru-RU" sz="3200" dirty="0" err="1"/>
              <a:t>Левицький</a:t>
            </a:r>
            <a:r>
              <a:rPr lang="ru-RU" sz="3200" dirty="0"/>
              <a:t>. Гравюра до книги </a:t>
            </a:r>
            <a:r>
              <a:rPr lang="ru-RU" sz="3200" dirty="0" smtClean="0"/>
              <a:t>«</a:t>
            </a:r>
            <a:r>
              <a:rPr lang="ru-RU" sz="3200" dirty="0" err="1"/>
              <a:t>Тези</a:t>
            </a:r>
            <a:r>
              <a:rPr lang="ru-RU" sz="3200" dirty="0"/>
              <a:t> </a:t>
            </a:r>
            <a:r>
              <a:rPr lang="ru-RU" sz="3200" dirty="0" err="1"/>
              <a:t>Заборовського</a:t>
            </a:r>
            <a:r>
              <a:rPr lang="ru-RU" sz="3200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217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Іллінська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. </a:t>
            </a:r>
            <a:r>
              <a:rPr lang="ru-RU" dirty="0" err="1"/>
              <a:t>Суботів</a:t>
            </a:r>
            <a:r>
              <a:rPr lang="ru-RU" dirty="0"/>
              <a:t>. </a:t>
            </a:r>
            <a:r>
              <a:rPr lang="ru-RU" dirty="0" err="1"/>
              <a:t>Черкаська</a:t>
            </a:r>
            <a:r>
              <a:rPr lang="ru-RU" dirty="0"/>
              <a:t> обл.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618079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1556792"/>
            <a:ext cx="2592288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1224136"/>
          </a:xfrm>
        </p:spPr>
        <p:txBody>
          <a:bodyPr/>
          <a:lstStyle/>
          <a:p>
            <a:r>
              <a:rPr lang="ru-RU" sz="4400" dirty="0"/>
              <a:t>Брама </a:t>
            </a:r>
            <a:r>
              <a:rPr lang="ru-RU" sz="4400" dirty="0" err="1"/>
              <a:t>Заборовського</a:t>
            </a:r>
            <a:r>
              <a:rPr lang="ru-RU" sz="4400" dirty="0"/>
              <a:t>. </a:t>
            </a:r>
            <a:r>
              <a:rPr lang="ru-RU" sz="4400" dirty="0" err="1"/>
              <a:t>Києво-Печерська</a:t>
            </a:r>
            <a:r>
              <a:rPr lang="ru-RU" sz="4400" dirty="0"/>
              <a:t> лавра. </a:t>
            </a:r>
            <a:r>
              <a:rPr lang="ru-RU" sz="4400" dirty="0" err="1"/>
              <a:t>Київ</a:t>
            </a: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833714" cy="412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0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Українське</a:t>
            </a:r>
            <a:r>
              <a:rPr lang="ru-RU" sz="4000" dirty="0"/>
              <a:t> </a:t>
            </a:r>
            <a:r>
              <a:rPr lang="ru-RU" sz="4000" dirty="0" err="1"/>
              <a:t>козацьке</a:t>
            </a:r>
            <a:r>
              <a:rPr lang="ru-RU" sz="4000" dirty="0"/>
              <a:t> </a:t>
            </a:r>
            <a:r>
              <a:rPr lang="ru-RU" sz="4000" dirty="0" err="1"/>
              <a:t>бароко</a:t>
            </a:r>
            <a:r>
              <a:rPr lang="ru-RU" sz="4000" dirty="0"/>
              <a:t> є </a:t>
            </a:r>
            <a:r>
              <a:rPr lang="ru-RU" sz="4000" dirty="0" err="1"/>
              <a:t>важливою</a:t>
            </a:r>
            <a:r>
              <a:rPr lang="ru-RU" sz="4000" dirty="0"/>
              <a:t> </a:t>
            </a:r>
            <a:r>
              <a:rPr lang="ru-RU" sz="4000" dirty="0" err="1"/>
              <a:t>ланкою</a:t>
            </a:r>
            <a:r>
              <a:rPr lang="ru-RU" sz="4000" dirty="0"/>
              <a:t> в </a:t>
            </a:r>
            <a:r>
              <a:rPr lang="ru-RU" sz="4000" dirty="0" err="1"/>
              <a:t>розвитку</a:t>
            </a:r>
            <a:r>
              <a:rPr lang="ru-RU" sz="4000" dirty="0"/>
              <a:t> </a:t>
            </a:r>
            <a:r>
              <a:rPr lang="ru-RU" sz="4000" dirty="0" err="1"/>
              <a:t>загальноєвропейської</a:t>
            </a:r>
            <a:r>
              <a:rPr lang="ru-RU" sz="4000" dirty="0"/>
              <a:t> </a:t>
            </a:r>
            <a:r>
              <a:rPr lang="ru-RU" sz="4000" dirty="0" err="1"/>
              <a:t>культури</a:t>
            </a:r>
            <a:r>
              <a:rPr lang="ru-RU" sz="4000" dirty="0"/>
              <a:t>, </a:t>
            </a:r>
            <a:r>
              <a:rPr lang="ru-RU" sz="4000" dirty="0" err="1"/>
              <a:t>становлячи</a:t>
            </a:r>
            <a:r>
              <a:rPr lang="ru-RU" sz="4000" dirty="0"/>
              <a:t> одну з </a:t>
            </a:r>
            <a:r>
              <a:rPr lang="ru-RU" sz="4000" dirty="0" err="1"/>
              <a:t>найвидатніших</a:t>
            </a:r>
            <a:r>
              <a:rPr lang="ru-RU" sz="4000" dirty="0"/>
              <a:t> </a:t>
            </a:r>
            <a:r>
              <a:rPr lang="ru-RU" sz="4000" dirty="0" err="1"/>
              <a:t>національних</a:t>
            </a:r>
            <a:r>
              <a:rPr lang="ru-RU" sz="4000" dirty="0"/>
              <a:t> </a:t>
            </a:r>
            <a:r>
              <a:rPr lang="ru-RU" sz="4000" dirty="0" err="1"/>
              <a:t>шкіл</a:t>
            </a:r>
            <a:r>
              <a:rPr lang="ru-RU" sz="4000" dirty="0"/>
              <a:t> </a:t>
            </a:r>
            <a:r>
              <a:rPr lang="ru-RU" sz="4000" dirty="0" err="1"/>
              <a:t>цього</a:t>
            </a:r>
            <a:r>
              <a:rPr lang="ru-RU" sz="4000" dirty="0"/>
              <a:t> великого </a:t>
            </a:r>
            <a:r>
              <a:rPr lang="ru-RU" sz="4000" dirty="0" err="1"/>
              <a:t>художнього</a:t>
            </a:r>
            <a:r>
              <a:rPr lang="ru-RU" sz="4000" dirty="0"/>
              <a:t> стилю.</a:t>
            </a:r>
          </a:p>
        </p:txBody>
      </p:sp>
    </p:spTree>
    <p:extLst>
      <p:ext uri="{BB962C8B-B14F-4D97-AF65-F5344CB8AC3E}">
        <p14:creationId xmlns:p14="http://schemas.microsoft.com/office/powerpoint/2010/main" val="32061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432520"/>
          </a:xfrm>
        </p:spPr>
        <p:txBody>
          <a:bodyPr/>
          <a:lstStyle/>
          <a:p>
            <a:r>
              <a:rPr lang="ru-RU" dirty="0"/>
              <a:t>І. </a:t>
            </a:r>
            <a:r>
              <a:rPr lang="ru-RU" dirty="0" err="1"/>
              <a:t>Руткович</a:t>
            </a:r>
            <a:r>
              <a:rPr lang="ru-RU" dirty="0"/>
              <a:t>. Спас </a:t>
            </a:r>
            <a:r>
              <a:rPr lang="ru-RU" dirty="0" err="1"/>
              <a:t>нерукотворний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5439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</TotalTime>
  <Words>349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Іллінська церква. Суботів. Черкаська обл.</vt:lpstr>
      <vt:lpstr>Брама Заборовського. Києво-Печерська лавра. Київ</vt:lpstr>
      <vt:lpstr>Українське козацьке бароко є важливою ланкою в розвитку загальноєвропейської культури, становлячи одну з найвидатніших національних шкіл цього великого художнього стилю.</vt:lpstr>
      <vt:lpstr>І. Руткович. Спас нерукотворний</vt:lpstr>
      <vt:lpstr>Іконостас «Гріхопадіння». Церква Вознесіння, с. Березне</vt:lpstr>
      <vt:lpstr>В архітектурі України стиль бароко поширюється з другої половини XVII ст. і досягає свого розквіту у XVIII ст., набувши яскраво виражених національних рис. Поряд із храмовою архітектурою зводяться цивільні будівлі: міські ратуші, колегіуми, житлові споруди й резиденції світської та духовної знаті.</vt:lpstr>
      <vt:lpstr>Домініканський костел. Львів</vt:lpstr>
      <vt:lpstr>Презентация PowerPoint</vt:lpstr>
      <vt:lpstr>Презентация PowerPoint</vt:lpstr>
      <vt:lpstr>Портретний живопис</vt:lpstr>
      <vt:lpstr> Художня мова відтворення портретного образу своєрідно використовувала європейські барокові ідеї та національні традиції, яким також були притаманні риси театралізації, умовності, певна символічна система. </vt:lpstr>
      <vt:lpstr>У козацькому образі підкреслюють ще й таку особливість, як його психологічна глибина, що передає, чи принаймні, натякає на складність козацької душі.</vt:lpstr>
      <vt:lpstr>Портрет Тараса Трясила</vt:lpstr>
      <vt:lpstr>Петро Конашевич (Сагайдачний)</vt:lpstr>
      <vt:lpstr>Богдан Хмельницький</vt:lpstr>
      <vt:lpstr>Вишуканий стиль бароко якнайкраще виражав духовні інтереси української козацької старшини й вищого духовенства, їхні прагнення до рафінованої аристократичності. Значною мірою через портрети сотників і полковників, видатних політичних і культурних діячів епохи козацької автономії ми маємо уявлення про військових і політичних діячів Україні тих часів.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 козацтва. Стиль бароко в українському мистецтві.Портретний живопис.</dc:title>
  <cp:lastModifiedBy>Admin</cp:lastModifiedBy>
  <cp:revision>6</cp:revision>
  <dcterms:modified xsi:type="dcterms:W3CDTF">2014-11-18T15:43:58Z</dcterms:modified>
</cp:coreProperties>
</file>