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51849" cy="1071570"/>
          </a:xfrm>
        </p:spPr>
        <p:txBody>
          <a:bodyPr>
            <a:noAutofit/>
          </a:bodyPr>
          <a:lstStyle/>
          <a:p>
            <a:r>
              <a:rPr lang="uk-UA" sz="4800" dirty="0" smtClean="0"/>
              <a:t>       Лувр – скарбниця</a:t>
            </a:r>
            <a:r>
              <a:rPr lang="uk-UA" sz="4800" dirty="0" smtClean="0"/>
              <a:t> </a:t>
            </a:r>
            <a:r>
              <a:rPr lang="uk-UA" sz="4800" dirty="0" smtClean="0"/>
              <a:t>  світу </a:t>
            </a:r>
            <a:endParaRPr lang="uk-UA" sz="4800" dirty="0"/>
          </a:p>
        </p:txBody>
      </p:sp>
      <p:pic>
        <p:nvPicPr>
          <p:cNvPr id="5" name="Содержимое 4" descr="1_956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8217361" cy="435771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ouvre_france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142984"/>
            <a:ext cx="4786345" cy="44291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43570" y="1000108"/>
            <a:ext cx="3008313" cy="5286412"/>
          </a:xfrm>
        </p:spPr>
        <p:txBody>
          <a:bodyPr/>
          <a:lstStyle/>
          <a:p>
            <a:r>
              <a:rPr lang="uk-UA" sz="2000" dirty="0" smtClean="0"/>
              <a:t>Рейтинг музеїв  </a:t>
            </a:r>
            <a:r>
              <a:rPr lang="uk-UA" sz="2000" dirty="0" smtClean="0"/>
              <a:t>знову (вже вшосте!) очолив паризький Лувр, який підтвердив, що йому немає рівних серед культурних установ планети. 2012 року Лувр відвідало майже 10 мільйонів осіб. 9,72 мільйона шанувальників мистецтва — такий новий рекорд відвідуваності музеїв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1214422"/>
            <a:ext cx="5111750" cy="40719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008313" cy="569755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Один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найбільших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музеїв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світу</a:t>
            </a:r>
            <a:r>
              <a:rPr lang="ru-RU" sz="2800" dirty="0" smtClean="0"/>
              <a:t>, </a:t>
            </a:r>
            <a:r>
              <a:rPr lang="ru-RU" sz="2800" dirty="0" err="1" smtClean="0"/>
              <a:t>розташований</a:t>
            </a:r>
            <a:r>
              <a:rPr lang="ru-RU" sz="2800" dirty="0" smtClean="0"/>
              <a:t> на правому </a:t>
            </a:r>
            <a:r>
              <a:rPr lang="ru-RU" sz="2800" dirty="0" err="1" smtClean="0"/>
              <a:t>березі</a:t>
            </a:r>
            <a:r>
              <a:rPr lang="ru-RU" sz="2800" dirty="0" smtClean="0"/>
              <a:t> Сени в </a:t>
            </a:r>
            <a:r>
              <a:rPr lang="ru-RU" sz="2800" dirty="0" err="1" smtClean="0"/>
              <a:t>першому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окрузі</a:t>
            </a:r>
            <a:r>
              <a:rPr lang="ru-RU" sz="2800" dirty="0" smtClean="0"/>
              <a:t> Парижа.</a:t>
            </a:r>
          </a:p>
          <a:p>
            <a:r>
              <a:rPr lang="uk-UA" sz="2800" dirty="0" smtClean="0"/>
              <a:t>Був заснований 8 листопада 1793 року.</a:t>
            </a:r>
            <a:endParaRPr lang="uk-UA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ouvrаа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4" y="642918"/>
            <a:ext cx="5357819" cy="4929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86446" y="571480"/>
            <a:ext cx="3008313" cy="5643602"/>
          </a:xfrm>
        </p:spPr>
        <p:txBody>
          <a:bodyPr/>
          <a:lstStyle/>
          <a:p>
            <a:r>
              <a:rPr lang="uk-UA" sz="2000" dirty="0" smtClean="0"/>
              <a:t>Музей розташований в палаці Лувру, який був побудований як фортеця в кінці 12 століття </a:t>
            </a:r>
            <a:r>
              <a:rPr lang="uk-UA" sz="2000" dirty="0" smtClean="0"/>
              <a:t>при Філіпі ІІ</a:t>
            </a:r>
            <a:r>
              <a:rPr lang="en-US" sz="2000" dirty="0" smtClean="0"/>
              <a:t>. </a:t>
            </a:r>
            <a:r>
              <a:rPr lang="uk-UA" sz="2000" dirty="0" smtClean="0"/>
              <a:t>Будівля розширювалась </a:t>
            </a:r>
            <a:r>
              <a:rPr lang="uk-UA" sz="2000" dirty="0" smtClean="0"/>
              <a:t>багато разів, сформувавши сучасний палац Лувр</a:t>
            </a:r>
            <a:r>
              <a:rPr lang="uk-UA" sz="2000" dirty="0" smtClean="0"/>
              <a:t>.</a:t>
            </a:r>
          </a:p>
          <a:p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smtClean="0"/>
              <a:t>час </a:t>
            </a:r>
            <a:r>
              <a:rPr lang="ru-RU" sz="2000" dirty="0" err="1" smtClean="0"/>
              <a:t>Французької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революції</a:t>
            </a:r>
            <a:r>
              <a:rPr lang="ru-RU" sz="2000" dirty="0" smtClean="0"/>
              <a:t> , </a:t>
            </a:r>
            <a:r>
              <a:rPr lang="ru-RU" sz="2000" dirty="0" err="1" smtClean="0"/>
              <a:t>Національна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Асамблея</a:t>
            </a:r>
            <a:r>
              <a:rPr lang="ru-RU" sz="2000" dirty="0" smtClean="0"/>
              <a:t> постановила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Лувр повинен </a:t>
            </a:r>
            <a:r>
              <a:rPr lang="ru-RU" sz="2000" dirty="0" err="1" smtClean="0"/>
              <a:t>використовуватися</a:t>
            </a:r>
            <a:r>
              <a:rPr lang="ru-RU" sz="2000" dirty="0" smtClean="0"/>
              <a:t> як музей, </a:t>
            </a:r>
            <a:r>
              <a:rPr lang="ru-RU" sz="2000" dirty="0" err="1" smtClean="0"/>
              <a:t>демонструючи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культурні</a:t>
            </a:r>
            <a:r>
              <a:rPr lang="ru-RU" sz="2000" dirty="0" smtClean="0"/>
              <a:t> </a:t>
            </a:r>
            <a:r>
              <a:rPr lang="ru-RU" sz="2000" dirty="0" err="1" smtClean="0"/>
              <a:t>шедеври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9350ebb8a893d9b4606f6c38f1fb06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357166"/>
            <a:ext cx="5786478" cy="57150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357298"/>
            <a:ext cx="3008313" cy="442915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Починаючи з </a:t>
            </a:r>
            <a:r>
              <a:rPr lang="uk-UA" sz="2000" dirty="0" smtClean="0"/>
              <a:t>2008 року</a:t>
            </a:r>
            <a:r>
              <a:rPr lang="uk-UA" sz="2000" dirty="0" smtClean="0"/>
              <a:t>, експонати музею розділені на 8 колекцій: Стародавній </a:t>
            </a:r>
            <a:r>
              <a:rPr lang="uk-UA" sz="2000" dirty="0" smtClean="0"/>
              <a:t>Схід, </a:t>
            </a:r>
            <a:r>
              <a:rPr lang="uk-UA" sz="2000" dirty="0" err="1" smtClean="0"/>
              <a:t>Стародвній</a:t>
            </a:r>
            <a:r>
              <a:rPr lang="uk-UA" sz="2000" dirty="0" smtClean="0"/>
              <a:t> </a:t>
            </a:r>
            <a:r>
              <a:rPr lang="uk-UA" sz="2000" dirty="0" smtClean="0"/>
              <a:t>Єгипет, Стародавня Греція , Етрурія та Рим, Мистецтво ісламу </a:t>
            </a:r>
            <a:r>
              <a:rPr lang="uk-UA" sz="2000" dirty="0" smtClean="0"/>
              <a:t>,Скульптури , Предмети мистецтва, </a:t>
            </a:r>
            <a:r>
              <a:rPr lang="uk-UA" sz="2000" dirty="0" smtClean="0"/>
              <a:t>Образотворче мистецтво.</a:t>
            </a:r>
            <a:endParaRPr lang="uk-UA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14422"/>
            <a:ext cx="5111750" cy="4000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142984"/>
            <a:ext cx="3008313" cy="4857784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Лувр містить понад 380 000 експонатів, з яких лише 35 000 виставлені у восьми залах загальною площею більш ніж 60 000 м². Лувр </a:t>
            </a:r>
            <a:r>
              <a:rPr lang="uk-UA" sz="1800" dirty="0" smtClean="0"/>
              <a:t>демонструє скульптуру , </a:t>
            </a:r>
            <a:r>
              <a:rPr lang="uk-UA" sz="1800" dirty="0" smtClean="0"/>
              <a:t>твори мистецтва, </a:t>
            </a:r>
            <a:r>
              <a:rPr lang="uk-UA" sz="1800" dirty="0" smtClean="0"/>
              <a:t>картини , малюнки та археологічні знахідки</a:t>
            </a:r>
            <a:r>
              <a:rPr lang="uk-UA" sz="1800" dirty="0" smtClean="0"/>
              <a:t>. Це найбільш відвідуваний музей у світі, в середньому 15 000 відвідувачів в день, 65 відсотків з яких </a:t>
            </a:r>
            <a:r>
              <a:rPr lang="uk-UA" sz="1800" dirty="0" smtClean="0"/>
              <a:t>складають туристи.</a:t>
            </a:r>
            <a:endParaRPr lang="uk-UA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od-da-vinc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1357298"/>
            <a:ext cx="4611687" cy="41434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43570" y="1285860"/>
            <a:ext cx="3008313" cy="4500594"/>
          </a:xfrm>
        </p:spPr>
        <p:txBody>
          <a:bodyPr>
            <a:normAutofit/>
          </a:bodyPr>
          <a:lstStyle/>
          <a:p>
            <a:r>
              <a:rPr lang="vi-VN" sz="2000" dirty="0" smtClean="0">
                <a:latin typeface="+mj-lt"/>
              </a:rPr>
              <a:t>Лувр став об’єктом підвищеної уваги завдяки книзі американського письменника </a:t>
            </a:r>
            <a:r>
              <a:rPr lang="uk-UA" sz="2000" dirty="0" smtClean="0">
                <a:latin typeface="+mj-lt"/>
              </a:rPr>
              <a:t>Дена Брауна </a:t>
            </a:r>
            <a:r>
              <a:rPr lang="vi-VN" sz="2000" dirty="0" smtClean="0">
                <a:latin typeface="+mj-lt"/>
              </a:rPr>
              <a:t>“</a:t>
            </a:r>
            <a:r>
              <a:rPr lang="uk-UA" sz="2000" dirty="0" smtClean="0">
                <a:latin typeface="+mj-lt"/>
              </a:rPr>
              <a:t>Код </a:t>
            </a:r>
            <a:r>
              <a:rPr lang="uk-UA" sz="2000" dirty="0" err="1" smtClean="0">
                <a:latin typeface="+mj-lt"/>
              </a:rPr>
              <a:t>да</a:t>
            </a:r>
            <a:r>
              <a:rPr lang="uk-UA" sz="2000" dirty="0" smtClean="0">
                <a:latin typeface="+mj-lt"/>
              </a:rPr>
              <a:t> Вінчі </a:t>
            </a:r>
            <a:r>
              <a:rPr lang="vi-VN" sz="2000" dirty="0" smtClean="0">
                <a:latin typeface="+mj-lt"/>
              </a:rPr>
              <a:t>" </a:t>
            </a:r>
            <a:r>
              <a:rPr lang="vi-VN" sz="2000" dirty="0" smtClean="0">
                <a:latin typeface="+mj-lt"/>
              </a:rPr>
              <a:t>і знятому в </a:t>
            </a:r>
            <a:r>
              <a:rPr lang="uk-UA" sz="2000" dirty="0" smtClean="0">
                <a:latin typeface="+mj-lt"/>
              </a:rPr>
              <a:t>2006 </a:t>
            </a:r>
            <a:r>
              <a:rPr lang="vi-VN" sz="2000" dirty="0" smtClean="0">
                <a:latin typeface="+mj-lt"/>
              </a:rPr>
              <a:t>році </a:t>
            </a:r>
            <a:r>
              <a:rPr lang="vi-VN" sz="2000" dirty="0" smtClean="0">
                <a:latin typeface="+mj-lt"/>
              </a:rPr>
              <a:t>однойменному фільмі на основі цієї книги. Музей заробив 2,5 млн. </a:t>
            </a:r>
            <a:r>
              <a:rPr lang="vi-VN" sz="2000" dirty="0" smtClean="0">
                <a:latin typeface="+mj-lt"/>
              </a:rPr>
              <a:t>доларів</a:t>
            </a:r>
            <a:r>
              <a:rPr lang="uk-UA" sz="2000" dirty="0" smtClean="0">
                <a:latin typeface="+mj-lt"/>
              </a:rPr>
              <a:t> США</a:t>
            </a:r>
            <a:r>
              <a:rPr lang="vi-VN" sz="2000" dirty="0" smtClean="0">
                <a:latin typeface="+mj-lt"/>
              </a:rPr>
              <a:t>, </a:t>
            </a:r>
            <a:r>
              <a:rPr lang="vi-VN" sz="2000" dirty="0" smtClean="0">
                <a:latin typeface="+mj-lt"/>
              </a:rPr>
              <a:t>надавши право на знімання фільму в своїх галереях.</a:t>
            </a:r>
            <a:endParaRPr lang="uk-UA" sz="20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714356"/>
            <a:ext cx="4786345" cy="47149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785794"/>
            <a:ext cx="3008313" cy="5143536"/>
          </a:xfrm>
        </p:spPr>
        <p:txBody>
          <a:bodyPr>
            <a:normAutofit/>
          </a:bodyPr>
          <a:lstStyle/>
          <a:p>
            <a:r>
              <a:rPr lang="uk-UA" sz="1600" dirty="0" smtClean="0"/>
              <a:t>У березні </a:t>
            </a:r>
            <a:r>
              <a:rPr lang="uk-UA" sz="1600" dirty="0" smtClean="0"/>
              <a:t>2007 року </a:t>
            </a:r>
            <a:r>
              <a:rPr lang="uk-UA" sz="1600" dirty="0" smtClean="0"/>
              <a:t>стало відомо, що в </a:t>
            </a:r>
            <a:r>
              <a:rPr lang="uk-UA" sz="1600" dirty="0" smtClean="0"/>
              <a:t>2012 році </a:t>
            </a:r>
            <a:r>
              <a:rPr lang="uk-UA" sz="1600" dirty="0" smtClean="0"/>
              <a:t>в </a:t>
            </a:r>
            <a:r>
              <a:rPr lang="uk-UA" sz="1600" dirty="0" smtClean="0"/>
              <a:t>Абу – </a:t>
            </a:r>
            <a:r>
              <a:rPr lang="uk-UA" sz="1600" dirty="0" err="1" smtClean="0"/>
              <a:t>Дабі</a:t>
            </a:r>
            <a:r>
              <a:rPr lang="uk-UA" sz="1600" dirty="0" smtClean="0"/>
              <a:t> буде </a:t>
            </a:r>
            <a:r>
              <a:rPr lang="uk-UA" sz="1600" dirty="0" smtClean="0"/>
              <a:t>збудований філіал музею Лувр. Згідно з 30-річною угодою, підписаною міністром культури Франції </a:t>
            </a:r>
            <a:r>
              <a:rPr lang="uk-UA" sz="1600" dirty="0" smtClean="0"/>
              <a:t>і </a:t>
            </a:r>
            <a:r>
              <a:rPr lang="uk-UA" sz="1600" dirty="0" smtClean="0"/>
              <a:t>шейхом </a:t>
            </a:r>
            <a:r>
              <a:rPr lang="uk-UA" sz="1600" dirty="0" err="1" smtClean="0"/>
              <a:t>Заіда</a:t>
            </a:r>
            <a:r>
              <a:rPr lang="uk-UA" sz="1600" dirty="0" smtClean="0"/>
              <a:t> </a:t>
            </a:r>
            <a:r>
              <a:rPr lang="uk-UA" sz="1600" dirty="0" err="1" smtClean="0"/>
              <a:t>бен</a:t>
            </a:r>
            <a:r>
              <a:rPr lang="uk-UA" sz="1600" dirty="0" smtClean="0"/>
              <a:t> </a:t>
            </a:r>
            <a:r>
              <a:rPr lang="uk-UA" sz="1600" dirty="0" smtClean="0"/>
              <a:t>Султана, </a:t>
            </a:r>
            <a:r>
              <a:rPr lang="uk-UA" sz="1600" dirty="0" smtClean="0"/>
              <a:t>в центрі Абу-Дабі планують побудувати музей в обмін на € 832 </a:t>
            </a:r>
            <a:r>
              <a:rPr lang="uk-UA" sz="1600" dirty="0" err="1" smtClean="0"/>
              <a:t>млн</a:t>
            </a:r>
            <a:r>
              <a:rPr lang="uk-UA" sz="1600" dirty="0" smtClean="0"/>
              <a:t> ($1,3 млрд.). За проектом французького архітектора Жана </a:t>
            </a:r>
            <a:r>
              <a:rPr lang="uk-UA" sz="1600" dirty="0" err="1" smtClean="0"/>
              <a:t>Нувеля</a:t>
            </a:r>
            <a:r>
              <a:rPr lang="uk-UA" sz="1600" dirty="0" smtClean="0"/>
              <a:t>, </a:t>
            </a:r>
            <a:r>
              <a:rPr lang="uk-UA" sz="1600" dirty="0" smtClean="0"/>
              <a:t>Лувр Абу-Дабі займатиме 24 000 м² і буде покритий дахом у формі літаючої тарілки. Франція погодилася протягом 10 років по черзі надавати від 200 до 300 предметів </a:t>
            </a:r>
            <a:r>
              <a:rPr lang="uk-UA" sz="1600" dirty="0" smtClean="0"/>
              <a:t>мистецтва.</a:t>
            </a:r>
            <a:endParaRPr lang="uk-UA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useeOrsay_200703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928670"/>
            <a:ext cx="5429258" cy="49768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72198" y="928670"/>
            <a:ext cx="2714644" cy="5072098"/>
          </a:xfrm>
        </p:spPr>
        <p:txBody>
          <a:bodyPr>
            <a:noAutofit/>
          </a:bodyPr>
          <a:lstStyle/>
          <a:p>
            <a:r>
              <a:rPr lang="uk-UA" sz="1800" dirty="0" smtClean="0"/>
              <a:t>Лувр зазнав декілька значних реорганізацій. Найбільша — створення </a:t>
            </a:r>
            <a:r>
              <a:rPr lang="uk-UA" sz="1800" dirty="0" err="1" smtClean="0"/>
              <a:t>музея</a:t>
            </a:r>
            <a:r>
              <a:rPr lang="uk-UA" sz="1800" dirty="0" smtClean="0"/>
              <a:t> д</a:t>
            </a:r>
            <a:r>
              <a:rPr lang="en-US" sz="1800" dirty="0" smtClean="0"/>
              <a:t>`</a:t>
            </a:r>
            <a:r>
              <a:rPr lang="uk-UA" sz="1800" dirty="0" err="1" smtClean="0"/>
              <a:t>Орсе</a:t>
            </a:r>
            <a:r>
              <a:rPr lang="uk-UA" sz="1800" dirty="0" smtClean="0"/>
              <a:t> і </a:t>
            </a:r>
            <a:r>
              <a:rPr lang="uk-UA" sz="1800" dirty="0" smtClean="0"/>
              <a:t>передача туди всіх творів </a:t>
            </a:r>
            <a:r>
              <a:rPr lang="uk-UA" sz="1800" dirty="0" smtClean="0"/>
              <a:t>3 1848 </a:t>
            </a:r>
            <a:r>
              <a:rPr lang="uk-UA" sz="1800" dirty="0" smtClean="0"/>
              <a:t>по 1914 роки. Саме в </a:t>
            </a:r>
            <a:r>
              <a:rPr lang="uk-UA" sz="1800" dirty="0" smtClean="0"/>
              <a:t>музей </a:t>
            </a:r>
            <a:r>
              <a:rPr lang="uk-UA" sz="1800" dirty="0" smtClean="0"/>
              <a:t>д</a:t>
            </a:r>
            <a:r>
              <a:rPr lang="en-US" sz="1800" dirty="0" smtClean="0"/>
              <a:t>`</a:t>
            </a:r>
            <a:r>
              <a:rPr lang="uk-UA" sz="1800" dirty="0" err="1" smtClean="0"/>
              <a:t>Орсе</a:t>
            </a:r>
            <a:r>
              <a:rPr lang="uk-UA" sz="1800" dirty="0" smtClean="0"/>
              <a:t> </a:t>
            </a:r>
            <a:r>
              <a:rPr lang="uk-UA" sz="1800" dirty="0" smtClean="0"/>
              <a:t>увійшли </a:t>
            </a:r>
            <a:r>
              <a:rPr lang="uk-UA" sz="1800" dirty="0" smtClean="0"/>
              <a:t>картини </a:t>
            </a:r>
            <a:r>
              <a:rPr lang="uk-UA" sz="1800" dirty="0" err="1" smtClean="0"/>
              <a:t>імперссіоністів</a:t>
            </a:r>
            <a:r>
              <a:rPr lang="uk-UA" sz="1800" dirty="0" smtClean="0"/>
              <a:t> і інших мистецьких напрямків. Твори майстрів 20 століття збирає, вивчає і експонує Музей сучасного мистецтва </a:t>
            </a:r>
            <a:r>
              <a:rPr lang="uk-UA" sz="1800" dirty="0" smtClean="0"/>
              <a:t>імені Жоржа </a:t>
            </a:r>
            <a:r>
              <a:rPr lang="uk-UA" sz="1800" dirty="0" err="1" smtClean="0"/>
              <a:t>Помпіду</a:t>
            </a:r>
            <a:r>
              <a:rPr lang="uk-UA" sz="1800" dirty="0" smtClean="0"/>
              <a:t> . </a:t>
            </a:r>
            <a:r>
              <a:rPr lang="uk-UA" sz="1800" dirty="0" smtClean="0"/>
              <a:t>Хронологічно експозиції Лувра закінчуються 1848 роком.</a:t>
            </a:r>
            <a:endParaRPr lang="uk-UA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30130183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92525" y="857232"/>
            <a:ext cx="4876800" cy="44291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3008313" cy="5143536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У 1981 році за рішенням президента Республіки Франсуа </a:t>
            </a:r>
            <a:r>
              <a:rPr lang="uk-UA" sz="1800" dirty="0" err="1" smtClean="0"/>
              <a:t>Міттерана</a:t>
            </a:r>
            <a:r>
              <a:rPr lang="uk-UA" sz="1800" dirty="0" smtClean="0"/>
              <a:t> почалися реставраційні роботи в Луврі. Найдавніші частини (руїни головної вежі) були відновлені, а у дворі Наполеона з'явилася знаменита піраміда, за допомогою якої здійснюється зв'язок між новими залами і двором. Автор піраміди - американський архітектор китайського походження Йох </a:t>
            </a:r>
            <a:r>
              <a:rPr lang="uk-UA" sz="1800" dirty="0" err="1" smtClean="0"/>
              <a:t>Мінг</a:t>
            </a:r>
            <a:r>
              <a:rPr lang="uk-UA" sz="1800" dirty="0" smtClean="0"/>
              <a:t> Пі.</a:t>
            </a:r>
            <a:endParaRPr lang="uk-UA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413</Words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Лувр – скарбниця   світу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Андрій</dc:creator>
  <cp:lastModifiedBy>Андрій</cp:lastModifiedBy>
  <cp:revision>6</cp:revision>
  <dcterms:created xsi:type="dcterms:W3CDTF">2013-04-07T10:00:26Z</dcterms:created>
  <dcterms:modified xsi:type="dcterms:W3CDTF">2013-04-07T10:54:35Z</dcterms:modified>
</cp:coreProperties>
</file>