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70" r:id="rId4"/>
    <p:sldId id="268" r:id="rId5"/>
    <p:sldId id="280" r:id="rId6"/>
    <p:sldId id="281" r:id="rId7"/>
    <p:sldId id="266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342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04.06.2014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04.06.2014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04.06.2014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%D0%A4%D0%B0%D0%B9%D0%BB:Charles_Baudelaire2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A4%D0%B0%D0%B9%D0%BB:Charles_Baudelaire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%D0%A4%D0%B0%D0%B9%D0%BB:Baudelaire_signatur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1" i="0" cap="all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/>
                <a:ea typeface="+mj-ea"/>
                <a:cs typeface="+mj-cs"/>
              </a:rPr>
              <a:t>Шарль </a:t>
            </a:r>
            <a:r>
              <a:rPr lang="uk-UA" sz="6000" b="1" i="0" cap="all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/>
                <a:ea typeface="+mj-ea"/>
                <a:cs typeface="+mj-cs"/>
              </a:rPr>
              <a:t>Бодлер</a:t>
            </a:r>
            <a:endParaRPr lang="ru-RU" sz="6000" b="1" i="0" cap="all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1" i="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Життєвий</a:t>
            </a:r>
            <a:r>
              <a:rPr lang="ru-RU" sz="2800" b="1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ru-RU" sz="2800" b="1" i="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творчий</a:t>
            </a:r>
            <a:r>
              <a:rPr lang="ru-RU" sz="2800" b="1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шлях. </a:t>
            </a:r>
            <a:r>
              <a:rPr lang="ru-RU" sz="2800" b="1" i="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Цікаві</a:t>
            </a:r>
            <a:r>
              <a:rPr lang="ru-RU" sz="2800" b="1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i="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факти</a:t>
            </a:r>
            <a:endParaRPr lang="ru-RU" sz="2800" b="1" i="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4212" y="476672"/>
            <a:ext cx="7499551" cy="302433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6" y="548680"/>
            <a:ext cx="3888432" cy="590465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no Pro Smbd Subhead" pitchFamily="18" charset="0"/>
              </a:rPr>
              <a:t>Збірка "Квіти зла" складається із шести розділів: "Сплін та ідеал", "Паризькі картини", "Вино", "Квіти зла", "Бунт" та "Смерть". Перший, </a:t>
            </a:r>
            <a:r>
              <a:rPr lang="uk-UA" sz="2000" dirty="0" err="1" smtClean="0">
                <a:latin typeface="Arno Pro Smbd Subhead" pitchFamily="18" charset="0"/>
              </a:rPr>
              <a:t>найоб'ємніший</a:t>
            </a:r>
            <a:r>
              <a:rPr lang="uk-UA" sz="2000" dirty="0" smtClean="0">
                <a:latin typeface="Arno Pro Smbd Subhead" pitchFamily="18" charset="0"/>
              </a:rPr>
              <a:t> розділ збірки - "Сплін та ідеал". Це лірична драма, де ідеалові протиставлена не сама дійсність, а сплін - важкий хворобливий душевний стан поета, якому притаманні скептицизмом, зневіра й туга. Цей душевний стан породжений дійсністю, адже </a:t>
            </a:r>
            <a:r>
              <a:rPr lang="uk-UA" sz="2000" dirty="0" err="1" smtClean="0">
                <a:latin typeface="Arno Pro Smbd Subhead" pitchFamily="18" charset="0"/>
              </a:rPr>
              <a:t>бодлерівський</a:t>
            </a:r>
            <a:r>
              <a:rPr lang="uk-UA" sz="2000" dirty="0" smtClean="0">
                <a:latin typeface="Arno Pro Smbd Subhead" pitchFamily="18" charset="0"/>
              </a:rPr>
              <a:t> сплін має реальну суспільно-психологічну мотивацію. У вірші, який відкриває розділ "Сплін та ідеал", Бодлер дає своє пояснення цього стану: сплін. - це "найзліше Страховидло", яке "ні повзати не вміє, ні ревти", це "Хандра, що бачить плахи й страти". 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6" name="Рисунок 5" descr="8gCyVHZ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213" y="4149080"/>
            <a:ext cx="7560839" cy="23042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0"/>
            <a:ext cx="1087320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dirty="0" smtClean="0">
                <a:latin typeface="Arno Pro Smbd Subhead" pitchFamily="18" charset="0"/>
              </a:rPr>
              <a:t>Бодлер намагається визначити завдання поета, чий "сад спустошений громами і дощами", говорить про шляхи поета у буржуазному суспільстві. Свою музу він називає "хворою" і "продажною". В її очах "похмуро палахтить ненависть і тривога", а заробляючи на життя, вона повинна "співати... мольби й псалми суворі, не віруючи в них". </a:t>
            </a:r>
            <a:br>
              <a:rPr lang="uk-UA" dirty="0" smtClean="0">
                <a:latin typeface="Arno Pro Smbd Subhead" pitchFamily="18" charset="0"/>
              </a:rPr>
            </a:br>
            <a:r>
              <a:rPr lang="uk-UA" dirty="0" smtClean="0">
                <a:latin typeface="Arno Pro Smbd Subhead" pitchFamily="18" charset="0"/>
              </a:rPr>
              <a:t>      Становище поета в тогочасному суспільстві бачиться Бодлеру безправним і трагічним. Поет приречений на нерозуміння. Дивовижне, воістину символічне втілення здобули ці думки у вірші "Альбатрос". Тут - усе символ: і Альбатрос - великий прекрасний сильний птах, і моряки, які спіймали його, щоб посміятися і познущатися з нього. Альбатрос - образ-символ поета. Бодлер називає птаха "королем блакиті". Йому, поетові, він співчуває, бачачи, як "волочаться за ним великі білі крила, як весла по боках розбитого човна". У руках моряків Альбатрос утратив свою силу й могутність: його "ходити по дошках природа не навчила". Але, попри увесь цей трагізм, у голосі автора немає приниженості. Навпаки, в останніх рядках вірша відчувається не лише гордість за поета, але й виклик тим, хто його принижує: </a:t>
            </a:r>
            <a:br>
              <a:rPr lang="uk-UA" dirty="0" smtClean="0">
                <a:latin typeface="Arno Pro Smbd Subhead" pitchFamily="18" charset="0"/>
              </a:rPr>
            </a:br>
            <a:r>
              <a:rPr lang="uk-UA" dirty="0" smtClean="0">
                <a:latin typeface="Arno Pro Smbd Subhead" pitchFamily="18" charset="0"/>
              </a:rPr>
              <a:t>      Поет, як Альбатрос - володар гроз та грому, </a:t>
            </a:r>
            <a:br>
              <a:rPr lang="uk-UA" dirty="0" smtClean="0">
                <a:latin typeface="Arno Pro Smbd Subhead" pitchFamily="18" charset="0"/>
              </a:rPr>
            </a:br>
            <a:r>
              <a:rPr lang="uk-UA" dirty="0" smtClean="0">
                <a:latin typeface="Arno Pro Smbd Subhead" pitchFamily="18" charset="0"/>
              </a:rPr>
              <a:t>      Глузує з блискавиць, жадає висота, </a:t>
            </a:r>
            <a:br>
              <a:rPr lang="uk-UA" dirty="0" smtClean="0">
                <a:latin typeface="Arno Pro Smbd Subhead" pitchFamily="18" charset="0"/>
              </a:rPr>
            </a:br>
            <a:r>
              <a:rPr lang="uk-UA" dirty="0" smtClean="0">
                <a:latin typeface="Arno Pro Smbd Subhead" pitchFamily="18" charset="0"/>
              </a:rPr>
              <a:t>      Та, вигнаний з небес, на </a:t>
            </a:r>
            <a:r>
              <a:rPr lang="uk-UA" dirty="0" err="1" smtClean="0">
                <a:latin typeface="Arno Pro Smbd Subhead" pitchFamily="18" charset="0"/>
              </a:rPr>
              <a:t>падолі</a:t>
            </a:r>
            <a:r>
              <a:rPr lang="uk-UA" dirty="0" smtClean="0">
                <a:latin typeface="Arno Pro Smbd Subhead" pitchFamily="18" charset="0"/>
              </a:rPr>
              <a:t> земному </a:t>
            </a:r>
            <a:br>
              <a:rPr lang="uk-UA" dirty="0" smtClean="0">
                <a:latin typeface="Arno Pro Smbd Subhead" pitchFamily="18" charset="0"/>
              </a:rPr>
            </a:br>
            <a:r>
              <a:rPr lang="uk-UA" dirty="0" smtClean="0">
                <a:latin typeface="Arno Pro Smbd Subhead" pitchFamily="18" charset="0"/>
              </a:rPr>
              <a:t>      Крилатий велетень не має змоги йти.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Flying-Birds-Apple-Animals-Blue-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852" y="0"/>
            <a:ext cx="1000911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64" y="188640"/>
            <a:ext cx="11305256" cy="693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Його вірші часто сповнені жахливих, гидких, відвертих картин пороку, бруду, розбещеності. Але якщо поезія насичена образами суспільного й морального занепаду, то це не означає, що сама вона випромінює зло. Тим більше, що будь-який вірш Бодлера обов'язково несе віру та надію на краще. Про це свідчать слова самого поета: "...У цю жорстоку книгу я вклав усе моє серце, усю мою ніжність, усю мою віру... усю мою ненависть..." </a:t>
            </a:r>
            <a:br>
              <a:rPr lang="uk-UA" sz="26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"Квіти зла" - це здійснений із рідкісною послідовністю і завершеністю синтез значної епохи європейської поезії - епохи романтизму, й водночас це своєрідний пролог до іншої видатної поетичної епохи кінця XIX - початку XX століття. Тому невипадково Бодлера називають і пізнім романтиком, і поетом епохи імпресіонізму, і предтечею символізму. </a:t>
            </a:r>
            <a:br>
              <a:rPr lang="uk-UA" sz="26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r>
              <a:rPr lang="uk-UA" sz="26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Бодлер залишив порівняно невеликий творчий спадок: збірку "Маленькі поезії в прозі", книгу статей про мистецтво та літературу "Романтичне мистецтво", яка була видана посмертно. Бодлеру також належать чудові переклади поезії і прози Е. По, з яких почалася слава американського романтика в Європі. Але вершиною творчості Бодлера залишається поетична збірка "Квіти зла", в якій схрестилися магістральні шляхи французької і всієї європейської поезії.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  <a:p>
            <a:pPr>
              <a:lnSpc>
                <a:spcPct val="95000"/>
              </a:lnSpc>
            </a:pPr>
            <a:endParaRPr lang="uk-UA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884" y="0"/>
            <a:ext cx="5184576" cy="10801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Деякі цікаві факти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764" y="1268760"/>
            <a:ext cx="8064896" cy="494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   Шарль Бодлер походив з родини душевнохворих. Його психічна патологія проявилася вже в юні роки. Він намагався вступати в статеві зв'язки з потворними жінками, карлицями або навпаки. У 1841 році Бодлер познайомився з актрисою маленького театру, розпусною алкоголічкою, психопаткою Жанною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Дюваль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, яка витягувала з нього гроші на утримання своїх коханців, а він до самої смерті писав їй захоплені вірші. Після смерті батька Бодлер, отримавши свою частку спадщини, почав витрачати її на жінок і ексцентричні вбрання.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  <a:p>
            <a:pPr>
              <a:lnSpc>
                <a:spcPct val="95000"/>
              </a:lnSpc>
            </a:pP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796" y="404664"/>
            <a:ext cx="554461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Був патологічним брехуном, фарбував волосся в зелений колір, щоб хоч якось звернути на себе увагу. Під час революції 1848 року Бодлер не з переконань, але з прагнення до руйнування бився на барикадах. У березні 1866 року його розбив параліч, він втратив дар мови і впав у слабоумство. Бодлер був наркоманом - вживав гашиш та опіум. Страждав від важкої форми психопатії з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садомазохістським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 комплексом. Помер Шарль Бодлер від прогресивного паралічу в 46-річному віці ...</a:t>
            </a:r>
            <a:endParaRPr lang="uk-UA" sz="2800" dirty="0"/>
          </a:p>
        </p:txBody>
      </p:sp>
      <p:pic>
        <p:nvPicPr>
          <p:cNvPr id="3" name="Рисунок 2" descr="HeGsd5ZD5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460" y="476672"/>
            <a:ext cx="5314190" cy="57606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Inside-right pages with text"/>
          <p:cNvGrpSpPr/>
          <p:nvPr/>
        </p:nvGrpSpPr>
        <p:grpSpPr>
          <a:xfrm>
            <a:off x="5518348" y="1124744"/>
            <a:ext cx="3960440" cy="4968552"/>
            <a:chOff x="4499992" y="1371600"/>
            <a:chExt cx="3044952" cy="4114800"/>
          </a:xfrm>
        </p:grpSpPr>
        <p:grpSp>
          <p:nvGrpSpPr>
            <p:cNvPr id="13" name="Inside-right"/>
            <p:cNvGrpSpPr/>
            <p:nvPr/>
          </p:nvGrpSpPr>
          <p:grpSpPr>
            <a:xfrm rot="10800000">
              <a:off x="4499992" y="1371600"/>
              <a:ext cx="3044952" cy="4114800"/>
              <a:chOff x="1599056" y="1371600"/>
              <a:chExt cx="3044952" cy="4114800"/>
            </a:xfrm>
          </p:grpSpPr>
          <p:sp>
            <p:nvSpPr>
              <p:cNvPr id="23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ounded Rectangle 140"/>
              <p:cNvSpPr/>
              <p:nvPr/>
            </p:nvSpPr>
            <p:spPr>
              <a:xfrm>
                <a:off x="1599056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108982" y="1669774"/>
              <a:ext cx="1676400" cy="3313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ru-RU" sz="2000" dirty="0" err="1" smtClean="0">
                  <a:latin typeface="Vivaldi"/>
                </a:rPr>
                <a:t>Біографія</a:t>
              </a:r>
              <a:endParaRPr lang="ru-RU" sz="2000" b="0" i="0" dirty="0">
                <a:latin typeface="Vivaldi"/>
                <a:ea typeface="+mn-ea"/>
                <a:cs typeface="+mn-cs"/>
              </a:endParaRPr>
            </a:p>
          </p:txBody>
        </p:sp>
        <p:grpSp>
          <p:nvGrpSpPr>
            <p:cNvPr id="15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7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8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9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0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21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2" name="Inside-left pages"/>
          <p:cNvGrpSpPr/>
          <p:nvPr/>
        </p:nvGrpSpPr>
        <p:grpSpPr>
          <a:xfrm>
            <a:off x="1773932" y="1052736"/>
            <a:ext cx="3765032" cy="5184576"/>
            <a:chOff x="1527048" y="1371600"/>
            <a:chExt cx="3044952" cy="4114800"/>
          </a:xfrm>
        </p:grpSpPr>
        <p:sp>
          <p:nvSpPr>
            <p:cNvPr id="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Рисунок 23" descr="http://upload.wikimedia.org/wikipedia/commons/thumb/3/3f/Charles_Baudelaire2.jpg/200px-Charles_Baudelaire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412" y="2492896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" name="Book cover"/>
          <p:cNvGrpSpPr/>
          <p:nvPr/>
        </p:nvGrpSpPr>
        <p:grpSpPr>
          <a:xfrm>
            <a:off x="5518348" y="980728"/>
            <a:ext cx="4032448" cy="5328592"/>
            <a:chOff x="4572000" y="1371600"/>
            <a:chExt cx="3048000" cy="4186808"/>
          </a:xfrm>
        </p:grpSpPr>
        <p:sp>
          <p:nvSpPr>
            <p:cNvPr id="6" name="Rounded Rectangle 26"/>
            <p:cNvSpPr/>
            <p:nvPr/>
          </p:nvSpPr>
          <p:spPr>
            <a:xfrm>
              <a:off x="4572000" y="1443608"/>
              <a:ext cx="3048000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5780" y="332656"/>
            <a:ext cx="6048672" cy="2160240"/>
          </a:xfrm>
        </p:spPr>
        <p:txBody>
          <a:bodyPr/>
          <a:lstStyle/>
          <a:p>
            <a:pPr algn="ctr"/>
            <a:r>
              <a:rPr lang="uk-UA" sz="2000" dirty="0" smtClean="0"/>
              <a:t>Шарль Бодлер народився в Парижі у квітні 1821 року. Батько поета походив із сільської родини у </a:t>
            </a:r>
            <a:r>
              <a:rPr lang="uk-UA" sz="2000" dirty="0" err="1" smtClean="0"/>
              <a:t>Шампані</a:t>
            </a:r>
            <a:r>
              <a:rPr lang="uk-UA" sz="2000" dirty="0" smtClean="0"/>
              <a:t> з войовничим прізвищем ("</a:t>
            </a:r>
            <a:r>
              <a:rPr lang="uk-UA" sz="2000" dirty="0" err="1" smtClean="0"/>
              <a:t>бодлер</a:t>
            </a:r>
            <a:r>
              <a:rPr lang="uk-UA" sz="2000" dirty="0" smtClean="0"/>
              <a:t>" - двосічний ніж), але йому вдалося вибитися в люди, отримати освіту й стати вихователем у шляхетній сім'ї..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598468" y="2060848"/>
            <a:ext cx="5400600" cy="4608512"/>
          </a:xfrm>
        </p:spPr>
        <p:txBody>
          <a:bodyPr/>
          <a:lstStyle/>
          <a:p>
            <a:pPr algn="r"/>
            <a:r>
              <a:rPr lang="uk-UA" sz="2000" dirty="0" smtClean="0"/>
              <a:t>Певне, батько був єдиним, хто щиро любив хлопчика. Після його смерті Шарль був приречений на нерозуміння і самотність навіть у колі близьких людей. </a:t>
            </a:r>
            <a:br>
              <a:rPr lang="uk-UA" sz="2000" dirty="0" smtClean="0"/>
            </a:br>
            <a:r>
              <a:rPr lang="uk-UA" sz="2000" dirty="0" smtClean="0"/>
              <a:t>      Родинна драма болісно вплинула на душу хлопчика: смерть коханого батька, новий шлюб матері, її покірність вітчиму, який завзято намагався "привести до норми" надто різкий, своєрідний характер Шарля,- усе це зробило його вигнанцем у сім'ї і багато в чому визначило формування безрадісного і навіть трагічного світосприйняття. </a:t>
            </a:r>
            <a:endParaRPr lang="ru-RU" sz="2000" dirty="0"/>
          </a:p>
        </p:txBody>
      </p:sp>
      <p:pic>
        <p:nvPicPr>
          <p:cNvPr id="7" name="Содержимое 6" descr="Charles Baudelaire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4762" t="3390" r="4762" b="3390"/>
          <a:stretch>
            <a:fillRect/>
          </a:stretch>
        </p:blipFill>
        <p:spPr bwMode="auto">
          <a:xfrm>
            <a:off x="3862164" y="2564904"/>
            <a:ext cx="27363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Содержимое 7" descr="http://upload.wikimedia.org/wikipedia/commons/thumb/4/4f/Baudelaire_signatur.jpg/220px-Baudelaire_signatur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6620" y="188640"/>
            <a:ext cx="3456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98668" y="1124744"/>
            <a:ext cx="252028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800" dirty="0" smtClean="0"/>
              <a:t>Автограф Бодлера</a:t>
            </a:r>
            <a:endParaRPr lang="uk-UA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788" y="2564904"/>
            <a:ext cx="309634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000" b="1" dirty="0" smtClean="0"/>
              <a:t>Він помер, коли Шарлю ледве виповнилося сім років, але встиг прищепити синові бездоганні манери, порядність, шанобливе ставлення до героїчних часів Франції та інтерес до живопису, який стане справжньою пристрастю Бодлера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862164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         Навчався Бодлер у закритому колежі у Ліоні, потім у Парижі, а у 1841 році за наполяганням вітчима Бодлера відправляють служити у заокеанські колонії Франції. </a:t>
            </a:r>
            <a:b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</a:b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      Тропічна природа і мандрівка океанами залишили глибокий слід у пам'яті юнака і неодноразово втілювалися в його поезіях ("Краєвид", "До дами-креолки", "Запрошення до подорожі"). Поет мріє "про сині небокраї, про мармури колон, де водограй ридає", "де в сонця пестощах </a:t>
            </a:r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пурпуристий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 сад, де </a:t>
            </a:r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затінь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Gothic3" pitchFamily="66" charset="0"/>
                <a:cs typeface="Angsana New" pitchFamily="18" charset="-34"/>
              </a:rPr>
              <a:t> від дерев пливе благоуханна". У вірші "Екзотичний аромат" Бодлер згадує "лінивий острівець, де золоті дари природа подає в нев'янучім розмаю". </a:t>
            </a:r>
            <a:r>
              <a:rPr lang="uk-UA" sz="1800" dirty="0" smtClean="0">
                <a:latin typeface="Gothic3" pitchFamily="66" charset="0"/>
                <a:cs typeface="Angsana New" pitchFamily="18" charset="-34"/>
              </a:rPr>
              <a:t/>
            </a:r>
            <a:br>
              <a:rPr lang="uk-UA" sz="1800" dirty="0" smtClean="0">
                <a:latin typeface="Gothic3" pitchFamily="66" charset="0"/>
                <a:cs typeface="Angsana New" pitchFamily="18" charset="-34"/>
              </a:rPr>
            </a:br>
            <a:endParaRPr lang="ru-RU" sz="1800" dirty="0">
              <a:latin typeface="Gothic3" pitchFamily="66" charset="0"/>
              <a:cs typeface="Angsana New" pitchFamily="18" charset="-34"/>
            </a:endParaRPr>
          </a:p>
        </p:txBody>
      </p:sp>
      <p:pic>
        <p:nvPicPr>
          <p:cNvPr id="6" name="Рисунок 5" descr="url.jpg"/>
          <p:cNvPicPr>
            <a:picLocks noChangeAspect="1"/>
          </p:cNvPicPr>
          <p:nvPr/>
        </p:nvPicPr>
        <p:blipFill>
          <a:blip r:embed="rId2" cstate="print"/>
          <a:srcRect r="15844" b="4004"/>
          <a:stretch>
            <a:fillRect/>
          </a:stretch>
        </p:blipFill>
        <p:spPr>
          <a:xfrm>
            <a:off x="3868336" y="260648"/>
            <a:ext cx="820274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04" y="260648"/>
            <a:ext cx="1087320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Повернувшись до Парижа у 1842 році, Бодлер починає самостійне життя на спадок, що залишився по смерті батька. Він поринає у художній і літературний світ столиці. Вважаючи поезію своїм основним покликанням, Бодлер, однак, пише дуже мало, старанно працюючи над кожним рядком. Саме у цей період поет: інтенсивно студіює Літературу: захоплюється титанами доби Просвітництва і творами сучасників - Стендаля і Бальзака. Водночас Бодлер вивчає живопис. 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endParaRPr lang="uk-UA" dirty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796" y="3068960"/>
            <a:ext cx="1087320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Саме в той час Бодлер зближується з молодими поетами і художниками романтично-бунтівного напряму - "покоління молодого, серйозного, іронічного й загрозливого", як характеризував його він сам. Ці юні бунтівники висміювали у своїх творах "господарів життя"- ситих і вдоволених буржуа, дріб'язкове та меркантильне буржуазне середовище, гостро відчували драматизм становища мистецтва й художника у буржуазному суспільстві, співчували приниженому й ображеному люду. 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У цьому середовищі сформувалася яскраво виражена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антибуржуазність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 - одна з ґрунтовних рис світогляду й творчості Бодлера. Отож для нього було цілком природним узяти участь у Червневій революції 1848 року.</a:t>
            </a:r>
            <a:endParaRPr lang="uk-UA" dirty="0"/>
          </a:p>
        </p:txBody>
      </p:sp>
      <p:pic>
        <p:nvPicPr>
          <p:cNvPr id="4" name="Рисунок 3" descr="10-sten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04" y="2564904"/>
            <a:ext cx="3075432" cy="3977640"/>
          </a:xfrm>
          <a:prstGeom prst="rect">
            <a:avLst/>
          </a:prstGeom>
        </p:spPr>
      </p:pic>
      <p:pic>
        <p:nvPicPr>
          <p:cNvPr id="5" name="Рисунок 4" descr="d7255e457f92a677fcc646da08243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6620" y="2564904"/>
            <a:ext cx="3308253" cy="407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772" y="260648"/>
            <a:ext cx="8352928" cy="2304256"/>
          </a:xfrm>
        </p:spPr>
        <p:txBody>
          <a:bodyPr>
            <a:noAutofit/>
          </a:bodyPr>
          <a:lstStyle/>
          <a:p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Після 1848 року Бодлер поринув у гостру душевну кризу, яка затяглася майже на десятиліття і збіглася з кризою суспільною. У цей період поет занотовує у щоденнику: "У кожній людині є два одночасні прагнення, одне спрямоване до Бога, одне до Сатани. Поклик Бога, або духовність,- це прагнення внутрішнього піднесення, поклик Сатани, або тваринність це насолода від власного падіння".</a:t>
            </a:r>
            <a:endParaRPr lang="ru-RU" sz="2300" dirty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72" y="2708920"/>
            <a:ext cx="8280920" cy="439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У віршах, написаних між 1852 і 1856 роками, поет доходить висновку, що зло панує у світі і що завдання мистецтва - перемагати зло. І наступний його Твір - збірка "Квіти зла", видана у 1857 році,- стає "динамітною бомбою, яка впала на буржуазне суспільство Другої імперії". </a:t>
            </a:r>
            <a:b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r>
              <a:rPr lang="uk-UA" sz="23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      Проти Бодлера, як за півроку до того проти Флобера, була порушена судова справа. Бодлера звинуватили у "грубому реалізмі, який ображає цнотливість". За опублікування "Квітів зла" автор був засуджений до сплати штрафу у розмірі 300 франків. Вирок передбачав також заборону і вилучення зі збірки шести віршів, що фактично означало знищення непроданого накладу і загрожувало поетові банкрутством.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/>
            </a:r>
            <a:b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</a:br>
            <a:endParaRPr lang="uk-UA" sz="1800" dirty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1" y="332656"/>
            <a:ext cx="4968551" cy="576064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      </a:t>
            </a:r>
            <a:r>
              <a:rPr lang="uk-UA" sz="3100" dirty="0" smtClean="0">
                <a:solidFill>
                  <a:schemeClr val="accent6">
                    <a:lumMod val="50000"/>
                  </a:schemeClr>
                </a:solidFill>
                <a:latin typeface="Arno Pro Smbd Subhead" pitchFamily="18" charset="0"/>
              </a:rPr>
              <a:t>Але Бодлер продовжував працювати. Найважливішим художнім здобутком останнього періоду творчості поета стали 32 нових вірші, які увійшли до другого видання "Квітів зла" (1861) і "Вірші у прозі", видані посмертно. Більшість цих творів засвідчили розширення й поглиблення діапазону творчості Бодлера, адже творчість поета живилася не лише "усією його ненавистю" до буржуазії, але й "усією його ніжністю" до пригнічених.</a:t>
            </a:r>
            <a:endParaRPr lang="uk-UA" sz="3100" dirty="0">
              <a:solidFill>
                <a:schemeClr val="accent6">
                  <a:lumMod val="50000"/>
                </a:schemeClr>
              </a:solidFill>
              <a:latin typeface="Arno Pro Smbd Subhead" pitchFamily="18" charset="0"/>
            </a:endParaRPr>
          </a:p>
        </p:txBody>
      </p:sp>
      <p:pic>
        <p:nvPicPr>
          <p:cNvPr id="7" name="Рисунок 6" descr="02696-1.jpg"/>
          <p:cNvPicPr>
            <a:picLocks noChangeAspect="1"/>
          </p:cNvPicPr>
          <p:nvPr/>
        </p:nvPicPr>
        <p:blipFill>
          <a:blip r:embed="rId2" cstate="print"/>
          <a:srcRect l="9361" t="6217" r="15392" b="10343"/>
          <a:stretch>
            <a:fillRect/>
          </a:stretch>
        </p:blipFill>
        <p:spPr>
          <a:xfrm>
            <a:off x="5446340" y="332656"/>
            <a:ext cx="3168352" cy="4464496"/>
          </a:xfrm>
          <a:prstGeom prst="rect">
            <a:avLst/>
          </a:prstGeom>
        </p:spPr>
      </p:pic>
      <p:pic>
        <p:nvPicPr>
          <p:cNvPr id="8" name="Рисунок 7" descr="00096549_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700" y="1844824"/>
            <a:ext cx="3332330" cy="476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80" y="332656"/>
            <a:ext cx="6336704" cy="576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800" dirty="0" smtClean="0">
                <a:latin typeface="Arno Pro Smbd Subhead" pitchFamily="18" charset="0"/>
              </a:rPr>
              <a:t>У квітні 1864 року поет іде до Бельгії, сподіваючись заробити гроші публічними лекціями. Але поліпшити свої справи йому не вдається </a:t>
            </a:r>
            <a:r>
              <a:rPr lang="uk-UA" sz="2800" dirty="0" err="1" smtClean="0">
                <a:latin typeface="Arno Pro Smbd Subhead" pitchFamily="18" charset="0"/>
              </a:rPr>
              <a:t>-він</a:t>
            </a:r>
            <a:r>
              <a:rPr lang="uk-UA" sz="2800" dirty="0" smtClean="0">
                <a:latin typeface="Arno Pro Smbd Subhead" pitchFamily="18" charset="0"/>
              </a:rPr>
              <a:t> ще більше заплутався у боргах. Самотній, хворий поет починає збирати матеріал для безжального викривального памфлету проти бельгійського міщанства, в якому мав намір показати завтрашній день Франції. </a:t>
            </a:r>
            <a:br>
              <a:rPr lang="uk-UA" sz="2800" dirty="0" smtClean="0">
                <a:latin typeface="Arno Pro Smbd Subhead" pitchFamily="18" charset="0"/>
              </a:rPr>
            </a:br>
            <a:r>
              <a:rPr lang="uk-UA" sz="2800" dirty="0" smtClean="0">
                <a:latin typeface="Arno Pro Smbd Subhead" pitchFamily="18" charset="0"/>
              </a:rPr>
              <a:t>      Наприкінці березня 1866 року Бодлера вразив параліч. Останні місяці життя він провів у клініці доктора </a:t>
            </a:r>
            <a:r>
              <a:rPr lang="uk-UA" sz="2800" dirty="0" err="1" smtClean="0">
                <a:latin typeface="Arno Pro Smbd Subhead" pitchFamily="18" charset="0"/>
              </a:rPr>
              <a:t>Дюваля</a:t>
            </a:r>
            <a:r>
              <a:rPr lang="uk-UA" sz="2800" dirty="0" smtClean="0">
                <a:latin typeface="Arno Pro Smbd Subhead" pitchFamily="18" charset="0"/>
              </a:rPr>
              <a:t> в Парижі, де 31 серпня 1867 року помер.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 descr="0011p91q.jpg"/>
          <p:cNvPicPr>
            <a:picLocks noChangeAspect="1"/>
          </p:cNvPicPr>
          <p:nvPr/>
        </p:nvPicPr>
        <p:blipFill>
          <a:blip r:embed="rId2" cstate="print"/>
          <a:srcRect r="30201"/>
          <a:stretch>
            <a:fillRect/>
          </a:stretch>
        </p:blipFill>
        <p:spPr>
          <a:xfrm>
            <a:off x="6886500" y="548680"/>
            <a:ext cx="5147286" cy="56166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5832648" cy="6192688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Arno Pro Smbd Subhead" pitchFamily="18" charset="0"/>
              </a:rPr>
              <a:t>    Бодлер був поетом, який особливо гостро відчував суперечності світу та людини. За словами О. Блока, своєю поезією він доводив, що і "у пеклі можна мріяти про вкриті снігом вершини". Усе це з надзвичайною силою, повнотою і яскравістю втілилося у головному творі Бодлера, збірці "Квіти зла". </a:t>
            </a:r>
            <a:br>
              <a:rPr lang="uk-UA" sz="2800" dirty="0" smtClean="0">
                <a:latin typeface="Arno Pro Smbd Subhead" pitchFamily="18" charset="0"/>
              </a:rPr>
            </a:br>
            <a:r>
              <a:rPr lang="uk-UA" sz="2800" dirty="0" smtClean="0">
                <a:latin typeface="Arno Pro Smbd Subhead" pitchFamily="18" charset="0"/>
              </a:rPr>
              <a:t>      Починаючи з 1857 року - </a:t>
            </a:r>
            <a:r>
              <a:rPr lang="uk-UA" sz="2800" dirty="0" err="1" smtClean="0">
                <a:latin typeface="Arno Pro Smbd Subhead" pitchFamily="18" charset="0"/>
              </a:rPr>
              <a:t>року</a:t>
            </a:r>
            <a:r>
              <a:rPr lang="uk-UA" sz="2800" dirty="0" smtClean="0">
                <a:latin typeface="Arno Pro Smbd Subhead" pitchFamily="18" charset="0"/>
              </a:rPr>
              <a:t> першого видання, "Квіти зла" постійно доповнювалися. Фактично ця книга створювалася поетом протягом усього життя і увібрала усе найкраще з його поетичного доробку. Цим вона схожа на "Листя трави" В. </a:t>
            </a:r>
            <a:r>
              <a:rPr lang="uk-UA" sz="2800" dirty="0" err="1" smtClean="0">
                <a:latin typeface="Arno Pro Smbd Subhead" pitchFamily="18" charset="0"/>
              </a:rPr>
              <a:t>Вітмена</a:t>
            </a:r>
            <a:r>
              <a:rPr lang="uk-UA" sz="2800" dirty="0" smtClean="0">
                <a:latin typeface="Arno Pro Smbd Subhead" pitchFamily="18" charset="0"/>
              </a:rPr>
              <a:t> чи "Кобзар" Т. Шевченка.</a:t>
            </a:r>
            <a:endParaRPr lang="uk-UA" sz="2800" dirty="0">
              <a:latin typeface="Arno Pro Smbd Subhead" pitchFamily="18" charset="0"/>
            </a:endParaRPr>
          </a:p>
        </p:txBody>
      </p:sp>
      <p:pic>
        <p:nvPicPr>
          <p:cNvPr id="7" name="Рисунок 6" descr="thumb_93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8628" y="836712"/>
            <a:ext cx="3254535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899</Words>
  <Application>Microsoft Office PowerPoint</Application>
  <PresentationFormat>Произвольный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TS102787940</vt:lpstr>
      <vt:lpstr>Шарль Бодлер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Бодлер був поетом, який особливо гостро відчував суперечності світу та людини. За словами О. Блока, своєю поезією він доводив, що і "у пеклі можна мріяти про вкриті снігом вершини". Усе це з надзвичайною силою, повнотою і яскравістю втілилося у головному творі Бодлера, збірці "Квіти зла".        Починаючи з 1857 року - року першого видання, "Квіти зла" постійно доповнювалися. Фактично ця книга створювалася поетом протягом усього життя і увібрала усе найкраще з його поетичного доробку. Цим вона схожа на "Листя трави" В. Вітмена чи "Кобзар" Т. Шевченка.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2013-03-18T18:20:08Z</dcterms:created>
  <dcterms:modified xsi:type="dcterms:W3CDTF">2014-06-04T18:42:22Z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