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60" r:id="rId6"/>
    <p:sldId id="261" r:id="rId7"/>
    <p:sldId id="262" r:id="rId8"/>
    <p:sldId id="264" r:id="rId9"/>
    <p:sldId id="265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4" autoAdjust="0"/>
    <p:restoredTop sz="94660"/>
  </p:normalViewPr>
  <p:slideViewPr>
    <p:cSldViewPr>
      <p:cViewPr varScale="1">
        <p:scale>
          <a:sx n="111" d="100"/>
          <a:sy n="111" d="100"/>
        </p:scale>
        <p:origin x="-9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B611C4-13B7-45E6-8C31-DF496258FE0D}" type="doc">
      <dgm:prSet loTypeId="urn:microsoft.com/office/officeart/2005/8/layout/process2" loCatId="process" qsTypeId="urn:microsoft.com/office/officeart/2005/8/quickstyle/simple4" qsCatId="simple" csTypeId="urn:microsoft.com/office/officeart/2005/8/colors/colorful5" csCatId="colorful" phldr="1"/>
      <dgm:spPr/>
    </dgm:pt>
    <dgm:pt modelId="{42A19B4C-3F61-4A60-9C64-5C62EAD48A73}">
      <dgm:prSet phldrT="[Текст]" custT="1"/>
      <dgm:spPr/>
      <dgm:t>
        <a:bodyPr/>
        <a:lstStyle/>
        <a:p>
          <a:r>
            <a:rPr lang="ru-RU" sz="3200" b="1" dirty="0" smtClean="0"/>
            <a:t>Зигота делится, образуется зародыш.</a:t>
          </a:r>
          <a:endParaRPr lang="ru-RU" sz="3200" dirty="0"/>
        </a:p>
      </dgm:t>
    </dgm:pt>
    <dgm:pt modelId="{E232CB0B-9947-4A5B-9B63-6F4F885C3E1F}" type="parTrans" cxnId="{59E72DE6-102A-4561-BF6A-E6062BB3F229}">
      <dgm:prSet/>
      <dgm:spPr/>
      <dgm:t>
        <a:bodyPr/>
        <a:lstStyle/>
        <a:p>
          <a:endParaRPr lang="ru-RU"/>
        </a:p>
      </dgm:t>
    </dgm:pt>
    <dgm:pt modelId="{26AE17CA-071A-47A6-BF00-D60C3AFA574D}" type="sibTrans" cxnId="{59E72DE6-102A-4561-BF6A-E6062BB3F229}">
      <dgm:prSet/>
      <dgm:spPr/>
      <dgm:t>
        <a:bodyPr/>
        <a:lstStyle/>
        <a:p>
          <a:endParaRPr lang="ru-RU"/>
        </a:p>
      </dgm:t>
    </dgm:pt>
    <dgm:pt modelId="{D02586F3-CA58-420E-A2EE-2781594D8C06}">
      <dgm:prSet phldrT="[Текст]" custT="1"/>
      <dgm:spPr/>
      <dgm:t>
        <a:bodyPr/>
        <a:lstStyle/>
        <a:p>
          <a:r>
            <a:rPr lang="ru-RU" sz="3200" b="1" dirty="0" smtClean="0"/>
            <a:t>Из оплодотворенной клетки образуется эндосперм.</a:t>
          </a:r>
          <a:endParaRPr lang="ru-RU" sz="3200" dirty="0"/>
        </a:p>
      </dgm:t>
    </dgm:pt>
    <dgm:pt modelId="{C8CA67AF-7791-4F9F-97BA-6AEB211E0F3B}" type="parTrans" cxnId="{EA8BA233-CB75-450A-AD00-DD04A6DE66D4}">
      <dgm:prSet/>
      <dgm:spPr/>
      <dgm:t>
        <a:bodyPr/>
        <a:lstStyle/>
        <a:p>
          <a:endParaRPr lang="ru-RU"/>
        </a:p>
      </dgm:t>
    </dgm:pt>
    <dgm:pt modelId="{C08E0508-F594-42A9-A596-D46801BC3528}" type="sibTrans" cxnId="{EA8BA233-CB75-450A-AD00-DD04A6DE66D4}">
      <dgm:prSet/>
      <dgm:spPr/>
      <dgm:t>
        <a:bodyPr/>
        <a:lstStyle/>
        <a:p>
          <a:endParaRPr lang="ru-RU"/>
        </a:p>
      </dgm:t>
    </dgm:pt>
    <dgm:pt modelId="{21069B07-D095-471A-8819-2D8EBA3114DB}">
      <dgm:prSet phldrT="[Текст]" custT="1"/>
      <dgm:spPr/>
      <dgm:t>
        <a:bodyPr/>
        <a:lstStyle/>
        <a:p>
          <a:r>
            <a:rPr lang="ru-RU" sz="3200" b="1" dirty="0" smtClean="0"/>
            <a:t>Стенки семязачатка становятся семенной кожурой.</a:t>
          </a:r>
          <a:endParaRPr lang="ru-RU" sz="3200" dirty="0"/>
        </a:p>
      </dgm:t>
    </dgm:pt>
    <dgm:pt modelId="{B478837B-9395-45D8-8D59-F3FED6ACABD2}" type="parTrans" cxnId="{6ECB7A9D-9F48-4C12-8F36-1B26BA65E618}">
      <dgm:prSet/>
      <dgm:spPr/>
      <dgm:t>
        <a:bodyPr/>
        <a:lstStyle/>
        <a:p>
          <a:endParaRPr lang="ru-RU"/>
        </a:p>
      </dgm:t>
    </dgm:pt>
    <dgm:pt modelId="{76F4D891-F043-4A1E-934B-91754E62E22E}" type="sibTrans" cxnId="{6ECB7A9D-9F48-4C12-8F36-1B26BA65E618}">
      <dgm:prSet/>
      <dgm:spPr/>
      <dgm:t>
        <a:bodyPr/>
        <a:lstStyle/>
        <a:p>
          <a:endParaRPr lang="ru-RU"/>
        </a:p>
      </dgm:t>
    </dgm:pt>
    <dgm:pt modelId="{8D68E0E9-4100-4464-9EFE-204539B2F086}" type="pres">
      <dgm:prSet presAssocID="{27B611C4-13B7-45E6-8C31-DF496258FE0D}" presName="linearFlow" presStyleCnt="0">
        <dgm:presLayoutVars>
          <dgm:resizeHandles val="exact"/>
        </dgm:presLayoutVars>
      </dgm:prSet>
      <dgm:spPr/>
    </dgm:pt>
    <dgm:pt modelId="{08084C7F-707D-44B9-995D-A7CC2DC8E6C6}" type="pres">
      <dgm:prSet presAssocID="{42A19B4C-3F61-4A60-9C64-5C62EAD48A73}" presName="node" presStyleLbl="node1" presStyleIdx="0" presStyleCnt="3" custScaleY="600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3D1A1E-84F4-4EB1-A1B3-001AA0965DBD}" type="pres">
      <dgm:prSet presAssocID="{26AE17CA-071A-47A6-BF00-D60C3AFA574D}" presName="sibTrans" presStyleLbl="sibTrans2D1" presStyleIdx="0" presStyleCnt="2"/>
      <dgm:spPr/>
    </dgm:pt>
    <dgm:pt modelId="{946393F7-1062-4918-B1C2-AE73EFD86417}" type="pres">
      <dgm:prSet presAssocID="{26AE17CA-071A-47A6-BF00-D60C3AFA574D}" presName="connectorText" presStyleLbl="sibTrans2D1" presStyleIdx="0" presStyleCnt="2"/>
      <dgm:spPr/>
    </dgm:pt>
    <dgm:pt modelId="{69F71B66-CBFF-4262-81FF-C4E2A53962DD}" type="pres">
      <dgm:prSet presAssocID="{D02586F3-CA58-420E-A2EE-2781594D8C06}" presName="node" presStyleLbl="node1" presStyleIdx="1" presStyleCnt="3" custScaleY="630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2D5100-4218-40BE-A59B-D53371DA6F12}" type="pres">
      <dgm:prSet presAssocID="{C08E0508-F594-42A9-A596-D46801BC3528}" presName="sibTrans" presStyleLbl="sibTrans2D1" presStyleIdx="1" presStyleCnt="2"/>
      <dgm:spPr/>
    </dgm:pt>
    <dgm:pt modelId="{DBC47A17-D93A-40DA-A76F-CCEF332604A8}" type="pres">
      <dgm:prSet presAssocID="{C08E0508-F594-42A9-A596-D46801BC3528}" presName="connectorText" presStyleLbl="sibTrans2D1" presStyleIdx="1" presStyleCnt="2"/>
      <dgm:spPr/>
    </dgm:pt>
    <dgm:pt modelId="{1898DB40-0725-47E2-93E4-3960080B61BA}" type="pres">
      <dgm:prSet presAssocID="{21069B07-D095-471A-8819-2D8EBA3114DB}" presName="node" presStyleLbl="node1" presStyleIdx="2" presStyleCnt="3" custScaleX="92860" custScaleY="65714" custLinFactNeighborX="430" custLinFactNeighborY="-168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D5D8DC-0B38-4533-9D4A-AAC14CBB2A3E}" type="presOf" srcId="{C08E0508-F594-42A9-A596-D46801BC3528}" destId="{872D5100-4218-40BE-A59B-D53371DA6F12}" srcOrd="0" destOrd="0" presId="urn:microsoft.com/office/officeart/2005/8/layout/process2"/>
    <dgm:cxn modelId="{4E21BCBB-8144-4BA6-AA4B-ADA82223EABF}" type="presOf" srcId="{21069B07-D095-471A-8819-2D8EBA3114DB}" destId="{1898DB40-0725-47E2-93E4-3960080B61BA}" srcOrd="0" destOrd="0" presId="urn:microsoft.com/office/officeart/2005/8/layout/process2"/>
    <dgm:cxn modelId="{6ECB7A9D-9F48-4C12-8F36-1B26BA65E618}" srcId="{27B611C4-13B7-45E6-8C31-DF496258FE0D}" destId="{21069B07-D095-471A-8819-2D8EBA3114DB}" srcOrd="2" destOrd="0" parTransId="{B478837B-9395-45D8-8D59-F3FED6ACABD2}" sibTransId="{76F4D891-F043-4A1E-934B-91754E62E22E}"/>
    <dgm:cxn modelId="{D228B8EA-048D-4C80-AC5D-C99DB7CB387A}" type="presOf" srcId="{D02586F3-CA58-420E-A2EE-2781594D8C06}" destId="{69F71B66-CBFF-4262-81FF-C4E2A53962DD}" srcOrd="0" destOrd="0" presId="urn:microsoft.com/office/officeart/2005/8/layout/process2"/>
    <dgm:cxn modelId="{C544A0AF-E781-4644-92C4-3F527545FDA8}" type="presOf" srcId="{27B611C4-13B7-45E6-8C31-DF496258FE0D}" destId="{8D68E0E9-4100-4464-9EFE-204539B2F086}" srcOrd="0" destOrd="0" presId="urn:microsoft.com/office/officeart/2005/8/layout/process2"/>
    <dgm:cxn modelId="{EA8BA233-CB75-450A-AD00-DD04A6DE66D4}" srcId="{27B611C4-13B7-45E6-8C31-DF496258FE0D}" destId="{D02586F3-CA58-420E-A2EE-2781594D8C06}" srcOrd="1" destOrd="0" parTransId="{C8CA67AF-7791-4F9F-97BA-6AEB211E0F3B}" sibTransId="{C08E0508-F594-42A9-A596-D46801BC3528}"/>
    <dgm:cxn modelId="{87E768FE-D229-4B3C-8FCF-222B353DFC38}" type="presOf" srcId="{26AE17CA-071A-47A6-BF00-D60C3AFA574D}" destId="{946393F7-1062-4918-B1C2-AE73EFD86417}" srcOrd="1" destOrd="0" presId="urn:microsoft.com/office/officeart/2005/8/layout/process2"/>
    <dgm:cxn modelId="{DF714329-C43E-4930-8E12-E395F2A0A01D}" type="presOf" srcId="{42A19B4C-3F61-4A60-9C64-5C62EAD48A73}" destId="{08084C7F-707D-44B9-995D-A7CC2DC8E6C6}" srcOrd="0" destOrd="0" presId="urn:microsoft.com/office/officeart/2005/8/layout/process2"/>
    <dgm:cxn modelId="{CF62C71E-4988-4721-9B78-DB42177E145D}" type="presOf" srcId="{C08E0508-F594-42A9-A596-D46801BC3528}" destId="{DBC47A17-D93A-40DA-A76F-CCEF332604A8}" srcOrd="1" destOrd="0" presId="urn:microsoft.com/office/officeart/2005/8/layout/process2"/>
    <dgm:cxn modelId="{59E72DE6-102A-4561-BF6A-E6062BB3F229}" srcId="{27B611C4-13B7-45E6-8C31-DF496258FE0D}" destId="{42A19B4C-3F61-4A60-9C64-5C62EAD48A73}" srcOrd="0" destOrd="0" parTransId="{E232CB0B-9947-4A5B-9B63-6F4F885C3E1F}" sibTransId="{26AE17CA-071A-47A6-BF00-D60C3AFA574D}"/>
    <dgm:cxn modelId="{6DB8FB34-AE47-403A-A8A8-410735C23CC5}" type="presOf" srcId="{26AE17CA-071A-47A6-BF00-D60C3AFA574D}" destId="{7A3D1A1E-84F4-4EB1-A1B3-001AA0965DBD}" srcOrd="0" destOrd="0" presId="urn:microsoft.com/office/officeart/2005/8/layout/process2"/>
    <dgm:cxn modelId="{C7CBE603-EA9C-43A8-9F9A-B1ADD4EA934C}" type="presParOf" srcId="{8D68E0E9-4100-4464-9EFE-204539B2F086}" destId="{08084C7F-707D-44B9-995D-A7CC2DC8E6C6}" srcOrd="0" destOrd="0" presId="urn:microsoft.com/office/officeart/2005/8/layout/process2"/>
    <dgm:cxn modelId="{7D80532B-34C2-42A5-9742-11D616EBC2C5}" type="presParOf" srcId="{8D68E0E9-4100-4464-9EFE-204539B2F086}" destId="{7A3D1A1E-84F4-4EB1-A1B3-001AA0965DBD}" srcOrd="1" destOrd="0" presId="urn:microsoft.com/office/officeart/2005/8/layout/process2"/>
    <dgm:cxn modelId="{C2AC15BF-BEB7-4E7C-BEF7-87353D3A40DE}" type="presParOf" srcId="{7A3D1A1E-84F4-4EB1-A1B3-001AA0965DBD}" destId="{946393F7-1062-4918-B1C2-AE73EFD86417}" srcOrd="0" destOrd="0" presId="urn:microsoft.com/office/officeart/2005/8/layout/process2"/>
    <dgm:cxn modelId="{D825817C-0D16-4FB0-B1BF-23B3D83B701C}" type="presParOf" srcId="{8D68E0E9-4100-4464-9EFE-204539B2F086}" destId="{69F71B66-CBFF-4262-81FF-C4E2A53962DD}" srcOrd="2" destOrd="0" presId="urn:microsoft.com/office/officeart/2005/8/layout/process2"/>
    <dgm:cxn modelId="{C120A177-3538-454D-8FCB-2E14B80379DD}" type="presParOf" srcId="{8D68E0E9-4100-4464-9EFE-204539B2F086}" destId="{872D5100-4218-40BE-A59B-D53371DA6F12}" srcOrd="3" destOrd="0" presId="urn:microsoft.com/office/officeart/2005/8/layout/process2"/>
    <dgm:cxn modelId="{75B8C013-E34A-4ED0-A3C8-68167A9A7C9E}" type="presParOf" srcId="{872D5100-4218-40BE-A59B-D53371DA6F12}" destId="{DBC47A17-D93A-40DA-A76F-CCEF332604A8}" srcOrd="0" destOrd="0" presId="urn:microsoft.com/office/officeart/2005/8/layout/process2"/>
    <dgm:cxn modelId="{005C71CF-9F86-4C85-803E-876A7FEF8BBB}" type="presParOf" srcId="{8D68E0E9-4100-4464-9EFE-204539B2F086}" destId="{1898DB40-0725-47E2-93E4-3960080B61BA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B611C4-13B7-45E6-8C31-DF496258FE0D}" type="doc">
      <dgm:prSet loTypeId="urn:microsoft.com/office/officeart/2005/8/layout/process2" loCatId="process" qsTypeId="urn:microsoft.com/office/officeart/2005/8/quickstyle/simple4" qsCatId="simple" csTypeId="urn:microsoft.com/office/officeart/2005/8/colors/colorful5" csCatId="colorful" phldr="1"/>
      <dgm:spPr/>
    </dgm:pt>
    <dgm:pt modelId="{42A19B4C-3F61-4A60-9C64-5C62EAD48A73}">
      <dgm:prSet phldrT="[Текст]" custT="1"/>
      <dgm:spPr/>
      <dgm:t>
        <a:bodyPr/>
        <a:lstStyle/>
        <a:p>
          <a:r>
            <a:rPr lang="ru-RU" sz="3200" b="1" dirty="0" smtClean="0"/>
            <a:t>Стенки завязи пестика разрастаются, видоизменяются и становятся околоплодником.</a:t>
          </a:r>
          <a:endParaRPr lang="ru-RU" sz="3200" dirty="0"/>
        </a:p>
      </dgm:t>
    </dgm:pt>
    <dgm:pt modelId="{E232CB0B-9947-4A5B-9B63-6F4F885C3E1F}" type="parTrans" cxnId="{59E72DE6-102A-4561-BF6A-E6062BB3F229}">
      <dgm:prSet/>
      <dgm:spPr/>
      <dgm:t>
        <a:bodyPr/>
        <a:lstStyle/>
        <a:p>
          <a:endParaRPr lang="ru-RU"/>
        </a:p>
      </dgm:t>
    </dgm:pt>
    <dgm:pt modelId="{26AE17CA-071A-47A6-BF00-D60C3AFA574D}" type="sibTrans" cxnId="{59E72DE6-102A-4561-BF6A-E6062BB3F229}">
      <dgm:prSet/>
      <dgm:spPr/>
      <dgm:t>
        <a:bodyPr/>
        <a:lstStyle/>
        <a:p>
          <a:endParaRPr lang="ru-RU"/>
        </a:p>
      </dgm:t>
    </dgm:pt>
    <dgm:pt modelId="{8D68E0E9-4100-4464-9EFE-204539B2F086}" type="pres">
      <dgm:prSet presAssocID="{27B611C4-13B7-45E6-8C31-DF496258FE0D}" presName="linearFlow" presStyleCnt="0">
        <dgm:presLayoutVars>
          <dgm:resizeHandles val="exact"/>
        </dgm:presLayoutVars>
      </dgm:prSet>
      <dgm:spPr/>
    </dgm:pt>
    <dgm:pt modelId="{08084C7F-707D-44B9-995D-A7CC2DC8E6C6}" type="pres">
      <dgm:prSet presAssocID="{42A19B4C-3F61-4A60-9C64-5C62EAD48A73}" presName="node" presStyleLbl="node1" presStyleIdx="0" presStyleCnt="1" custLinFactNeighborX="1567" custLinFactNeighborY="-230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F11E9A-12D3-4A45-8E33-6039348EDA05}" type="presOf" srcId="{42A19B4C-3F61-4A60-9C64-5C62EAD48A73}" destId="{08084C7F-707D-44B9-995D-A7CC2DC8E6C6}" srcOrd="0" destOrd="0" presId="urn:microsoft.com/office/officeart/2005/8/layout/process2"/>
    <dgm:cxn modelId="{51147FB3-4A1E-4932-9419-198CEABD5203}" type="presOf" srcId="{27B611C4-13B7-45E6-8C31-DF496258FE0D}" destId="{8D68E0E9-4100-4464-9EFE-204539B2F086}" srcOrd="0" destOrd="0" presId="urn:microsoft.com/office/officeart/2005/8/layout/process2"/>
    <dgm:cxn modelId="{59E72DE6-102A-4561-BF6A-E6062BB3F229}" srcId="{27B611C4-13B7-45E6-8C31-DF496258FE0D}" destId="{42A19B4C-3F61-4A60-9C64-5C62EAD48A73}" srcOrd="0" destOrd="0" parTransId="{E232CB0B-9947-4A5B-9B63-6F4F885C3E1F}" sibTransId="{26AE17CA-071A-47A6-BF00-D60C3AFA574D}"/>
    <dgm:cxn modelId="{61819C1F-C674-42BB-BC6B-CF2704BE7198}" type="presParOf" srcId="{8D68E0E9-4100-4464-9EFE-204539B2F086}" destId="{08084C7F-707D-44B9-995D-A7CC2DC8E6C6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084C7F-707D-44B9-995D-A7CC2DC8E6C6}">
      <dsp:nvSpPr>
        <dsp:cNvPr id="0" name=""/>
        <dsp:cNvSpPr/>
      </dsp:nvSpPr>
      <dsp:spPr>
        <a:xfrm>
          <a:off x="0" y="3363"/>
          <a:ext cx="7200800" cy="1220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Зигота делится, образуется зародыш.</a:t>
          </a:r>
          <a:endParaRPr lang="ru-RU" sz="3200" kern="1200" dirty="0"/>
        </a:p>
      </dsp:txBody>
      <dsp:txXfrm>
        <a:off x="0" y="3363"/>
        <a:ext cx="7200800" cy="1220783"/>
      </dsp:txXfrm>
    </dsp:sp>
    <dsp:sp modelId="{7A3D1A1E-84F4-4EB1-A1B3-001AA0965DBD}">
      <dsp:nvSpPr>
        <dsp:cNvPr id="0" name=""/>
        <dsp:cNvSpPr/>
      </dsp:nvSpPr>
      <dsp:spPr>
        <a:xfrm rot="5400000">
          <a:off x="3219273" y="1274963"/>
          <a:ext cx="762252" cy="9147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800" kern="1200"/>
        </a:p>
      </dsp:txBody>
      <dsp:txXfrm rot="5400000">
        <a:off x="3219273" y="1274963"/>
        <a:ext cx="762252" cy="914703"/>
      </dsp:txXfrm>
    </dsp:sp>
    <dsp:sp modelId="{69F71B66-CBFF-4262-81FF-C4E2A53962DD}">
      <dsp:nvSpPr>
        <dsp:cNvPr id="0" name=""/>
        <dsp:cNvSpPr/>
      </dsp:nvSpPr>
      <dsp:spPr>
        <a:xfrm>
          <a:off x="0" y="2240483"/>
          <a:ext cx="7200800" cy="1281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Из оплодотворенной клетки образуется эндосперм.</a:t>
          </a:r>
          <a:endParaRPr lang="ru-RU" sz="3200" kern="1200" dirty="0"/>
        </a:p>
      </dsp:txBody>
      <dsp:txXfrm>
        <a:off x="0" y="2240483"/>
        <a:ext cx="7200800" cy="1281336"/>
      </dsp:txXfrm>
    </dsp:sp>
    <dsp:sp modelId="{872D5100-4218-40BE-A59B-D53371DA6F12}">
      <dsp:nvSpPr>
        <dsp:cNvPr id="0" name=""/>
        <dsp:cNvSpPr/>
      </dsp:nvSpPr>
      <dsp:spPr>
        <a:xfrm rot="5350578">
          <a:off x="3298735" y="3487026"/>
          <a:ext cx="633901" cy="9147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 rot="5350578">
        <a:off x="3298735" y="3487026"/>
        <a:ext cx="633901" cy="914703"/>
      </dsp:txXfrm>
    </dsp:sp>
    <dsp:sp modelId="{1898DB40-0725-47E2-93E4-3960080B61BA}">
      <dsp:nvSpPr>
        <dsp:cNvPr id="0" name=""/>
        <dsp:cNvSpPr/>
      </dsp:nvSpPr>
      <dsp:spPr>
        <a:xfrm>
          <a:off x="288032" y="4366935"/>
          <a:ext cx="6686662" cy="13357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Стенки семязачатка становятся семенной кожурой.</a:t>
          </a:r>
          <a:endParaRPr lang="ru-RU" sz="3200" kern="1200" dirty="0"/>
        </a:p>
      </dsp:txBody>
      <dsp:txXfrm>
        <a:off x="288032" y="4366935"/>
        <a:ext cx="6686662" cy="133575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084C7F-707D-44B9-995D-A7CC2DC8E6C6}">
      <dsp:nvSpPr>
        <dsp:cNvPr id="0" name=""/>
        <dsp:cNvSpPr/>
      </dsp:nvSpPr>
      <dsp:spPr>
        <a:xfrm>
          <a:off x="576066" y="0"/>
          <a:ext cx="5054961" cy="2808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Стенки завязи пестика разрастаются, видоизменяются и становятся околоплодником.</a:t>
          </a:r>
          <a:endParaRPr lang="ru-RU" sz="3200" kern="1200" dirty="0"/>
        </a:p>
      </dsp:txBody>
      <dsp:txXfrm>
        <a:off x="576066" y="0"/>
        <a:ext cx="5054961" cy="28083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546D6-CD91-4ED9-B62D-4823C64A3BC9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0AC6C-BF39-4F28-90F9-FE620EF8C7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688F7-73B0-458D-B1FE-68D43D1F6C8F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82157-9848-426E-B35F-8E4AD81E0C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4630F-6380-43FB-A7F7-852EBC0A6047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7335C-1CFE-402C-9EC1-581C68DA47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C1396-11BB-4A7A-B08C-EEFA45E64764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6ADCF-903F-4FE6-AD48-28A7D69CAA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0D4BA-0DC3-40A2-8B21-0FE7692E33B2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7D771-9E71-480A-BE19-932C4E7021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B0D46-AAD9-4BAC-8D0E-73A1CE1E4BBE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31EB9-A6F4-4C45-8589-3874D2A48F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861A9-D9B2-4837-81ED-668CCCE45A3F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BECF0-F4A3-4FCC-BF83-52B420B2C4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635DE-968A-4F27-8A82-834DC5061357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D1A34-F4C9-4656-92B2-F5D43565F6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BD76A-CC47-425C-905D-529856FA9AC1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59683-E33C-430A-8423-36C1BEE6B7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D5B7C-B93F-4C06-A41E-41E7EC5FBC0B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79D48-FAE4-436D-A460-2FDC6D395B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00415-6525-4E79-BBBC-487822B961B2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1CB4C-2B13-41AD-8456-17FF64AEFB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79C3A1-A4AF-4A97-936E-220924EF512C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F0701F-E100-408A-9286-3B4DE9BB8E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11560" y="188640"/>
            <a:ext cx="80460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</a:rPr>
              <a:t>Двойное оплодотворение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9" name="Picture 4" descr="Scan00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340768"/>
            <a:ext cx="2453137" cy="52618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6084168" y="2996952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 ученица</a:t>
            </a:r>
          </a:p>
          <a:p>
            <a:r>
              <a:rPr lang="ru-RU" dirty="0" smtClean="0"/>
              <a:t>11-Т класса </a:t>
            </a:r>
          </a:p>
          <a:p>
            <a:r>
              <a:rPr lang="ru-RU" dirty="0" smtClean="0"/>
              <a:t>Тимошенко Диана</a:t>
            </a:r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404664"/>
            <a:ext cx="8784976" cy="181588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  Смысл двойного оплодотворения заключается в образовании эндосперма- пищи для зародыша. Это обеспечило цветковым растениям преимущества перед другими группами растений.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 t="26187"/>
          <a:stretch>
            <a:fillRect/>
          </a:stretch>
        </p:blipFill>
        <p:spPr bwMode="auto">
          <a:xfrm>
            <a:off x="1259632" y="2852936"/>
            <a:ext cx="6667500" cy="3438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11560" y="2852936"/>
            <a:ext cx="7992888" cy="101566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6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Спасибо за внимание!</a:t>
            </a:r>
            <a:endParaRPr lang="ru-RU" sz="6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3240360" cy="44644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3059832" y="116632"/>
            <a:ext cx="3312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</a:rPr>
              <a:t>Открытие</a:t>
            </a:r>
            <a:endParaRPr lang="ru-RU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5229200"/>
            <a:ext cx="4032448" cy="1200329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  <a:alpha val="52000"/>
                </a:schemeClr>
              </a:gs>
              <a:gs pos="35000">
                <a:schemeClr val="accent3">
                  <a:tint val="37000"/>
                  <a:satMod val="300000"/>
                  <a:alpha val="65000"/>
                </a:schemeClr>
              </a:gs>
              <a:gs pos="100000">
                <a:schemeClr val="accent3">
                  <a:tint val="15000"/>
                  <a:satMod val="350000"/>
                  <a:alpha val="99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b="1" dirty="0" smtClean="0">
                <a:latin typeface="Calibri" pitchFamily="34" charset="0"/>
              </a:rPr>
              <a:t> Происходит у покрытосеменных растений.</a:t>
            </a:r>
            <a:endParaRPr lang="ru-RU" sz="2400" b="1" dirty="0" smtClean="0"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3968" y="3717032"/>
            <a:ext cx="4032448" cy="1143070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  <a:alpha val="57000"/>
                </a:schemeClr>
              </a:gs>
              <a:gs pos="35000">
                <a:schemeClr val="accent3">
                  <a:tint val="37000"/>
                  <a:satMod val="300000"/>
                  <a:alpha val="92000"/>
                </a:schemeClr>
              </a:gs>
              <a:gs pos="100000">
                <a:schemeClr val="accent3">
                  <a:tint val="15000"/>
                  <a:satMod val="350000"/>
                  <a:alpha val="84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b="1" dirty="0" smtClean="0">
                <a:latin typeface="Calibri" pitchFamily="34" charset="0"/>
              </a:rPr>
              <a:t> Оплодотворению предшествует опыление.</a:t>
            </a:r>
            <a:endParaRPr lang="ru-RU" sz="2400" b="1" dirty="0" smtClean="0"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3968" y="1124744"/>
            <a:ext cx="4032448" cy="2215991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  <a:alpha val="72000"/>
                </a:schemeClr>
              </a:gs>
              <a:gs pos="35000">
                <a:schemeClr val="accent3">
                  <a:tint val="37000"/>
                  <a:satMod val="300000"/>
                  <a:alpha val="81000"/>
                </a:schemeClr>
              </a:gs>
              <a:gs pos="100000">
                <a:schemeClr val="accent3">
                  <a:tint val="15000"/>
                  <a:satMod val="350000"/>
                  <a:alpha val="99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b="1" dirty="0" smtClean="0">
                <a:latin typeface="Calibri" pitchFamily="34" charset="0"/>
              </a:rPr>
              <a:t>Двойное оплодотворение      открыл русский ученый</a:t>
            </a:r>
            <a:r>
              <a:rPr lang="ru-RU" sz="2400" b="1" dirty="0" smtClean="0"/>
              <a:t>  </a:t>
            </a:r>
            <a:r>
              <a:rPr lang="ru-RU" sz="2200" b="1" i="1" dirty="0" err="1" smtClean="0">
                <a:latin typeface="Georgia" pitchFamily="18" charset="0"/>
              </a:rPr>
              <a:t>С.Г.Навашин</a:t>
            </a:r>
            <a:r>
              <a:rPr lang="ru-RU" sz="2200" b="1" i="1" dirty="0" smtClean="0">
                <a:solidFill>
                  <a:srgbClr val="FF6600"/>
                </a:solidFill>
                <a:latin typeface="Georgia" pitchFamily="18" charset="0"/>
              </a:rPr>
              <a:t> </a:t>
            </a:r>
            <a:r>
              <a:rPr lang="ru-RU" sz="2200" b="1" i="1" dirty="0" smtClean="0">
                <a:latin typeface="Georgia" pitchFamily="18" charset="0"/>
              </a:rPr>
              <a:t>в 1898 году.</a:t>
            </a:r>
            <a:endParaRPr lang="ru-RU" sz="2400" b="1" dirty="0" smtClean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9592" y="587727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С.Г. </a:t>
            </a:r>
            <a:r>
              <a:rPr lang="ru-RU" dirty="0" err="1" smtClean="0">
                <a:solidFill>
                  <a:schemeClr val="bg1"/>
                </a:solidFill>
              </a:rPr>
              <a:t>Навашин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1"/>
            <a:ext cx="8229600" cy="1152128"/>
          </a:xfrm>
          <a:gradFill>
            <a:gsLst>
              <a:gs pos="0">
                <a:srgbClr val="FFEFD1">
                  <a:alpha val="22000"/>
                </a:srgbClr>
              </a:gs>
              <a:gs pos="64999">
                <a:srgbClr val="F0EBD5">
                  <a:alpha val="47000"/>
                </a:srgbClr>
              </a:gs>
              <a:gs pos="100000">
                <a:srgbClr val="D1C39F">
                  <a:alpha val="22000"/>
                </a:srgbClr>
              </a:gs>
            </a:gsLst>
            <a:lin ang="5400000" scaled="0"/>
          </a:gradFill>
        </p:spPr>
        <p:txBody>
          <a:bodyPr/>
          <a:lstStyle/>
          <a:p>
            <a:r>
              <a:rPr lang="ru-RU" dirty="0" smtClean="0">
                <a:latin typeface="Calibri" pitchFamily="34" charset="0"/>
                <a:cs typeface="Times New Roman" pitchFamily="18" charset="0"/>
              </a:rPr>
              <a:t>Опыление – это процесс переноса пыльцы с тычинки на рыльце пестика.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188640"/>
            <a:ext cx="28453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Опыление</a:t>
            </a:r>
            <a:endParaRPr lang="ru-RU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924944"/>
            <a:ext cx="6911975" cy="3119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188640"/>
            <a:ext cx="6264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</a:rPr>
              <a:t>Первое оплодотворение</a:t>
            </a:r>
            <a:endParaRPr lang="ru-RU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1844824"/>
            <a:ext cx="3816424" cy="194421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alibri" pitchFamily="34" charset="0"/>
              </a:rPr>
              <a:t>Первый спермий оплодотворяет яйцеклетку, образуется зигота.</a:t>
            </a:r>
            <a:endParaRPr lang="en-US" sz="2800" b="1" dirty="0" smtClean="0">
              <a:latin typeface="Calibri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27576" y="1844824"/>
            <a:ext cx="3564904" cy="194421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b="1" dirty="0">
                <a:latin typeface="Calibri" pitchFamily="34" charset="0"/>
              </a:rPr>
              <a:t>Зигота </a:t>
            </a:r>
            <a:r>
              <a:rPr lang="en-US" sz="2800" b="1" dirty="0">
                <a:latin typeface="Calibri" pitchFamily="34" charset="0"/>
              </a:rPr>
              <a:t> </a:t>
            </a:r>
            <a:r>
              <a:rPr lang="ru-RU" sz="2800" b="1" dirty="0" smtClean="0">
                <a:latin typeface="Calibri" pitchFamily="34" charset="0"/>
              </a:rPr>
              <a:t>делится, </a:t>
            </a:r>
            <a:r>
              <a:rPr lang="ru-RU" sz="2800" b="1" dirty="0">
                <a:latin typeface="Calibri" pitchFamily="34" charset="0"/>
              </a:rPr>
              <a:t>образуется зародыш семени.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4139952" y="2636912"/>
            <a:ext cx="1080120" cy="504056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827584" y="4869160"/>
            <a:ext cx="7740650" cy="1511300"/>
            <a:chOff x="1403350" y="4581525"/>
            <a:chExt cx="7740650" cy="1511300"/>
          </a:xfrm>
        </p:grpSpPr>
        <p:sp>
          <p:nvSpPr>
            <p:cNvPr id="18" name="Line 17"/>
            <p:cNvSpPr>
              <a:spLocks noChangeShapeType="1"/>
            </p:cNvSpPr>
            <p:nvPr/>
          </p:nvSpPr>
          <p:spPr bwMode="auto">
            <a:xfrm flipV="1">
              <a:off x="4213225" y="4581525"/>
              <a:ext cx="574675" cy="577850"/>
            </a:xfrm>
            <a:prstGeom prst="line">
              <a:avLst/>
            </a:prstGeom>
            <a:noFill/>
            <a:ln w="762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 type="stealth" w="lg" len="lg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1403350" y="4868863"/>
              <a:ext cx="647700" cy="625475"/>
            </a:xfrm>
            <a:prstGeom prst="ellipse">
              <a:avLst/>
            </a:prstGeom>
            <a:solidFill>
              <a:srgbClr val="FF0066"/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ru-RU" b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1763713" y="5518150"/>
              <a:ext cx="0" cy="574675"/>
            </a:xfrm>
            <a:prstGeom prst="line">
              <a:avLst/>
            </a:prstGeom>
            <a:ln>
              <a:solidFill>
                <a:srgbClr val="FF0066"/>
              </a:solidFill>
              <a:headEnd/>
              <a:tailEnd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 flipH="1">
              <a:off x="1403350" y="5734050"/>
              <a:ext cx="720725" cy="0"/>
            </a:xfrm>
            <a:prstGeom prst="line">
              <a:avLst/>
            </a:prstGeom>
            <a:ln>
              <a:solidFill>
                <a:srgbClr val="FF0066"/>
              </a:solidFill>
              <a:headEnd/>
              <a:tailEnd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3708400" y="5084763"/>
              <a:ext cx="720725" cy="720725"/>
            </a:xfrm>
            <a:prstGeom prst="ellips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2555875" y="5443538"/>
              <a:ext cx="574675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 flipV="1">
              <a:off x="2843213" y="5156200"/>
              <a:ext cx="0" cy="576263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5148263" y="5372100"/>
              <a:ext cx="574675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5148263" y="5588000"/>
              <a:ext cx="574675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Text Box 22"/>
            <p:cNvSpPr txBox="1">
              <a:spLocks noChangeArrowheads="1"/>
            </p:cNvSpPr>
            <p:nvPr/>
          </p:nvSpPr>
          <p:spPr bwMode="auto">
            <a:xfrm>
              <a:off x="6119813" y="4868863"/>
              <a:ext cx="3024187" cy="1006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60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зигота</a:t>
              </a:r>
              <a:endParaRPr lang="en-US" sz="6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5" name="Picture 3" descr="сканирование0003"/>
          <p:cNvPicPr>
            <a:picLocks noChangeAspect="1" noChangeArrowheads="1"/>
          </p:cNvPicPr>
          <p:nvPr/>
        </p:nvPicPr>
        <p:blipFill>
          <a:blip r:embed="rId2" cstate="print">
            <a:lum bright="-18000" contrast="30000"/>
          </a:blip>
          <a:srcRect r="4080"/>
          <a:stretch>
            <a:fillRect/>
          </a:stretch>
        </p:blipFill>
        <p:spPr bwMode="auto">
          <a:xfrm>
            <a:off x="2267744" y="0"/>
            <a:ext cx="4104456" cy="6862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404664"/>
            <a:ext cx="6264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</a:rPr>
              <a:t>Второе оплодотворение</a:t>
            </a:r>
            <a:endParaRPr lang="ru-RU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2636912"/>
            <a:ext cx="3816424" cy="194421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/>
              <a:t>Второй спермий оплодотворяет самую крупную клетку около яйцеклетки.</a:t>
            </a:r>
            <a:endParaRPr lang="en-US" sz="28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27576" y="2636912"/>
            <a:ext cx="3564904" cy="194421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/>
              <a:t>Из этой клетки образуется </a:t>
            </a:r>
            <a:r>
              <a:rPr lang="ru-RU" sz="2800" b="1" dirty="0" smtClean="0"/>
              <a:t>эндосперм (запас питательных </a:t>
            </a:r>
            <a:r>
              <a:rPr lang="ru-RU" sz="2800" b="1" dirty="0" err="1" smtClean="0"/>
              <a:t>вещ-в</a:t>
            </a:r>
            <a:r>
              <a:rPr lang="ru-RU" sz="2800" b="1" dirty="0" smtClean="0"/>
              <a:t>)</a:t>
            </a:r>
            <a:endParaRPr lang="en-US" sz="2800" b="1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4139952" y="3429000"/>
            <a:ext cx="1080120" cy="504056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Двойное оплодотворени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0"/>
            <a:ext cx="596579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116632"/>
            <a:ext cx="6264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Образование семени:</a:t>
            </a:r>
            <a:endParaRPr lang="ru-RU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899592" y="980728"/>
          <a:ext cx="7200800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116632"/>
            <a:ext cx="6264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Образование плода:</a:t>
            </a:r>
            <a:endParaRPr lang="ru-RU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1691680" y="1124744"/>
          <a:ext cx="6048672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7" cstate="print"/>
          <a:srcRect l="25987" t="42000" r="38969" b="33501"/>
          <a:stretch>
            <a:fillRect/>
          </a:stretch>
        </p:blipFill>
        <p:spPr bwMode="auto">
          <a:xfrm>
            <a:off x="1979712" y="4365104"/>
            <a:ext cx="5550788" cy="21828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145</Words>
  <Application>Microsoft Office PowerPoint</Application>
  <PresentationFormat>Экран (4:3)</PresentationFormat>
  <Paragraphs>26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Century</vt:lpstr>
      <vt:lpstr>Times New Roman</vt:lpstr>
      <vt:lpstr>Symbol</vt:lpstr>
      <vt:lpstr>Lucida Console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СРАВНИТЕЛЬНАЯ ХАРАКТЕРИСТИКА ЭФФЕКТИВНОСТИ ГУМИНОВЫХ УДОБРЕНИЙ РАЗЛИЧНОЙ ПРИРОДЫ</dc:title>
  <dc:creator>Polienko</dc:creator>
  <cp:lastModifiedBy>Eva</cp:lastModifiedBy>
  <cp:revision>15</cp:revision>
  <dcterms:created xsi:type="dcterms:W3CDTF">2008-05-28T21:40:15Z</dcterms:created>
  <dcterms:modified xsi:type="dcterms:W3CDTF">2014-02-13T19:33:23Z</dcterms:modified>
</cp:coreProperties>
</file>