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B7426D0-9F6D-42A6-839A-4C987C19CBB0}" type="datetimeFigureOut">
              <a:rPr lang="ru-RU" smtClean="0"/>
              <a:pPr/>
              <a:t>01.10.2012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50E7D3C-5218-4805-AF97-166917B489C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7426D0-9F6D-42A6-839A-4C987C19CBB0}" type="datetimeFigureOut">
              <a:rPr lang="ru-RU" smtClean="0"/>
              <a:pPr/>
              <a:t>01.10.2012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0E7D3C-5218-4805-AF97-166917B489C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7426D0-9F6D-42A6-839A-4C987C19CBB0}" type="datetimeFigureOut">
              <a:rPr lang="ru-RU" smtClean="0"/>
              <a:pPr/>
              <a:t>01.10.2012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0E7D3C-5218-4805-AF97-166917B489C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B7426D0-9F6D-42A6-839A-4C987C19CBB0}" type="datetimeFigureOut">
              <a:rPr lang="ru-RU" smtClean="0"/>
              <a:pPr/>
              <a:t>01.10.2012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850E7D3C-5218-4805-AF97-166917B489C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B7426D0-9F6D-42A6-839A-4C987C19CBB0}" type="datetimeFigureOut">
              <a:rPr lang="ru-RU" smtClean="0"/>
              <a:pPr/>
              <a:t>01.10.2012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850E7D3C-5218-4805-AF97-166917B489C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B7426D0-9F6D-42A6-839A-4C987C19CBB0}" type="datetimeFigureOut">
              <a:rPr lang="ru-RU" smtClean="0"/>
              <a:pPr/>
              <a:t>01.10.2012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850E7D3C-5218-4805-AF97-166917B489C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B7426D0-9F6D-42A6-839A-4C987C19CBB0}" type="datetimeFigureOut">
              <a:rPr lang="ru-RU" smtClean="0"/>
              <a:pPr/>
              <a:t>01.10.2012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850E7D3C-5218-4805-AF97-166917B489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B7426D0-9F6D-42A6-839A-4C987C19CBB0}" type="datetimeFigureOut">
              <a:rPr lang="ru-RU" smtClean="0"/>
              <a:pPr/>
              <a:t>01.10.2012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0E7D3C-5218-4805-AF97-166917B489C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B7426D0-9F6D-42A6-839A-4C987C19CBB0}" type="datetimeFigureOut">
              <a:rPr lang="ru-RU" smtClean="0"/>
              <a:pPr/>
              <a:t>01.10.2012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850E7D3C-5218-4805-AF97-166917B489C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B7426D0-9F6D-42A6-839A-4C987C19CBB0}" type="datetimeFigureOut">
              <a:rPr lang="ru-RU" smtClean="0"/>
              <a:pPr/>
              <a:t>01.10.2012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850E7D3C-5218-4805-AF97-166917B489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B7426D0-9F6D-42A6-839A-4C987C19CBB0}" type="datetimeFigureOut">
              <a:rPr lang="ru-RU" smtClean="0"/>
              <a:pPr/>
              <a:t>01.10.2012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850E7D3C-5218-4805-AF97-166917B489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B7426D0-9F6D-42A6-839A-4C987C19CBB0}" type="datetimeFigureOut">
              <a:rPr lang="ru-RU" smtClean="0"/>
              <a:pPr/>
              <a:t>01.10.2012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50E7D3C-5218-4805-AF97-166917B489C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357166"/>
            <a:ext cx="8062912" cy="1470025"/>
          </a:xfrm>
        </p:spPr>
        <p:txBody>
          <a:bodyPr>
            <a:noAutofit/>
          </a:bodyPr>
          <a:lstStyle/>
          <a:p>
            <a:pPr algn="l"/>
            <a:r>
              <a:rPr lang="uk-UA" sz="6000" dirty="0" smtClean="0"/>
              <a:t>Історія Фотографії</a:t>
            </a:r>
            <a:endParaRPr lang="ru-RU" sz="6000" dirty="0"/>
          </a:p>
        </p:txBody>
      </p:sp>
      <p:pic>
        <p:nvPicPr>
          <p:cNvPr id="4" name="Объект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14480" y="1928802"/>
            <a:ext cx="6143668" cy="444801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2117696"/>
          </a:xfrm>
        </p:spPr>
        <p:txBody>
          <a:bodyPr>
            <a:normAutofit fontScale="62500" lnSpcReduction="20000"/>
          </a:bodyPr>
          <a:lstStyle/>
          <a:p>
            <a:pPr>
              <a:buNone/>
            </a:pPr>
            <a:r>
              <a:rPr lang="uk-UA" dirty="0" smtClean="0"/>
              <a:t>      </a:t>
            </a:r>
            <a:r>
              <a:rPr lang="uk-UA" dirty="0" err="1" smtClean="0"/>
              <a:t>Істмен</a:t>
            </a:r>
            <a:r>
              <a:rPr lang="uk-UA" dirty="0" smtClean="0"/>
              <a:t> в 1888 році розробив чудову для того часу аматорську камеру і породив слово, яке з тих пір стало синонімом слова «камера» - «</a:t>
            </a:r>
            <a:r>
              <a:rPr lang="uk-UA" dirty="0" err="1" smtClean="0"/>
              <a:t>кодак</a:t>
            </a:r>
            <a:r>
              <a:rPr lang="uk-UA" dirty="0" smtClean="0"/>
              <a:t>». Камера «Кодак» була невеликою скринькою (звідси і назва «детективна камера»), трохи більше 6 дюймів завдовжки, 3,5 дюйма в ширину і менше 4 дюймів у висоту. З нею міг працювати кожен, хто, як було написано в інструкції, здатний: 1. Направити камеру. 2. Натиснути на кнопку. 3. Повернути ключ. 4. Смикнути шнур.</a:t>
            </a:r>
            <a:endParaRPr lang="uk-UA" dirty="0"/>
          </a:p>
        </p:txBody>
      </p:sp>
      <p:pic>
        <p:nvPicPr>
          <p:cNvPr id="4"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83768" y="2276872"/>
            <a:ext cx="4320480" cy="4255673"/>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800" decel="100000"/>
                                        <p:tgtEl>
                                          <p:spTgt spid="4"/>
                                        </p:tgtEl>
                                      </p:cBhvr>
                                    </p:animEffect>
                                    <p:anim calcmode="lin" valueType="num">
                                      <p:cBhvr>
                                        <p:cTn id="18" dur="800" decel="100000" fill="hold"/>
                                        <p:tgtEl>
                                          <p:spTgt spid="4"/>
                                        </p:tgtEl>
                                        <p:attrNameLst>
                                          <p:attrName>style.rotation</p:attrName>
                                        </p:attrNameLst>
                                      </p:cBhvr>
                                      <p:tavLst>
                                        <p:tav tm="0">
                                          <p:val>
                                            <p:fltVal val="-90"/>
                                          </p:val>
                                        </p:tav>
                                        <p:tav tm="100000">
                                          <p:val>
                                            <p:fltVal val="0"/>
                                          </p:val>
                                        </p:tav>
                                      </p:tavLst>
                                    </p:anim>
                                    <p:anim calcmode="lin" valueType="num">
                                      <p:cBhvr>
                                        <p:cTn id="19" dur="800" decel="100000" fill="hold"/>
                                        <p:tgtEl>
                                          <p:spTgt spid="4"/>
                                        </p:tgtEl>
                                        <p:attrNameLst>
                                          <p:attrName>ppt_x</p:attrName>
                                        </p:attrNameLst>
                                      </p:cBhvr>
                                      <p:tavLst>
                                        <p:tav tm="0">
                                          <p:val>
                                            <p:strVal val="#ppt_x+0.4"/>
                                          </p:val>
                                        </p:tav>
                                        <p:tav tm="100000">
                                          <p:val>
                                            <p:strVal val="#ppt_x-0.05"/>
                                          </p:val>
                                        </p:tav>
                                      </p:tavLst>
                                    </p:anim>
                                    <p:anim calcmode="lin" valueType="num">
                                      <p:cBhvr>
                                        <p:cTn id="20" dur="800" decel="100000" fill="hold"/>
                                        <p:tgtEl>
                                          <p:spTgt spid="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500174"/>
            <a:ext cx="3643338" cy="2571768"/>
          </a:xfrm>
        </p:spPr>
        <p:txBody>
          <a:bodyPr>
            <a:normAutofit fontScale="62500" lnSpcReduction="20000"/>
          </a:bodyPr>
          <a:lstStyle/>
          <a:p>
            <a:pPr>
              <a:buNone/>
            </a:pPr>
            <a:r>
              <a:rPr lang="uk-UA" dirty="0" smtClean="0"/>
              <a:t>      Кольорова фотографія з'явилася в середині XIX століття. Перший стійкий кольоровий фотознімок був зроблений в 1861 році Джеймсом Максвеллом за методом триколірної фотографії (метод кольороподілу).</a:t>
            </a:r>
          </a:p>
          <a:p>
            <a:pPr>
              <a:buNone/>
            </a:pPr>
            <a:endParaRPr lang="ru-RU" dirty="0"/>
          </a:p>
        </p:txBody>
      </p:sp>
      <p:pic>
        <p:nvPicPr>
          <p:cNvPr id="4"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87799" y="484980"/>
            <a:ext cx="4655011" cy="5896347"/>
          </a:xfrm>
          <a:prstGeom prst="rect">
            <a:avLst/>
          </a:prstGeom>
        </p:spPr>
      </p:pic>
      <p:sp>
        <p:nvSpPr>
          <p:cNvPr id="5" name="TextBox 4"/>
          <p:cNvSpPr txBox="1"/>
          <p:nvPr/>
        </p:nvSpPr>
        <p:spPr>
          <a:xfrm>
            <a:off x="571472" y="4071942"/>
            <a:ext cx="3071834" cy="2862322"/>
          </a:xfrm>
          <a:prstGeom prst="rect">
            <a:avLst/>
          </a:prstGeom>
          <a:noFill/>
        </p:spPr>
        <p:txBody>
          <a:bodyPr wrap="square" rtlCol="0">
            <a:spAutoFit/>
          </a:bodyPr>
          <a:lstStyle/>
          <a:p>
            <a:r>
              <a:rPr lang="uk-UA" sz="1500" dirty="0" smtClean="0"/>
              <a:t>Для отримання кольорового знімка з цього використовувалися три фотокамери з встановленими на них кольоровими світлофільтрами (червоним, зеленим і синім). Утворені знімки дозволяли відтворити при проекції (а пізніше, і у друці) кольоровому зображенні</a:t>
            </a:r>
            <a:endParaRPr lang="uk-UA" sz="15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gtEl>
                                        <p:attrNameLst>
                                          <p:attrName>ppt_x</p:attrName>
                                          <p:attrName>ppt_y</p:attrName>
                                        </p:attrNameLst>
                                      </p:cBhvr>
                                    </p:animMotion>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2046258"/>
          </a:xfrm>
        </p:spPr>
        <p:txBody>
          <a:bodyPr/>
          <a:lstStyle/>
          <a:p>
            <a:pPr>
              <a:buNone/>
            </a:pPr>
            <a:r>
              <a:rPr lang="ru-RU" dirty="0" smtClean="0"/>
              <a:t>   </a:t>
            </a:r>
            <a:r>
              <a:rPr lang="uk-UA" dirty="0" smtClean="0"/>
              <a:t>13 грудня 1902 </a:t>
            </a:r>
            <a:r>
              <a:rPr lang="uk-UA" dirty="0" err="1" smtClean="0"/>
              <a:t>Прокудін-Горський</a:t>
            </a:r>
            <a:r>
              <a:rPr lang="uk-UA" dirty="0" smtClean="0"/>
              <a:t> вперше оголосив про створення кольорових діапозитивів за методом </a:t>
            </a:r>
            <a:r>
              <a:rPr lang="uk-UA" dirty="0" err="1" smtClean="0"/>
              <a:t>трикольорної</a:t>
            </a:r>
            <a:r>
              <a:rPr lang="uk-UA" dirty="0" smtClean="0"/>
              <a:t> фотографії</a:t>
            </a:r>
            <a:endParaRPr lang="uk-UA" dirty="0"/>
          </a:p>
        </p:txBody>
      </p:sp>
      <p:pic>
        <p:nvPicPr>
          <p:cNvPr id="4" name="Объект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4282" y="2643182"/>
            <a:ext cx="4244280" cy="3868187"/>
          </a:xfrm>
          <a:prstGeom prst="rect">
            <a:avLst/>
          </a:prstGeom>
        </p:spPr>
      </p:pic>
      <p:pic>
        <p:nvPicPr>
          <p:cNvPr id="5" name="Объект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00562" y="2643182"/>
            <a:ext cx="4495911" cy="3846300"/>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1857388"/>
          </a:xfrm>
        </p:spPr>
        <p:txBody>
          <a:bodyPr>
            <a:noAutofit/>
          </a:bodyPr>
          <a:lstStyle/>
          <a:p>
            <a:pPr>
              <a:buNone/>
            </a:pPr>
            <a:r>
              <a:rPr lang="uk-UA" sz="2400" dirty="0" smtClean="0"/>
              <a:t>    </a:t>
            </a:r>
            <a:r>
              <a:rPr lang="uk-UA" sz="2400" dirty="0" err="1" smtClean="0"/>
              <a:t>Стеноп</a:t>
            </a:r>
            <a:r>
              <a:rPr lang="uk-UA" sz="2400" dirty="0" smtClean="0"/>
              <a:t> (від </a:t>
            </a:r>
            <a:r>
              <a:rPr lang="uk-UA" sz="2400" dirty="0" err="1" smtClean="0"/>
              <a:t>фр</a:t>
            </a:r>
            <a:r>
              <a:rPr lang="uk-UA" sz="2400" dirty="0" smtClean="0"/>
              <a:t>. </a:t>
            </a:r>
            <a:r>
              <a:rPr lang="fr-FR" sz="2400" dirty="0" smtClean="0"/>
              <a:t>Sténopé) - </a:t>
            </a:r>
            <a:r>
              <a:rPr lang="uk-UA" sz="2400" dirty="0" smtClean="0"/>
              <a:t>фотографічний апарат без об'єктиву, роль якого виконує малий отвір. </a:t>
            </a:r>
            <a:r>
              <a:rPr lang="uk-UA" sz="2400" dirty="0" err="1" smtClean="0"/>
              <a:t>Стеноп</a:t>
            </a:r>
            <a:r>
              <a:rPr lang="uk-UA" sz="2400" dirty="0" smtClean="0"/>
              <a:t> використовується для отримання ландшафтних знімків з м'яким зображенням, чим-то схожим на зображення під час сну.</a:t>
            </a:r>
            <a:endParaRPr lang="uk-UA" sz="2400" dirty="0"/>
          </a:p>
        </p:txBody>
      </p:sp>
      <p:pic>
        <p:nvPicPr>
          <p:cNvPr id="4" name="Объект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2276872"/>
            <a:ext cx="8478608" cy="4006903"/>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357166"/>
            <a:ext cx="8229600" cy="3714776"/>
          </a:xfrm>
        </p:spPr>
        <p:txBody>
          <a:bodyPr>
            <a:normAutofit lnSpcReduction="10000"/>
          </a:bodyPr>
          <a:lstStyle/>
          <a:p>
            <a:pPr>
              <a:buNone/>
            </a:pPr>
            <a:r>
              <a:rPr lang="uk-UA" dirty="0" smtClean="0"/>
              <a:t>    Фотографія (</a:t>
            </a:r>
            <a:r>
              <a:rPr lang="uk-UA" dirty="0" err="1" smtClean="0"/>
              <a:t>фр</a:t>
            </a:r>
            <a:r>
              <a:rPr lang="uk-UA" dirty="0" smtClean="0"/>
              <a:t>. </a:t>
            </a:r>
            <a:r>
              <a:rPr lang="uk-UA" dirty="0" err="1" smtClean="0"/>
              <a:t>photographie</a:t>
            </a:r>
            <a:r>
              <a:rPr lang="uk-UA" dirty="0" smtClean="0"/>
              <a:t> від </a:t>
            </a:r>
            <a:r>
              <a:rPr lang="uk-UA" dirty="0" err="1" smtClean="0"/>
              <a:t>др.-греч</a:t>
            </a:r>
            <a:r>
              <a:rPr lang="uk-UA" dirty="0" smtClean="0"/>
              <a:t>. Φως / φωτος - світло і γραφω - пишу; світлопис - техніка малювання світлом) - одержання і збереження статичного зображення на світлочутливому матеріалі (фотоплівці або фотографічній матриці) за допомогою фотокамери.</a:t>
            </a:r>
            <a:endParaRPr lang="uk-UA" dirty="0"/>
          </a:p>
        </p:txBody>
      </p:sp>
      <p:pic>
        <p:nvPicPr>
          <p:cNvPr id="4" name="Объект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786190"/>
            <a:ext cx="4380845" cy="3071810"/>
          </a:xfrm>
          <a:prstGeom prst="rect">
            <a:avLst/>
          </a:prstGeom>
        </p:spPr>
      </p:pic>
      <p:pic>
        <p:nvPicPr>
          <p:cNvPr id="5" name="Объект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14877" y="3786191"/>
            <a:ext cx="4429124" cy="3071810"/>
          </a:xfrm>
          <a:prstGeom prst="rect">
            <a:avLst/>
          </a:prstGeom>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4282" y="500042"/>
            <a:ext cx="8715436" cy="2178852"/>
          </a:xfrm>
        </p:spPr>
        <p:txBody>
          <a:bodyPr>
            <a:normAutofit fontScale="77500" lnSpcReduction="20000"/>
          </a:bodyPr>
          <a:lstStyle/>
          <a:p>
            <a:r>
              <a:rPr lang="uk-UA" dirty="0" smtClean="0"/>
              <a:t>У більш широкому сенсі, фотографія - це мистецтво отримання фотознімків, де основний творчий процес полягає в пошуку та виборі композиції, освітлення і моменту (або моментів) фотознімку. Такий вибір визначається вмінням і навичкою фотографа, а також його особистими перевагами і смаком, що характерно для будь-якого виду мистецтва</a:t>
            </a:r>
            <a:r>
              <a:rPr lang="ru-RU" dirty="0" smtClean="0"/>
              <a:t>.</a:t>
            </a:r>
          </a:p>
          <a:p>
            <a:endParaRPr lang="ru-RU" dirty="0"/>
          </a:p>
        </p:txBody>
      </p:sp>
      <p:pic>
        <p:nvPicPr>
          <p:cNvPr id="5" name="Рисунок 4" descr="IMG_5359.JPG"/>
          <p:cNvPicPr>
            <a:picLocks noChangeAspect="1"/>
          </p:cNvPicPr>
          <p:nvPr/>
        </p:nvPicPr>
        <p:blipFill>
          <a:blip r:embed="rId2" cstate="print"/>
          <a:stretch>
            <a:fillRect/>
          </a:stretch>
        </p:blipFill>
        <p:spPr>
          <a:xfrm>
            <a:off x="4357686" y="3214686"/>
            <a:ext cx="4786314" cy="2928958"/>
          </a:xfrm>
          <a:prstGeom prst="rect">
            <a:avLst/>
          </a:prstGeom>
        </p:spPr>
      </p:pic>
      <p:pic>
        <p:nvPicPr>
          <p:cNvPr id="6" name="Рисунок 5" descr="IMG_5357.JPG"/>
          <p:cNvPicPr>
            <a:picLocks noChangeAspect="1"/>
          </p:cNvPicPr>
          <p:nvPr/>
        </p:nvPicPr>
        <p:blipFill>
          <a:blip r:embed="rId3" cstate="print"/>
          <a:stretch>
            <a:fillRect/>
          </a:stretch>
        </p:blipFill>
        <p:spPr>
          <a:xfrm>
            <a:off x="1" y="3214686"/>
            <a:ext cx="4357686" cy="2928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800" decel="100000"/>
                                        <p:tgtEl>
                                          <p:spTgt spid="5"/>
                                        </p:tgtEl>
                                      </p:cBhvr>
                                    </p:animEffect>
                                    <p:anim calcmode="lin" valueType="num">
                                      <p:cBhvr>
                                        <p:cTn id="28" dur="800" decel="100000" fill="hold"/>
                                        <p:tgtEl>
                                          <p:spTgt spid="5"/>
                                        </p:tgtEl>
                                        <p:attrNameLst>
                                          <p:attrName>style.rotation</p:attrName>
                                        </p:attrNameLst>
                                      </p:cBhvr>
                                      <p:tavLst>
                                        <p:tav tm="0">
                                          <p:val>
                                            <p:fltVal val="-90"/>
                                          </p:val>
                                        </p:tav>
                                        <p:tav tm="100000">
                                          <p:val>
                                            <p:fltVal val="0"/>
                                          </p:val>
                                        </p:tav>
                                      </p:tavLst>
                                    </p:anim>
                                    <p:anim calcmode="lin" valueType="num">
                                      <p:cBhvr>
                                        <p:cTn id="29" dur="800" decel="100000" fill="hold"/>
                                        <p:tgtEl>
                                          <p:spTgt spid="5"/>
                                        </p:tgtEl>
                                        <p:attrNameLst>
                                          <p:attrName>ppt_x</p:attrName>
                                        </p:attrNameLst>
                                      </p:cBhvr>
                                      <p:tavLst>
                                        <p:tav tm="0">
                                          <p:val>
                                            <p:strVal val="#ppt_x+0.4"/>
                                          </p:val>
                                        </p:tav>
                                        <p:tav tm="100000">
                                          <p:val>
                                            <p:strVal val="#ppt_x-0.05"/>
                                          </p:val>
                                        </p:tav>
                                      </p:tavLst>
                                    </p:anim>
                                    <p:anim calcmode="lin" valueType="num">
                                      <p:cBhvr>
                                        <p:cTn id="30" dur="800" decel="100000" fill="hold"/>
                                        <p:tgtEl>
                                          <p:spTgt spid="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285728"/>
            <a:ext cx="8429684" cy="2286000"/>
          </a:xfrm>
        </p:spPr>
        <p:txBody>
          <a:bodyPr/>
          <a:lstStyle/>
          <a:p>
            <a:r>
              <a:rPr lang="uk-UA" dirty="0" smtClean="0"/>
              <a:t>Зображення за допомогою відбитого від предметів видимого світла одержували ще в далекій давнині й використовували для живописних і технічних робіт. Метод, названий пізніше </a:t>
            </a:r>
            <a:r>
              <a:rPr lang="uk-UA" dirty="0" smtClean="0"/>
              <a:t>ортоскопіческо</a:t>
            </a:r>
            <a:r>
              <a:rPr lang="ru-RU" dirty="0" smtClean="0"/>
              <a:t>ю</a:t>
            </a:r>
            <a:r>
              <a:rPr lang="uk-UA" dirty="0" smtClean="0"/>
              <a:t> </a:t>
            </a:r>
            <a:r>
              <a:rPr lang="uk-UA" dirty="0" smtClean="0"/>
              <a:t>фотографією, не вимагає серйозних оптичних пристроїв. В ті часи використовувалися лише малі отвори і, іноді, щілини. Проектувалися зображення на протилежні від цих отворів поверхні.</a:t>
            </a:r>
            <a:endParaRPr lang="uk-UA" dirty="0"/>
          </a:p>
        </p:txBody>
      </p:sp>
      <p:pic>
        <p:nvPicPr>
          <p:cNvPr id="4" name="Объект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7224" y="2496907"/>
            <a:ext cx="7416824" cy="4361093"/>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2786082"/>
          </a:xfrm>
        </p:spPr>
        <p:txBody>
          <a:bodyPr>
            <a:normAutofit fontScale="62500" lnSpcReduction="20000"/>
          </a:bodyPr>
          <a:lstStyle/>
          <a:p>
            <a:pPr>
              <a:buNone/>
            </a:pPr>
            <a:r>
              <a:rPr lang="uk-UA" dirty="0" smtClean="0"/>
              <a:t>      Далі метод був удосконалений за допомогою оптичних приладів, які розміщені на місце отвору. Це послужило основою для створення камери, що обмежує одержуване зображення від засвічення що не несе зображення світлом. Камера була названа обскурою, зображення проектувалося на її задню матову стінку і перемальовувати по контуру художником. Після винаходу методів хімічної фіксації зображення, камера-обскура стала конструктивним прообразом фотографічного апарата. Назва «фотографія» було обрано як найбільш благозвучну з декількох варіантів у Французькій академії в 1839 році.</a:t>
            </a:r>
          </a:p>
          <a:p>
            <a:pPr>
              <a:buNone/>
            </a:pPr>
            <a:endParaRPr lang="ru-RU" dirty="0"/>
          </a:p>
        </p:txBody>
      </p:sp>
      <p:pic>
        <p:nvPicPr>
          <p:cNvPr id="4" name="Объект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0034" y="3357562"/>
            <a:ext cx="4000528" cy="2990661"/>
          </a:xfrm>
          <a:prstGeom prst="rect">
            <a:avLst/>
          </a:prstGeom>
        </p:spPr>
      </p:pic>
      <p:pic>
        <p:nvPicPr>
          <p:cNvPr id="5" name="Объект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00562" y="3357562"/>
            <a:ext cx="4181476" cy="302895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0"/>
            <a:ext cx="8229600" cy="2143116"/>
          </a:xfrm>
        </p:spPr>
        <p:txBody>
          <a:bodyPr>
            <a:normAutofit fontScale="62500" lnSpcReduction="20000"/>
          </a:bodyPr>
          <a:lstStyle/>
          <a:p>
            <a:pPr>
              <a:buNone/>
            </a:pPr>
            <a:r>
              <a:rPr lang="uk-UA" dirty="0" smtClean="0"/>
              <a:t>      Тому першої в історії фотографією вважається знімок «вид з вікна», отриманий </a:t>
            </a:r>
            <a:r>
              <a:rPr lang="uk-UA" dirty="0" err="1" smtClean="0"/>
              <a:t>Ньєпсом</a:t>
            </a:r>
            <a:r>
              <a:rPr lang="uk-UA" dirty="0" smtClean="0"/>
              <a:t> в 1826 році за допомогою камери-обскури на олов'яній платівці, покритої тонким шаром асфальту. Експозиція тривала вісім годин при яскравому сонячному світлі. Перевагою методу </a:t>
            </a:r>
            <a:r>
              <a:rPr lang="uk-UA" dirty="0" err="1" smtClean="0"/>
              <a:t>Ньєпса</a:t>
            </a:r>
            <a:r>
              <a:rPr lang="uk-UA" dirty="0" smtClean="0"/>
              <a:t> було те, що зображення виходило рельєфним (після протруювання асфальту), і його легко можна було розмножити в будь-якому числі примірників.</a:t>
            </a:r>
            <a:endParaRPr lang="uk-UA" dirty="0"/>
          </a:p>
        </p:txBody>
      </p:sp>
      <p:pic>
        <p:nvPicPr>
          <p:cNvPr id="4" name="Объект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28662" y="2060848"/>
            <a:ext cx="7286676" cy="4543226"/>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2000264"/>
          </a:xfrm>
        </p:spPr>
        <p:txBody>
          <a:bodyPr>
            <a:normAutofit fontScale="32500" lnSpcReduction="20000"/>
          </a:bodyPr>
          <a:lstStyle/>
          <a:p>
            <a:pPr>
              <a:buNone/>
            </a:pPr>
            <a:r>
              <a:rPr lang="ru-RU" sz="5100" dirty="0" smtClean="0"/>
              <a:t>      У 1839 </a:t>
            </a:r>
            <a:r>
              <a:rPr lang="ru-RU" sz="5100" dirty="0" err="1" smtClean="0"/>
              <a:t>році</a:t>
            </a:r>
            <a:r>
              <a:rPr lang="ru-RU" sz="5100" dirty="0" smtClean="0"/>
              <a:t> француз </a:t>
            </a:r>
            <a:r>
              <a:rPr lang="ru-RU" sz="5100" dirty="0" err="1" smtClean="0"/>
              <a:t>Луї-Жак</a:t>
            </a:r>
            <a:r>
              <a:rPr lang="ru-RU" sz="5100" dirty="0" smtClean="0"/>
              <a:t> </a:t>
            </a:r>
            <a:r>
              <a:rPr lang="ru-RU" sz="5100" dirty="0" err="1" smtClean="0"/>
              <a:t>Манде</a:t>
            </a:r>
            <a:r>
              <a:rPr lang="ru-RU" sz="5100" dirty="0" smtClean="0"/>
              <a:t> </a:t>
            </a:r>
            <a:r>
              <a:rPr lang="ru-RU" sz="5100" dirty="0" err="1" smtClean="0"/>
              <a:t>Дагер</a:t>
            </a:r>
            <a:r>
              <a:rPr lang="ru-RU" sz="5100" dirty="0" smtClean="0"/>
              <a:t> (</a:t>
            </a:r>
            <a:r>
              <a:rPr lang="ru-RU" sz="5100" dirty="0" err="1" smtClean="0"/>
              <a:t>Jacques</a:t>
            </a:r>
            <a:r>
              <a:rPr lang="ru-RU" sz="5100" dirty="0" smtClean="0"/>
              <a:t> </a:t>
            </a:r>
            <a:r>
              <a:rPr lang="ru-RU" sz="5100" dirty="0" err="1" smtClean="0"/>
              <a:t>Daguerre</a:t>
            </a:r>
            <a:r>
              <a:rPr lang="ru-RU" sz="5100" dirty="0" smtClean="0"/>
              <a:t>) </a:t>
            </a:r>
            <a:r>
              <a:rPr lang="ru-RU" sz="5100" dirty="0" err="1" smtClean="0"/>
              <a:t>опублікував</a:t>
            </a:r>
            <a:r>
              <a:rPr lang="ru-RU" sz="5100" dirty="0" smtClean="0"/>
              <a:t> </a:t>
            </a:r>
            <a:r>
              <a:rPr lang="ru-RU" sz="5100" dirty="0" err="1" smtClean="0"/>
              <a:t>спосіб</a:t>
            </a:r>
            <a:r>
              <a:rPr lang="ru-RU" sz="5100" dirty="0" smtClean="0"/>
              <a:t> </a:t>
            </a:r>
            <a:r>
              <a:rPr lang="ru-RU" sz="5100" dirty="0" err="1" smtClean="0"/>
              <a:t>одержання</a:t>
            </a:r>
            <a:r>
              <a:rPr lang="ru-RU" sz="5100" dirty="0" smtClean="0"/>
              <a:t> </a:t>
            </a:r>
            <a:r>
              <a:rPr lang="ru-RU" sz="5100" dirty="0" err="1" smtClean="0"/>
              <a:t>зображення</a:t>
            </a:r>
            <a:r>
              <a:rPr lang="ru-RU" sz="5100" dirty="0" smtClean="0"/>
              <a:t> на </a:t>
            </a:r>
            <a:r>
              <a:rPr lang="ru-RU" sz="5100" dirty="0" err="1" smtClean="0"/>
              <a:t>мідній</a:t>
            </a:r>
            <a:r>
              <a:rPr lang="ru-RU" sz="5100" dirty="0" smtClean="0"/>
              <a:t> </a:t>
            </a:r>
            <a:r>
              <a:rPr lang="ru-RU" sz="5100" dirty="0" err="1" smtClean="0"/>
              <a:t>пластині</a:t>
            </a:r>
            <a:r>
              <a:rPr lang="ru-RU" sz="5100" dirty="0" smtClean="0"/>
              <a:t>, </a:t>
            </a:r>
            <a:r>
              <a:rPr lang="ru-RU" sz="5100" dirty="0" err="1" smtClean="0"/>
              <a:t>покритої</a:t>
            </a:r>
            <a:r>
              <a:rPr lang="ru-RU" sz="5100" dirty="0" smtClean="0"/>
              <a:t> </a:t>
            </a:r>
            <a:r>
              <a:rPr lang="ru-RU" sz="5100" dirty="0" err="1" smtClean="0"/>
              <a:t>сріблом</a:t>
            </a:r>
            <a:r>
              <a:rPr lang="ru-RU" sz="5100" dirty="0" smtClean="0"/>
              <a:t>. </a:t>
            </a:r>
            <a:r>
              <a:rPr lang="ru-RU" sz="5100" dirty="0" err="1" smtClean="0"/>
              <a:t>Після</a:t>
            </a:r>
            <a:r>
              <a:rPr lang="ru-RU" sz="5100" dirty="0" smtClean="0"/>
              <a:t> </a:t>
            </a:r>
            <a:r>
              <a:rPr lang="ru-RU" sz="5100" dirty="0" err="1" smtClean="0"/>
              <a:t>тридцятихвилинного</a:t>
            </a:r>
            <a:r>
              <a:rPr lang="ru-RU" sz="5100" dirty="0" smtClean="0"/>
              <a:t> </a:t>
            </a:r>
            <a:r>
              <a:rPr lang="ru-RU" sz="5100" dirty="0" err="1" smtClean="0"/>
              <a:t>експонування</a:t>
            </a:r>
            <a:r>
              <a:rPr lang="ru-RU" sz="5100" dirty="0" smtClean="0"/>
              <a:t> </a:t>
            </a:r>
            <a:r>
              <a:rPr lang="ru-RU" sz="5100" dirty="0" err="1" smtClean="0"/>
              <a:t>Дагер</a:t>
            </a:r>
            <a:r>
              <a:rPr lang="ru-RU" sz="5100" dirty="0" smtClean="0"/>
              <a:t> </a:t>
            </a:r>
            <a:r>
              <a:rPr lang="ru-RU" sz="5100" dirty="0" err="1" smtClean="0"/>
              <a:t>переніс</a:t>
            </a:r>
            <a:r>
              <a:rPr lang="ru-RU" sz="5100" dirty="0" smtClean="0"/>
              <a:t> пластину в темну </a:t>
            </a:r>
            <a:r>
              <a:rPr lang="ru-RU" sz="5100" dirty="0" err="1" smtClean="0"/>
              <a:t>кімнату</a:t>
            </a:r>
            <a:r>
              <a:rPr lang="ru-RU" sz="5100" dirty="0" smtClean="0"/>
              <a:t> </a:t>
            </a:r>
            <a:r>
              <a:rPr lang="ru-RU" sz="5100" dirty="0" err="1" smtClean="0"/>
              <a:t>і</a:t>
            </a:r>
            <a:r>
              <a:rPr lang="ru-RU" sz="5100" dirty="0" smtClean="0"/>
              <a:t> </a:t>
            </a:r>
            <a:r>
              <a:rPr lang="ru-RU" sz="5100" dirty="0" err="1" smtClean="0"/>
              <a:t>якийсь</a:t>
            </a:r>
            <a:r>
              <a:rPr lang="ru-RU" sz="5100" dirty="0" smtClean="0"/>
              <a:t> час </a:t>
            </a:r>
            <a:r>
              <a:rPr lang="ru-RU" sz="5100" dirty="0" err="1" smtClean="0"/>
              <a:t>тримав</a:t>
            </a:r>
            <a:r>
              <a:rPr lang="ru-RU" sz="5100" dirty="0" smtClean="0"/>
              <a:t> </a:t>
            </a:r>
            <a:r>
              <a:rPr lang="ru-RU" sz="5100" dirty="0" err="1" smtClean="0"/>
              <a:t>її</a:t>
            </a:r>
            <a:r>
              <a:rPr lang="ru-RU" sz="5100" dirty="0" smtClean="0"/>
              <a:t> над парами </a:t>
            </a:r>
            <a:r>
              <a:rPr lang="ru-RU" sz="5100" dirty="0" err="1" smtClean="0"/>
              <a:t>нагрітої</a:t>
            </a:r>
            <a:r>
              <a:rPr lang="ru-RU" sz="5100" dirty="0" smtClean="0"/>
              <a:t> </a:t>
            </a:r>
            <a:r>
              <a:rPr lang="ru-RU" sz="5100" dirty="0" err="1" smtClean="0"/>
              <a:t>ртуті</a:t>
            </a:r>
            <a:r>
              <a:rPr lang="ru-RU" sz="5100" dirty="0" smtClean="0"/>
              <a:t>. В </a:t>
            </a:r>
            <a:r>
              <a:rPr lang="ru-RU" sz="5100" dirty="0" err="1" smtClean="0"/>
              <a:t>якості</a:t>
            </a:r>
            <a:r>
              <a:rPr lang="ru-RU" sz="5100" dirty="0" smtClean="0"/>
              <a:t> </a:t>
            </a:r>
            <a:r>
              <a:rPr lang="ru-RU" sz="5100" dirty="0" err="1" smtClean="0"/>
              <a:t>закріплювача</a:t>
            </a:r>
            <a:r>
              <a:rPr lang="ru-RU" sz="5100" dirty="0" smtClean="0"/>
              <a:t> </a:t>
            </a:r>
            <a:r>
              <a:rPr lang="ru-RU" sz="5100" dirty="0" err="1" smtClean="0"/>
              <a:t>зображення</a:t>
            </a:r>
            <a:r>
              <a:rPr lang="ru-RU" sz="5100" dirty="0" smtClean="0"/>
              <a:t> </a:t>
            </a:r>
            <a:r>
              <a:rPr lang="ru-RU" sz="5100" dirty="0" err="1" smtClean="0"/>
              <a:t>Дагер</a:t>
            </a:r>
            <a:r>
              <a:rPr lang="ru-RU" sz="5100" dirty="0" smtClean="0"/>
              <a:t> </a:t>
            </a:r>
            <a:r>
              <a:rPr lang="ru-RU" sz="5100" dirty="0" err="1" smtClean="0"/>
              <a:t>використовував</a:t>
            </a:r>
            <a:r>
              <a:rPr lang="ru-RU" sz="5100" dirty="0" smtClean="0"/>
              <a:t> </a:t>
            </a:r>
            <a:r>
              <a:rPr lang="ru-RU" sz="5100" dirty="0" err="1" smtClean="0"/>
              <a:t>кухонну</a:t>
            </a:r>
            <a:r>
              <a:rPr lang="ru-RU" sz="5100" dirty="0" smtClean="0"/>
              <a:t> </a:t>
            </a:r>
            <a:r>
              <a:rPr lang="ru-RU" sz="5100" dirty="0" err="1" smtClean="0"/>
              <a:t>сіль</a:t>
            </a:r>
            <a:r>
              <a:rPr lang="ru-RU" sz="5100" dirty="0" smtClean="0"/>
              <a:t>. </a:t>
            </a:r>
            <a:r>
              <a:rPr lang="ru-RU" sz="5100" dirty="0" err="1" smtClean="0"/>
              <a:t>Знімок</a:t>
            </a:r>
            <a:r>
              <a:rPr lang="ru-RU" sz="5100" dirty="0" smtClean="0"/>
              <a:t> </a:t>
            </a:r>
            <a:r>
              <a:rPr lang="ru-RU" sz="5100" dirty="0" err="1" smtClean="0"/>
              <a:t>вийшов</a:t>
            </a:r>
            <a:r>
              <a:rPr lang="ru-RU" sz="5100" dirty="0" smtClean="0"/>
              <a:t> </a:t>
            </a:r>
            <a:r>
              <a:rPr lang="ru-RU" sz="5100" dirty="0" err="1" smtClean="0"/>
              <a:t>досить</a:t>
            </a:r>
            <a:r>
              <a:rPr lang="ru-RU" sz="5100" dirty="0" smtClean="0"/>
              <a:t> </a:t>
            </a:r>
            <a:r>
              <a:rPr lang="ru-RU" sz="5100" dirty="0" err="1" smtClean="0"/>
              <a:t>високої</a:t>
            </a:r>
            <a:r>
              <a:rPr lang="ru-RU" sz="5100" dirty="0" smtClean="0"/>
              <a:t> </a:t>
            </a:r>
            <a:r>
              <a:rPr lang="ru-RU" sz="5100" dirty="0" err="1" smtClean="0"/>
              <a:t>якості</a:t>
            </a:r>
            <a:r>
              <a:rPr lang="ru-RU" sz="5100" dirty="0" smtClean="0"/>
              <a:t> - добре </a:t>
            </a:r>
            <a:r>
              <a:rPr lang="ru-RU" sz="5100" dirty="0" err="1" smtClean="0"/>
              <a:t>пророблені</a:t>
            </a:r>
            <a:r>
              <a:rPr lang="ru-RU" sz="5100" dirty="0" smtClean="0"/>
              <a:t> </a:t>
            </a:r>
            <a:r>
              <a:rPr lang="ru-RU" sz="5100" dirty="0" err="1" smtClean="0"/>
              <a:t>деталі</a:t>
            </a:r>
            <a:r>
              <a:rPr lang="ru-RU" sz="5100" dirty="0" smtClean="0"/>
              <a:t> як в </a:t>
            </a:r>
            <a:r>
              <a:rPr lang="ru-RU" sz="5100" dirty="0" err="1" smtClean="0"/>
              <a:t>світлах</a:t>
            </a:r>
            <a:r>
              <a:rPr lang="ru-RU" sz="5100" dirty="0" smtClean="0"/>
              <a:t>, так </a:t>
            </a:r>
            <a:r>
              <a:rPr lang="ru-RU" sz="5100" dirty="0" err="1" smtClean="0"/>
              <a:t>і</a:t>
            </a:r>
            <a:r>
              <a:rPr lang="ru-RU" sz="5100" dirty="0" smtClean="0"/>
              <a:t> в </a:t>
            </a:r>
            <a:r>
              <a:rPr lang="ru-RU" sz="5100" dirty="0" err="1" smtClean="0"/>
              <a:t>тінях</a:t>
            </a:r>
            <a:r>
              <a:rPr lang="ru-RU" sz="5100" dirty="0" smtClean="0"/>
              <a:t>, </a:t>
            </a:r>
            <a:r>
              <a:rPr lang="ru-RU" sz="5100" dirty="0" err="1" smtClean="0"/>
              <a:t>однак</a:t>
            </a:r>
            <a:r>
              <a:rPr lang="ru-RU" sz="5100" dirty="0" smtClean="0"/>
              <a:t>, </a:t>
            </a:r>
            <a:r>
              <a:rPr lang="ru-RU" sz="5100" dirty="0" err="1" smtClean="0"/>
              <a:t>копіювання</a:t>
            </a:r>
            <a:r>
              <a:rPr lang="ru-RU" sz="5100" dirty="0" smtClean="0"/>
              <a:t> </a:t>
            </a:r>
            <a:r>
              <a:rPr lang="ru-RU" sz="5100" dirty="0" err="1" smtClean="0"/>
              <a:t>знімка</a:t>
            </a:r>
            <a:r>
              <a:rPr lang="ru-RU" sz="5100" dirty="0" smtClean="0"/>
              <a:t> </a:t>
            </a:r>
            <a:r>
              <a:rPr lang="ru-RU" sz="5100" dirty="0" err="1" smtClean="0"/>
              <a:t>було</a:t>
            </a:r>
            <a:r>
              <a:rPr lang="ru-RU" sz="5100" dirty="0" smtClean="0"/>
              <a:t> </a:t>
            </a:r>
            <a:r>
              <a:rPr lang="ru-RU" sz="5100" dirty="0" err="1" smtClean="0"/>
              <a:t>неможливо</a:t>
            </a:r>
            <a:r>
              <a:rPr lang="ru-RU" sz="5100" dirty="0" smtClean="0"/>
              <a:t>. </a:t>
            </a:r>
            <a:r>
              <a:rPr lang="ru-RU" sz="5100" dirty="0" err="1" smtClean="0"/>
              <a:t>Свій</a:t>
            </a:r>
            <a:r>
              <a:rPr lang="ru-RU" sz="5100" dirty="0" smtClean="0"/>
              <a:t> </a:t>
            </a:r>
            <a:r>
              <a:rPr lang="ru-RU" sz="5100" dirty="0" err="1" smtClean="0"/>
              <a:t>спосіб</a:t>
            </a:r>
            <a:r>
              <a:rPr lang="ru-RU" sz="5100" dirty="0" smtClean="0"/>
              <a:t> </a:t>
            </a:r>
            <a:r>
              <a:rPr lang="ru-RU" sz="5100" dirty="0" err="1" smtClean="0"/>
              <a:t>одержання</a:t>
            </a:r>
            <a:r>
              <a:rPr lang="ru-RU" sz="5100" dirty="0" smtClean="0"/>
              <a:t> </a:t>
            </a:r>
            <a:r>
              <a:rPr lang="ru-RU" sz="5100" dirty="0" err="1" smtClean="0"/>
              <a:t>фотографічного</a:t>
            </a:r>
            <a:r>
              <a:rPr lang="ru-RU" sz="5100" dirty="0" smtClean="0"/>
              <a:t> </a:t>
            </a:r>
            <a:r>
              <a:rPr lang="ru-RU" sz="5100" dirty="0" err="1" smtClean="0"/>
              <a:t>зображення</a:t>
            </a:r>
            <a:r>
              <a:rPr lang="ru-RU" sz="5100" dirty="0" smtClean="0"/>
              <a:t> </a:t>
            </a:r>
            <a:r>
              <a:rPr lang="ru-RU" sz="5100" dirty="0" err="1" smtClean="0"/>
              <a:t>Дагер</a:t>
            </a:r>
            <a:r>
              <a:rPr lang="ru-RU" sz="5100" dirty="0" smtClean="0"/>
              <a:t> назвав </a:t>
            </a:r>
            <a:r>
              <a:rPr lang="ru-RU" sz="5100" dirty="0" err="1" smtClean="0"/>
              <a:t>дагеротипія</a:t>
            </a:r>
            <a:r>
              <a:rPr lang="ru-RU" sz="5100" dirty="0" smtClean="0"/>
              <a:t>.</a:t>
            </a:r>
          </a:p>
          <a:p>
            <a:pPr>
              <a:buNone/>
            </a:pPr>
            <a:endParaRPr lang="ru-RU" dirty="0"/>
          </a:p>
        </p:txBody>
      </p:sp>
      <p:pic>
        <p:nvPicPr>
          <p:cNvPr id="4" name="Объект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3789040"/>
            <a:ext cx="4040188" cy="2828131"/>
          </a:xfrm>
          <a:prstGeom prst="rect">
            <a:avLst/>
          </a:prstGeom>
        </p:spPr>
      </p:pic>
      <p:pic>
        <p:nvPicPr>
          <p:cNvPr id="5" name="Объект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20072" y="2060848"/>
            <a:ext cx="3384376" cy="4542073"/>
          </a:xfrm>
          <a:prstGeom prst="rect">
            <a:avLst/>
          </a:prstGeom>
        </p:spPr>
      </p:pic>
      <p:sp>
        <p:nvSpPr>
          <p:cNvPr id="6" name="TextBox 5"/>
          <p:cNvSpPr txBox="1"/>
          <p:nvPr/>
        </p:nvSpPr>
        <p:spPr>
          <a:xfrm>
            <a:off x="357158" y="2500307"/>
            <a:ext cx="4071966" cy="1169551"/>
          </a:xfrm>
          <a:prstGeom prst="rect">
            <a:avLst/>
          </a:prstGeom>
          <a:noFill/>
        </p:spPr>
        <p:txBody>
          <a:bodyPr wrap="square" rtlCol="0">
            <a:spAutoFit/>
          </a:bodyPr>
          <a:lstStyle/>
          <a:p>
            <a:r>
              <a:rPr lang="uk-UA" sz="1400" dirty="0" smtClean="0"/>
              <a:t>Оригінальна камера </a:t>
            </a:r>
            <a:r>
              <a:rPr lang="uk-UA" sz="1400" dirty="0" err="1" smtClean="0"/>
              <a:t>Дагера</a:t>
            </a:r>
            <a:r>
              <a:rPr lang="uk-UA" sz="1400" dirty="0" smtClean="0"/>
              <a:t>, зроблена Альфонсом Жиру, її розміри - 12х14, 5х20 дюймів. Напис на </a:t>
            </a:r>
            <a:r>
              <a:rPr lang="uk-UA" sz="1400" dirty="0" err="1" smtClean="0"/>
              <a:t>бірці</a:t>
            </a:r>
            <a:r>
              <a:rPr lang="uk-UA" sz="1400" dirty="0" smtClean="0"/>
              <a:t> "Апарат не має гарантії, якщо на ньому немає підпису </a:t>
            </a:r>
          </a:p>
          <a:p>
            <a:r>
              <a:rPr lang="uk-UA" sz="1400" dirty="0" smtClean="0"/>
              <a:t>г-на </a:t>
            </a:r>
            <a:r>
              <a:rPr lang="uk-UA" sz="1400" dirty="0" err="1" smtClean="0"/>
              <a:t>Дагера</a:t>
            </a:r>
            <a:r>
              <a:rPr lang="uk-UA" sz="1400" dirty="0" smtClean="0"/>
              <a:t> і друку г-на Жиру.</a:t>
            </a:r>
            <a:endParaRPr lang="uk-UA" sz="1400"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2189134"/>
          </a:xfrm>
        </p:spPr>
        <p:txBody>
          <a:bodyPr>
            <a:normAutofit fontScale="70000" lnSpcReduction="20000"/>
          </a:bodyPr>
          <a:lstStyle/>
          <a:p>
            <a:pPr>
              <a:buNone/>
            </a:pPr>
            <a:r>
              <a:rPr lang="ru-RU" dirty="0" smtClean="0"/>
              <a:t>     Практично в той же </a:t>
            </a:r>
            <a:r>
              <a:rPr lang="ru-RU" dirty="0" err="1" smtClean="0"/>
              <a:t>самий</a:t>
            </a:r>
            <a:r>
              <a:rPr lang="ru-RU" dirty="0" smtClean="0"/>
              <a:t> час </a:t>
            </a:r>
            <a:r>
              <a:rPr lang="ru-RU" dirty="0" err="1" smtClean="0"/>
              <a:t>англієць</a:t>
            </a:r>
            <a:r>
              <a:rPr lang="ru-RU" dirty="0" smtClean="0"/>
              <a:t> </a:t>
            </a:r>
            <a:r>
              <a:rPr lang="ru-RU" dirty="0" err="1" smtClean="0"/>
              <a:t>Вільям</a:t>
            </a:r>
            <a:r>
              <a:rPr lang="ru-RU" dirty="0" smtClean="0"/>
              <a:t> </a:t>
            </a:r>
            <a:r>
              <a:rPr lang="ru-RU" dirty="0" err="1" smtClean="0"/>
              <a:t>Генрі</a:t>
            </a:r>
            <a:r>
              <a:rPr lang="ru-RU" dirty="0" smtClean="0"/>
              <a:t> Фокс </a:t>
            </a:r>
            <a:r>
              <a:rPr lang="ru-RU" dirty="0" err="1" smtClean="0"/>
              <a:t>Тальбот</a:t>
            </a:r>
            <a:r>
              <a:rPr lang="ru-RU" dirty="0" smtClean="0"/>
              <a:t> </a:t>
            </a:r>
            <a:r>
              <a:rPr lang="ru-RU" dirty="0" err="1" smtClean="0"/>
              <a:t>винайшов</a:t>
            </a:r>
            <a:r>
              <a:rPr lang="ru-RU" dirty="0" smtClean="0"/>
              <a:t> </a:t>
            </a:r>
            <a:r>
              <a:rPr lang="ru-RU" dirty="0" err="1" smtClean="0"/>
              <a:t>спосіб</a:t>
            </a:r>
            <a:r>
              <a:rPr lang="ru-RU" dirty="0" smtClean="0"/>
              <a:t> </a:t>
            </a:r>
            <a:r>
              <a:rPr lang="ru-RU" dirty="0" err="1" smtClean="0"/>
              <a:t>отримання</a:t>
            </a:r>
            <a:r>
              <a:rPr lang="ru-RU" dirty="0" smtClean="0"/>
              <a:t> негативного </a:t>
            </a:r>
            <a:r>
              <a:rPr lang="ru-RU" dirty="0" err="1" smtClean="0"/>
              <a:t>фотографічного</a:t>
            </a:r>
            <a:r>
              <a:rPr lang="ru-RU" dirty="0" smtClean="0"/>
              <a:t> </a:t>
            </a:r>
            <a:r>
              <a:rPr lang="ru-RU" dirty="0" err="1" smtClean="0"/>
              <a:t>зображення</a:t>
            </a:r>
            <a:r>
              <a:rPr lang="ru-RU" dirty="0" smtClean="0"/>
              <a:t>, </a:t>
            </a:r>
            <a:r>
              <a:rPr lang="ru-RU" dirty="0" err="1" smtClean="0"/>
              <a:t>що</a:t>
            </a:r>
            <a:r>
              <a:rPr lang="ru-RU" dirty="0" smtClean="0"/>
              <a:t> назвав </a:t>
            </a:r>
            <a:r>
              <a:rPr lang="ru-RU" dirty="0" err="1" smtClean="0"/>
              <a:t>калотіпієй</a:t>
            </a:r>
            <a:r>
              <a:rPr lang="ru-RU" dirty="0" smtClean="0"/>
              <a:t>. В </a:t>
            </a:r>
            <a:r>
              <a:rPr lang="ru-RU" dirty="0" err="1" smtClean="0"/>
              <a:t>якості</a:t>
            </a:r>
            <a:r>
              <a:rPr lang="ru-RU" dirty="0" smtClean="0"/>
              <a:t> </a:t>
            </a:r>
            <a:r>
              <a:rPr lang="ru-RU" dirty="0" err="1" smtClean="0"/>
              <a:t>носія</a:t>
            </a:r>
            <a:r>
              <a:rPr lang="ru-RU" dirty="0" smtClean="0"/>
              <a:t> </a:t>
            </a:r>
            <a:r>
              <a:rPr lang="ru-RU" dirty="0" err="1" smtClean="0"/>
              <a:t>зображення</a:t>
            </a:r>
            <a:r>
              <a:rPr lang="ru-RU" dirty="0" smtClean="0"/>
              <a:t> </a:t>
            </a:r>
            <a:r>
              <a:rPr lang="ru-RU" dirty="0" err="1" smtClean="0"/>
              <a:t>Тальбот</a:t>
            </a:r>
            <a:r>
              <a:rPr lang="ru-RU" dirty="0" smtClean="0"/>
              <a:t> </a:t>
            </a:r>
            <a:r>
              <a:rPr lang="ru-RU" dirty="0" err="1" smtClean="0"/>
              <a:t>використав</a:t>
            </a:r>
            <a:r>
              <a:rPr lang="ru-RU" dirty="0" smtClean="0"/>
              <a:t> </a:t>
            </a:r>
            <a:r>
              <a:rPr lang="ru-RU" dirty="0" err="1" smtClean="0"/>
              <a:t>папір</a:t>
            </a:r>
            <a:r>
              <a:rPr lang="ru-RU" dirty="0" smtClean="0"/>
              <a:t>, </a:t>
            </a:r>
            <a:r>
              <a:rPr lang="ru-RU" dirty="0" err="1" smtClean="0"/>
              <a:t>просочений</a:t>
            </a:r>
            <a:r>
              <a:rPr lang="ru-RU" dirty="0" smtClean="0"/>
              <a:t> </a:t>
            </a:r>
            <a:r>
              <a:rPr lang="ru-RU" dirty="0" err="1" smtClean="0"/>
              <a:t>хлористим</a:t>
            </a:r>
            <a:r>
              <a:rPr lang="ru-RU" dirty="0" smtClean="0"/>
              <a:t> </a:t>
            </a:r>
            <a:r>
              <a:rPr lang="ru-RU" dirty="0" err="1" smtClean="0"/>
              <a:t>сріблом</a:t>
            </a:r>
            <a:r>
              <a:rPr lang="ru-RU" dirty="0" smtClean="0"/>
              <a:t>. </a:t>
            </a:r>
            <a:r>
              <a:rPr lang="ru-RU" dirty="0" err="1" smtClean="0"/>
              <a:t>Ця</a:t>
            </a:r>
            <a:r>
              <a:rPr lang="ru-RU" dirty="0" smtClean="0"/>
              <a:t> </a:t>
            </a:r>
            <a:r>
              <a:rPr lang="ru-RU" dirty="0" err="1" smtClean="0"/>
              <a:t>технологія</a:t>
            </a:r>
            <a:r>
              <a:rPr lang="ru-RU" dirty="0" smtClean="0"/>
              <a:t> </a:t>
            </a:r>
            <a:r>
              <a:rPr lang="ru-RU" dirty="0" err="1" smtClean="0"/>
              <a:t>поєднувала</a:t>
            </a:r>
            <a:r>
              <a:rPr lang="ru-RU" dirty="0" smtClean="0"/>
              <a:t> в </a:t>
            </a:r>
            <a:r>
              <a:rPr lang="ru-RU" dirty="0" err="1" smtClean="0"/>
              <a:t>собі</a:t>
            </a:r>
            <a:r>
              <a:rPr lang="ru-RU" dirty="0" smtClean="0"/>
              <a:t> </a:t>
            </a:r>
            <a:r>
              <a:rPr lang="ru-RU" dirty="0" err="1" smtClean="0"/>
              <a:t>високу</a:t>
            </a:r>
            <a:r>
              <a:rPr lang="ru-RU" dirty="0" smtClean="0"/>
              <a:t> </a:t>
            </a:r>
            <a:r>
              <a:rPr lang="ru-RU" dirty="0" err="1" smtClean="0"/>
              <a:t>якість</a:t>
            </a:r>
            <a:r>
              <a:rPr lang="ru-RU" dirty="0" smtClean="0"/>
              <a:t> </a:t>
            </a:r>
            <a:r>
              <a:rPr lang="ru-RU" dirty="0" err="1" smtClean="0"/>
              <a:t>і</a:t>
            </a:r>
            <a:r>
              <a:rPr lang="ru-RU" dirty="0" smtClean="0"/>
              <a:t> </a:t>
            </a:r>
            <a:r>
              <a:rPr lang="ru-RU" dirty="0" err="1" smtClean="0"/>
              <a:t>можливість</a:t>
            </a:r>
            <a:r>
              <a:rPr lang="ru-RU" dirty="0" smtClean="0"/>
              <a:t> </a:t>
            </a:r>
            <a:r>
              <a:rPr lang="ru-RU" dirty="0" err="1" smtClean="0"/>
              <a:t>копіювання</a:t>
            </a:r>
            <a:r>
              <a:rPr lang="ru-RU" dirty="0" smtClean="0"/>
              <a:t> </a:t>
            </a:r>
            <a:r>
              <a:rPr lang="ru-RU" dirty="0" err="1" smtClean="0"/>
              <a:t>знімків</a:t>
            </a:r>
            <a:r>
              <a:rPr lang="ru-RU" dirty="0" smtClean="0"/>
              <a:t> (</a:t>
            </a:r>
            <a:r>
              <a:rPr lang="ru-RU" dirty="0" err="1" smtClean="0"/>
              <a:t>позитиви</a:t>
            </a:r>
            <a:r>
              <a:rPr lang="ru-RU" dirty="0" smtClean="0"/>
              <a:t> </a:t>
            </a:r>
            <a:r>
              <a:rPr lang="ru-RU" dirty="0" err="1" smtClean="0"/>
              <a:t>друкувалися</a:t>
            </a:r>
            <a:r>
              <a:rPr lang="ru-RU" dirty="0" smtClean="0"/>
              <a:t> на </a:t>
            </a:r>
            <a:r>
              <a:rPr lang="ru-RU" dirty="0" err="1" smtClean="0"/>
              <a:t>аналогічному</a:t>
            </a:r>
            <a:r>
              <a:rPr lang="ru-RU" dirty="0" smtClean="0"/>
              <a:t> </a:t>
            </a:r>
            <a:r>
              <a:rPr lang="ru-RU" dirty="0" err="1" smtClean="0"/>
              <a:t>папері</a:t>
            </a:r>
            <a:r>
              <a:rPr lang="ru-RU" dirty="0" smtClean="0"/>
              <a:t>).</a:t>
            </a:r>
          </a:p>
          <a:p>
            <a:endParaRPr lang="ru-RU" dirty="0"/>
          </a:p>
        </p:txBody>
      </p:sp>
      <p:pic>
        <p:nvPicPr>
          <p:cNvPr id="4" name="Объект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7158" y="2332037"/>
            <a:ext cx="3377584" cy="4525963"/>
          </a:xfrm>
          <a:prstGeom prst="rect">
            <a:avLst/>
          </a:prstGeom>
        </p:spPr>
      </p:pic>
      <p:pic>
        <p:nvPicPr>
          <p:cNvPr id="5" name="Объект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9058" y="2643182"/>
            <a:ext cx="4946970" cy="4214818"/>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par>
                                <p:cTn id="17" presetID="5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gtEl>
                                        <p:attrNameLst>
                                          <p:attrName>ppt_x</p:attrName>
                                          <p:attrName>ppt_y</p:attrName>
                                        </p:attrNameLst>
                                      </p:cBhvr>
                                    </p:animMotion>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1474754"/>
          </a:xfrm>
        </p:spPr>
        <p:txBody>
          <a:bodyPr>
            <a:normAutofit fontScale="62500" lnSpcReduction="20000"/>
          </a:bodyPr>
          <a:lstStyle/>
          <a:p>
            <a:pPr>
              <a:buNone/>
            </a:pPr>
            <a:r>
              <a:rPr lang="uk-UA" dirty="0" smtClean="0"/>
              <a:t>     Кінь в русі. 1878 рік. Фотографії з мокрих пластин. Перші успішні фотографії рухомого коня по доріжці Пало </a:t>
            </a:r>
            <a:r>
              <a:rPr lang="uk-UA" dirty="0" err="1" smtClean="0"/>
              <a:t>Алто</a:t>
            </a:r>
            <a:r>
              <a:rPr lang="uk-UA" dirty="0" smtClean="0"/>
              <a:t>, Сан-Франциско, 19 червня 1878 року. Експозиція кожного негативу становила менше 1/2000 секунди. Використовувалися 12 камер подібних камері знизу.</a:t>
            </a:r>
            <a:endParaRPr lang="uk-UA" dirty="0"/>
          </a:p>
        </p:txBody>
      </p:sp>
      <p:pic>
        <p:nvPicPr>
          <p:cNvPr id="4"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28794" y="1788840"/>
            <a:ext cx="5143536" cy="506916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99</TotalTime>
  <Words>749</Words>
  <Application>Microsoft Office PowerPoint</Application>
  <PresentationFormat>Экран (4:3)</PresentationFormat>
  <Paragraphs>16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Яркая</vt:lpstr>
      <vt:lpstr>Історія Фотографії</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dc:creator>
  <cp:lastModifiedBy>Я</cp:lastModifiedBy>
  <cp:revision>11</cp:revision>
  <dcterms:created xsi:type="dcterms:W3CDTF">2012-10-01T14:59:46Z</dcterms:created>
  <dcterms:modified xsi:type="dcterms:W3CDTF">2012-10-01T17:31:27Z</dcterms:modified>
</cp:coreProperties>
</file>