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2" r:id="rId4"/>
  </p:sldMasterIdLst>
  <p:notesMasterIdLst>
    <p:notesMasterId r:id="rId14"/>
  </p:notesMasterIdLst>
  <p:sldIdLst>
    <p:sldId id="256" r:id="rId5"/>
    <p:sldId id="257" r:id="rId6"/>
    <p:sldId id="258" r:id="rId7"/>
    <p:sldId id="262" r:id="rId8"/>
    <p:sldId id="259" r:id="rId9"/>
    <p:sldId id="260" r:id="rId10"/>
    <p:sldId id="261" r:id="rId11"/>
    <p:sldId id="263" r:id="rId12"/>
    <p:sldId id="265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03432-843C-4C68-AC06-DB899D911CE1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789B4-E490-4675-92F6-6481922711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4018E-372D-4824-A9C3-78689BC3F5C1}" type="slidenum">
              <a:rPr lang="ru-RU" altLang="uk-UA">
                <a:solidFill>
                  <a:prstClr val="black"/>
                </a:solidFill>
              </a:rPr>
              <a:pPr/>
              <a:t>9</a:t>
            </a:fld>
            <a:endParaRPr lang="ru-RU" altLang="uk-UA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3FF2-9A90-46E1-9B02-9028133355A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76BB-1D80-43EA-B7CB-B80F3DD9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19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3FF2-9A90-46E1-9B02-9028133355A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76BB-1D80-43EA-B7CB-B80F3DD9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455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3FF2-9A90-46E1-9B02-9028133355A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76BB-1D80-43EA-B7CB-B80F3DD9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91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A51E-6454-4AE3-A290-D852DE9F291F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87202"/>
      </p:ext>
    </p:extLst>
  </p:cSld>
  <p:clrMapOvr>
    <a:masterClrMapping/>
  </p:clrMapOvr>
  <p:transition spd="med" advClick="0" advTm="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6CA2-7B7F-4882-B02C-E406A913C54A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19501"/>
      </p:ext>
    </p:extLst>
  </p:cSld>
  <p:clrMapOvr>
    <a:masterClrMapping/>
  </p:clrMapOvr>
  <p:transition spd="med" advClick="0" advTm="0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2D14-29E7-4632-9580-C603A45A4C76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809346"/>
      </p:ext>
    </p:extLst>
  </p:cSld>
  <p:clrMapOvr>
    <a:masterClrMapping/>
  </p:clrMapOvr>
  <p:transition spd="med" advClick="0" advTm="0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EB7E-102D-4BBD-99FA-16B74581EADB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64631"/>
      </p:ext>
    </p:extLst>
  </p:cSld>
  <p:clrMapOvr>
    <a:masterClrMapping/>
  </p:clrMapOvr>
  <p:transition spd="med" advClick="0" advTm="0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2A57-92F5-4D2E-B138-E7C4CD815539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56624"/>
      </p:ext>
    </p:extLst>
  </p:cSld>
  <p:clrMapOvr>
    <a:masterClrMapping/>
  </p:clrMapOvr>
  <p:transition spd="med" advClick="0" advTm="0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FF04-58FB-4106-9B94-03E500744ED2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60898"/>
      </p:ext>
    </p:extLst>
  </p:cSld>
  <p:clrMapOvr>
    <a:masterClrMapping/>
  </p:clrMapOvr>
  <p:transition spd="med" advClick="0" advTm="0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94A2-7AAF-46A6-B396-07EDF2088322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80445"/>
      </p:ext>
    </p:extLst>
  </p:cSld>
  <p:clrMapOvr>
    <a:masterClrMapping/>
  </p:clrMapOvr>
  <p:transition spd="med" advClick="0" advTm="0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33FC-6FDC-44D3-9020-C98941C2C201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08669"/>
      </p:ext>
    </p:extLst>
  </p:cSld>
  <p:clrMapOvr>
    <a:masterClrMapping/>
  </p:clrMapOvr>
  <p:transition spd="med" advClick="0" advTm="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3FF2-9A90-46E1-9B02-9028133355A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76BB-1D80-43EA-B7CB-B80F3DD9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0652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BDA5-6C15-45CD-B8C8-342E0000AD14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16688"/>
      </p:ext>
    </p:extLst>
  </p:cSld>
  <p:clrMapOvr>
    <a:masterClrMapping/>
  </p:clrMapOvr>
  <p:transition spd="med" advClick="0" advTm="0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2888-62CE-4ABD-A9E5-F9557567B59A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13433"/>
      </p:ext>
    </p:extLst>
  </p:cSld>
  <p:clrMapOvr>
    <a:masterClrMapping/>
  </p:clrMapOvr>
  <p:transition spd="med" advClick="0" advTm="0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FD09-A4A1-408D-B911-9DFC08B475DA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04380"/>
      </p:ext>
    </p:extLst>
  </p:cSld>
  <p:clrMapOvr>
    <a:masterClrMapping/>
  </p:clrMapOvr>
  <p:transition spd="med" advClick="0" advTm="0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899B1-C8BC-4F8C-B004-D9E561436BF9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14201"/>
      </p:ext>
    </p:extLst>
  </p:cSld>
  <p:clrMapOvr>
    <a:masterClrMapping/>
  </p:clrMapOvr>
  <p:transition spd="med" advClick="0" advTm="0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1FF8-9169-42AA-8F9F-ACABE259BE5C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10927"/>
      </p:ext>
    </p:extLst>
  </p:cSld>
  <p:clrMapOvr>
    <a:masterClrMapping/>
  </p:clrMapOvr>
  <p:transition spd="med" advClick="0" advTm="0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6E4F-B95F-425A-A1B4-4826385E5019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59133"/>
      </p:ext>
    </p:extLst>
  </p:cSld>
  <p:clrMapOvr>
    <a:masterClrMapping/>
  </p:clrMapOvr>
  <p:transition spd="med" advClick="0" advTm="0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5788-EBD9-4151-B88D-66A09382C365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28277"/>
      </p:ext>
    </p:extLst>
  </p:cSld>
  <p:clrMapOvr>
    <a:masterClrMapping/>
  </p:clrMapOvr>
  <p:transition spd="med" advClick="0" advTm="0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A51E-6454-4AE3-A290-D852DE9F291F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48465"/>
      </p:ext>
    </p:extLst>
  </p:cSld>
  <p:clrMapOvr>
    <a:masterClrMapping/>
  </p:clrMapOvr>
  <p:transition spd="med" advClick="0" advTm="0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C6CA2-7B7F-4882-B02C-E406A913C54A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36006"/>
      </p:ext>
    </p:extLst>
  </p:cSld>
  <p:clrMapOvr>
    <a:masterClrMapping/>
  </p:clrMapOvr>
  <p:transition spd="med" advClick="0" advTm="0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72D14-29E7-4632-9580-C603A45A4C76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94826"/>
      </p:ext>
    </p:extLst>
  </p:cSld>
  <p:clrMapOvr>
    <a:masterClrMapping/>
  </p:clrMapOvr>
  <p:transition spd="med" advClick="0" advTm="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3FF2-9A90-46E1-9B02-9028133355A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76BB-1D80-43EA-B7CB-B80F3DD9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4398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8EB7E-102D-4BBD-99FA-16B74581EADB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81098"/>
      </p:ext>
    </p:extLst>
  </p:cSld>
  <p:clrMapOvr>
    <a:masterClrMapping/>
  </p:clrMapOvr>
  <p:transition spd="med" advClick="0" advTm="0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2A57-92F5-4D2E-B138-E7C4CD815539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79531"/>
      </p:ext>
    </p:extLst>
  </p:cSld>
  <p:clrMapOvr>
    <a:masterClrMapping/>
  </p:clrMapOvr>
  <p:transition spd="med" advClick="0" advTm="0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4FF04-58FB-4106-9B94-03E500744ED2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2596"/>
      </p:ext>
    </p:extLst>
  </p:cSld>
  <p:clrMapOvr>
    <a:masterClrMapping/>
  </p:clrMapOvr>
  <p:transition spd="med" advClick="0" advTm="0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94A2-7AAF-46A6-B396-07EDF2088322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52754"/>
      </p:ext>
    </p:extLst>
  </p:cSld>
  <p:clrMapOvr>
    <a:masterClrMapping/>
  </p:clrMapOvr>
  <p:transition spd="med" advClick="0" advTm="0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33FC-6FDC-44D3-9020-C98941C2C201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20196"/>
      </p:ext>
    </p:extLst>
  </p:cSld>
  <p:clrMapOvr>
    <a:masterClrMapping/>
  </p:clrMapOvr>
  <p:transition spd="med" advClick="0" advTm="0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6BDA5-6C15-45CD-B8C8-342E0000AD14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75047"/>
      </p:ext>
    </p:extLst>
  </p:cSld>
  <p:clrMapOvr>
    <a:masterClrMapping/>
  </p:clrMapOvr>
  <p:transition spd="med" advClick="0" advTm="0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82888-62CE-4ABD-A9E5-F9557567B59A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69426"/>
      </p:ext>
    </p:extLst>
  </p:cSld>
  <p:clrMapOvr>
    <a:masterClrMapping/>
  </p:clrMapOvr>
  <p:transition spd="med" advClick="0" advTm="0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FD09-A4A1-408D-B911-9DFC08B475DA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725360"/>
      </p:ext>
    </p:extLst>
  </p:cSld>
  <p:clrMapOvr>
    <a:masterClrMapping/>
  </p:clrMapOvr>
  <p:transition spd="med" advClick="0" advTm="0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899B1-C8BC-4F8C-B004-D9E561436BF9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436270"/>
      </p:ext>
    </p:extLst>
  </p:cSld>
  <p:clrMapOvr>
    <a:masterClrMapping/>
  </p:clrMapOvr>
  <p:transition spd="med" advClick="0" advTm="0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1FF8-9169-42AA-8F9F-ACABE259BE5C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97476"/>
      </p:ext>
    </p:extLst>
  </p:cSld>
  <p:clrMapOvr>
    <a:masterClrMapping/>
  </p:clrMapOvr>
  <p:transition spd="med" advClick="0" advTm="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3FF2-9A90-46E1-9B02-9028133355A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76BB-1D80-43EA-B7CB-B80F3DD9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056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E6E4F-B95F-425A-A1B4-4826385E5019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36195"/>
      </p:ext>
    </p:extLst>
  </p:cSld>
  <p:clrMapOvr>
    <a:masterClrMapping/>
  </p:clrMapOvr>
  <p:transition spd="med" advClick="0" advTm="0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5788-EBD9-4151-B88D-66A09382C365}" type="slidenum">
              <a:rPr lang="uk-U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78105"/>
      </p:ext>
    </p:extLst>
  </p:cSld>
  <p:clrMapOvr>
    <a:masterClrMapping/>
  </p:clrMapOvr>
  <p:transition spd="med" advClick="0" advTm="0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6E7EA-64F9-4FF1-BEC7-CB3F54F9ED19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010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CDEC7-9051-40E0-9FFB-C3F4ECF7BCAB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89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C27FB-6D70-422C-8B39-8E2C4973654E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51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BB7B0-49FF-43FD-A3DA-27ACC51EA44B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645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60F1F-C563-4FAC-BBD4-69C2269C3A0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81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A98A-BF6B-4884-8710-CDEEBE23874C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82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9E0CF-CFC4-43F8-8B7B-51379903E22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697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D15C4-DF4B-4CE4-A03A-1AD5F0AEE85A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1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3FF2-9A90-46E1-9B02-9028133355A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76BB-1D80-43EA-B7CB-B80F3DD9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07426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AA08B-306E-49AA-B2C9-A02B6810832F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16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322A-FAF1-4249-BF94-FB711A7BA4DD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73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E36A3-183D-4CD4-B3F1-FBBF12382562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79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DCBF29-3DF5-4A5C-8E80-E7933EF1CAF1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283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E7F6BB-07D5-426F-B44D-354364597AF6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95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CA2CBD-4D2B-4FE6-B4BD-D5BE9550C975}" type="slidenum">
              <a:rPr lang="ru-RU" altLang="uk-UA">
                <a:solidFill>
                  <a:srgbClr val="000000"/>
                </a:solidFill>
              </a:rPr>
              <a:pPr/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3FF2-9A90-46E1-9B02-9028133355A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76BB-1D80-43EA-B7CB-B80F3DD9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8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3FF2-9A90-46E1-9B02-9028133355A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76BB-1D80-43EA-B7CB-B80F3DD9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338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3FF2-9A90-46E1-9B02-9028133355A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76BB-1D80-43EA-B7CB-B80F3DD9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54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3FF2-9A90-46E1-9B02-9028133355A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D76BB-1D80-43EA-B7CB-B80F3DD9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663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3FF2-9A90-46E1-9B02-9028133355AA}" type="datetimeFigureOut">
              <a:rPr lang="uk-UA" smtClean="0"/>
              <a:t>14.05.2014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D76BB-1D80-43EA-B7CB-B80F3DD9B6A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36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1254155126_1252504789_1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6" descr="оооо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6838"/>
            <a:ext cx="91440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d.png"/>
          <p:cNvPicPr>
            <a:picLocks noChangeAspect="1"/>
          </p:cNvPicPr>
          <p:nvPr/>
        </p:nvPicPr>
        <p:blipFill>
          <a:blip r:embed="rId19" cstate="print">
            <a:lum bright="-20000"/>
          </a:blip>
          <a:stretch>
            <a:fillRect/>
          </a:stretch>
        </p:blipFill>
        <p:spPr>
          <a:xfrm>
            <a:off x="1000100" y="0"/>
            <a:ext cx="928694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Рисунок 3" descr="verseqcd.jpg"/>
          <p:cNvPicPr>
            <a:picLocks noChangeAspect="1"/>
          </p:cNvPicPr>
          <p:nvPr/>
        </p:nvPicPr>
        <p:blipFill>
          <a:blip r:embed="rId2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85750"/>
            <a:ext cx="82867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E8EF18-2FF3-4811-8329-D118281961C7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9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 advClick="0" advTm="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1254155126_1252504789_1.jpg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85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6" descr="оооо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46838"/>
            <a:ext cx="91440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d.png"/>
          <p:cNvPicPr>
            <a:picLocks noChangeAspect="1"/>
          </p:cNvPicPr>
          <p:nvPr/>
        </p:nvPicPr>
        <p:blipFill>
          <a:blip r:embed="rId19" cstate="print">
            <a:lum bright="-20000"/>
          </a:blip>
          <a:stretch>
            <a:fillRect/>
          </a:stretch>
        </p:blipFill>
        <p:spPr>
          <a:xfrm>
            <a:off x="1000100" y="0"/>
            <a:ext cx="928694" cy="928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Рисунок 3" descr="verseqcd.jpg"/>
          <p:cNvPicPr>
            <a:picLocks noChangeAspect="1"/>
          </p:cNvPicPr>
          <p:nvPr/>
        </p:nvPicPr>
        <p:blipFill>
          <a:blip r:embed="rId20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85750"/>
            <a:ext cx="828675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E8EF18-2FF3-4811-8329-D118281961C7}" type="slidenum">
              <a:rPr 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med" advClick="0" advTm="0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uk-UA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CD49A9-B360-44D9-8741-FBFA322A6E7E}" type="slidenum">
              <a:rPr lang="ru-RU" altLang="uk-U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2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6592" y="692696"/>
            <a:ext cx="7772400" cy="1470025"/>
          </a:xfrm>
        </p:spPr>
        <p:txBody>
          <a:bodyPr>
            <a:normAutofit/>
          </a:bodyPr>
          <a:lstStyle/>
          <a:p>
            <a:r>
              <a:rPr lang="uk-UA" sz="8800" dirty="0" smtClean="0">
                <a:latin typeface="Gabriola" panose="04040605051002020D02" pitchFamily="82" charset="0"/>
              </a:rPr>
              <a:t>Іван Малкович</a:t>
            </a:r>
            <a:endParaRPr lang="uk-UA" sz="8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4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Arial Narrow" panose="020B0606020202030204" pitchFamily="34" charset="0"/>
              </a:rPr>
              <a:t>Іван Малкович — український поет і видавець.</a:t>
            </a:r>
          </a:p>
          <a:p>
            <a:r>
              <a:rPr lang="uk-UA" dirty="0" smtClean="0">
                <a:latin typeface="Arial Narrow" panose="020B0606020202030204" pitchFamily="34" charset="0"/>
              </a:rPr>
              <a:t>Народився 10 травня 1961 року в Березові Нижньому на Івано-Франківщині. </a:t>
            </a:r>
          </a:p>
          <a:p>
            <a:r>
              <a:rPr lang="uk-UA" dirty="0" smtClean="0">
                <a:latin typeface="Arial Narrow" panose="020B0606020202030204" pitchFamily="34" charset="0"/>
              </a:rPr>
              <a:t>Закінчив скрипковий клас Івано-Франківського </a:t>
            </a:r>
            <a:r>
              <a:rPr lang="uk-UA" dirty="0" err="1" smtClean="0">
                <a:latin typeface="Arial Narrow" panose="020B0606020202030204" pitchFamily="34" charset="0"/>
              </a:rPr>
              <a:t>музучилища</a:t>
            </a:r>
            <a:r>
              <a:rPr lang="uk-UA" dirty="0" smtClean="0">
                <a:latin typeface="Arial Narrow" panose="020B0606020202030204" pitchFamily="34" charset="0"/>
              </a:rPr>
              <a:t> та філологічний факультет Київського державного університету ім. Т.Шевченка. </a:t>
            </a:r>
          </a:p>
          <a:p>
            <a:r>
              <a:rPr lang="uk-UA" dirty="0" smtClean="0">
                <a:latin typeface="Arial Narrow" panose="020B0606020202030204" pitchFamily="34" charset="0"/>
              </a:rPr>
              <a:t>Член Спілки письменників з 1986 р.</a:t>
            </a:r>
            <a:endParaRPr lang="uk-U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136904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1984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камінь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в-во «Молодь»).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відстоювала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легендарна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поетеса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Костенко.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Найніжніша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скрипка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— так назвала молодого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Костенко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видавничій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рецензії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камінь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1985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отримавши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диплом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філолога-україніста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 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1986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переходить на посаду редактора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«Веселка». У 1986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наймолодшим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час) членом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1987 — переходить на посаду редактора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поезії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видавництво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«Молодь». У 1988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поетична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«Ключ»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в-во «Молодь»).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У 1989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долучається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молодіжного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пісенного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фестивалю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Рута». з 1991 до 1992 року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журналу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Соняшник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З 1992 року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редактора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Укртелефільму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00313" y="274638"/>
            <a:ext cx="61864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altLang="uk-UA" i="1" dirty="0" smtClean="0">
                <a:solidFill>
                  <a:srgbClr val="FFFF00"/>
                </a:solidFill>
                <a:latin typeface="Bookman Old Style" pitchFamily="18" charset="0"/>
              </a:rPr>
              <a:t>Поетичні книги</a:t>
            </a:r>
            <a:endParaRPr lang="ru-RU" altLang="uk-UA" i="1" dirty="0" smtClean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9838" y="1557338"/>
            <a:ext cx="5113337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uk-UA" altLang="uk-UA" b="1" smtClean="0">
                <a:solidFill>
                  <a:srgbClr val="660033"/>
                </a:solidFill>
                <a:latin typeface="Times New Roman" pitchFamily="18" charset="0"/>
              </a:rPr>
              <a:t>«Білий камінь» (1984)</a:t>
            </a:r>
          </a:p>
          <a:p>
            <a:r>
              <a:rPr lang="uk-UA" altLang="uk-UA" b="1" smtClean="0">
                <a:solidFill>
                  <a:srgbClr val="660033"/>
                </a:solidFill>
                <a:latin typeface="Times New Roman" pitchFamily="18" charset="0"/>
              </a:rPr>
              <a:t> «Ключ» (1988)</a:t>
            </a:r>
          </a:p>
          <a:p>
            <a:r>
              <a:rPr lang="uk-UA" altLang="uk-UA" b="1" smtClean="0">
                <a:solidFill>
                  <a:srgbClr val="660033"/>
                </a:solidFill>
                <a:latin typeface="Times New Roman" pitchFamily="18" charset="0"/>
              </a:rPr>
              <a:t> «Вірші» (1992)</a:t>
            </a:r>
          </a:p>
          <a:p>
            <a:r>
              <a:rPr lang="uk-UA" altLang="uk-UA" b="1" smtClean="0">
                <a:solidFill>
                  <a:srgbClr val="660033"/>
                </a:solidFill>
                <a:latin typeface="Times New Roman" pitchFamily="18" charset="0"/>
              </a:rPr>
              <a:t>«Із янголом на плечі» (1997)</a:t>
            </a:r>
          </a:p>
          <a:p>
            <a:r>
              <a:rPr lang="uk-UA" altLang="uk-UA" b="1" smtClean="0">
                <a:solidFill>
                  <a:srgbClr val="660033"/>
                </a:solidFill>
                <a:latin typeface="Times New Roman" pitchFamily="18" charset="0"/>
              </a:rPr>
              <a:t> «Вірші на зиму» (2006)</a:t>
            </a:r>
          </a:p>
          <a:p>
            <a:r>
              <a:rPr lang="uk-UA" altLang="uk-UA" b="1" smtClean="0">
                <a:solidFill>
                  <a:srgbClr val="660033"/>
                </a:solidFill>
                <a:latin typeface="Times New Roman" pitchFamily="18" charset="0"/>
              </a:rPr>
              <a:t> «Все поруч» (2010)</a:t>
            </a:r>
            <a:endParaRPr lang="ru-RU" altLang="uk-UA" b="1" smtClean="0">
              <a:solidFill>
                <a:srgbClr val="660033"/>
              </a:solidFill>
              <a:latin typeface="Times New Roman" pitchFamily="18" charset="0"/>
            </a:endParaRPr>
          </a:p>
        </p:txBody>
      </p:sp>
      <p:pic>
        <p:nvPicPr>
          <p:cNvPr id="27653" name="Picture 4" descr="VIRSHI_NA_ZYMU_cover-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5576" r="6152" b="4225"/>
          <a:stretch>
            <a:fillRect/>
          </a:stretch>
        </p:blipFill>
        <p:spPr bwMode="auto">
          <a:xfrm>
            <a:off x="539552" y="1700808"/>
            <a:ext cx="1981200" cy="31686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22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heel spokes="3"/>
      </p:transition>
    </mc:Choice>
    <mc:Fallback>
      <p:transition>
        <p:wheel spokes="3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1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/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1992 році у створеному власному видавництві «А-БА-БА-ГА-ЛА-МА-ГА» видає першу книжку — «Українську абетку». Того ж року виходить третя поетична збірка «Вірші» (Київ, «Український письменник»). У 1994 році у видавництві «А-БА-БА-ГА-ЛА-МА-ГА» виходить перше видання «Улюблених віршів». У 1997 році побачила світ четверта книга поета «Із янголом на плечі» (Київ, поетична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аґенція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Княжів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52936"/>
            <a:ext cx="2376264" cy="37624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15180"/>
            <a:ext cx="2376264" cy="301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25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Gabriola" panose="04040605051002020D02" pitchFamily="82" charset="0"/>
              </a:rPr>
              <a:t> З 2008 року </a:t>
            </a:r>
            <a:r>
              <a:rPr lang="ru-RU" sz="2400" dirty="0" err="1" smtClean="0">
                <a:latin typeface="Gabriola" panose="04040605051002020D02" pitchFamily="82" charset="0"/>
              </a:rPr>
              <a:t>Іван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Малкович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починає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видавати</a:t>
            </a:r>
            <a:r>
              <a:rPr lang="ru-RU" sz="2400" dirty="0" smtClean="0">
                <a:latin typeface="Gabriola" panose="04040605051002020D02" pitchFamily="82" charset="0"/>
              </a:rPr>
              <a:t> в «А-БА-БА-ГА-ЛА-МА-</a:t>
            </a:r>
            <a:r>
              <a:rPr lang="ru-RU" sz="2400" dirty="0" err="1" smtClean="0">
                <a:latin typeface="Gabriola" panose="04040605051002020D02" pitchFamily="82" charset="0"/>
              </a:rPr>
              <a:t>Зі</a:t>
            </a:r>
            <a:r>
              <a:rPr lang="ru-RU" sz="2400" dirty="0" smtClean="0">
                <a:latin typeface="Gabriola" panose="04040605051002020D02" pitchFamily="82" charset="0"/>
              </a:rPr>
              <a:t>» «</a:t>
            </a:r>
            <a:r>
              <a:rPr lang="ru-RU" sz="2400" dirty="0" err="1" smtClean="0">
                <a:latin typeface="Gabriola" panose="04040605051002020D02" pitchFamily="82" charset="0"/>
              </a:rPr>
              <a:t>дорослу</a:t>
            </a:r>
            <a:r>
              <a:rPr lang="ru-RU" sz="2400" dirty="0" smtClean="0">
                <a:latin typeface="Gabriola" panose="04040605051002020D02" pitchFamily="82" charset="0"/>
              </a:rPr>
              <a:t>» </a:t>
            </a:r>
            <a:r>
              <a:rPr lang="ru-RU" sz="2400" dirty="0" err="1" smtClean="0">
                <a:latin typeface="Gabriola" panose="04040605051002020D02" pitchFamily="82" charset="0"/>
              </a:rPr>
              <a:t>літературу</a:t>
            </a:r>
            <a:r>
              <a:rPr lang="ru-RU" sz="2400" dirty="0" smtClean="0">
                <a:latin typeface="Gabriola" panose="04040605051002020D02" pitchFamily="82" charset="0"/>
              </a:rPr>
              <a:t>. У 2009 </a:t>
            </a:r>
            <a:r>
              <a:rPr lang="ru-RU" sz="2400" dirty="0" err="1" smtClean="0">
                <a:latin typeface="Gabriola" panose="04040605051002020D02" pitchFamily="82" charset="0"/>
              </a:rPr>
              <a:t>році</a:t>
            </a:r>
            <a:r>
              <a:rPr lang="ru-RU" sz="2400" dirty="0" smtClean="0">
                <a:latin typeface="Gabriola" panose="04040605051002020D02" pitchFamily="82" charset="0"/>
              </a:rPr>
              <a:t> у </a:t>
            </a:r>
            <a:r>
              <a:rPr lang="ru-RU" sz="2400" dirty="0" err="1" smtClean="0">
                <a:latin typeface="Gabriola" panose="04040605051002020D02" pitchFamily="82" charset="0"/>
              </a:rPr>
              <a:t>видавництві</a:t>
            </a:r>
            <a:r>
              <a:rPr lang="ru-RU" sz="2400" dirty="0" smtClean="0">
                <a:latin typeface="Gabriola" panose="04040605051002020D02" pitchFamily="82" charset="0"/>
              </a:rPr>
              <a:t> «А-БА-БА-ГА-ЛА-МА-ГА» </a:t>
            </a:r>
            <a:r>
              <a:rPr lang="ru-RU" sz="2400" dirty="0" err="1" smtClean="0">
                <a:latin typeface="Gabriola" panose="04040605051002020D02" pitchFamily="82" charset="0"/>
              </a:rPr>
              <a:t>виходить</a:t>
            </a:r>
            <a:r>
              <a:rPr lang="ru-RU" sz="2400" dirty="0" smtClean="0">
                <a:latin typeface="Gabriola" panose="04040605051002020D02" pitchFamily="82" charset="0"/>
              </a:rPr>
              <a:t> «</a:t>
            </a:r>
            <a:r>
              <a:rPr lang="ru-RU" sz="2400" dirty="0" err="1" smtClean="0">
                <a:latin typeface="Gabriola" panose="04040605051002020D02" pitchFamily="82" charset="0"/>
              </a:rPr>
              <a:t>Дитяча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Євангелія</a:t>
            </a:r>
            <a:r>
              <a:rPr lang="ru-RU" sz="2400" dirty="0" smtClean="0">
                <a:latin typeface="Gabriola" panose="04040605051002020D02" pitchFamily="82" charset="0"/>
              </a:rPr>
              <a:t>» з </a:t>
            </a:r>
            <a:r>
              <a:rPr lang="ru-RU" sz="2400" dirty="0" err="1" smtClean="0">
                <a:latin typeface="Gabriola" panose="04040605051002020D02" pitchFamily="82" charset="0"/>
              </a:rPr>
              <a:t>благословіннями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Предстоятелів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найбільших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традиційних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християнських</a:t>
            </a:r>
            <a:r>
              <a:rPr lang="ru-RU" sz="2400" dirty="0" smtClean="0">
                <a:latin typeface="Gabriola" panose="04040605051002020D02" pitchFamily="82" charset="0"/>
              </a:rPr>
              <a:t> </a:t>
            </a:r>
            <a:r>
              <a:rPr lang="ru-RU" sz="2400" dirty="0" err="1" smtClean="0">
                <a:latin typeface="Gabriola" panose="04040605051002020D02" pitchFamily="82" charset="0"/>
              </a:rPr>
              <a:t>церков</a:t>
            </a:r>
            <a:r>
              <a:rPr lang="ru-RU" sz="2400" dirty="0" smtClean="0">
                <a:latin typeface="Gabriola" panose="04040605051002020D02" pitchFamily="82" charset="0"/>
              </a:rPr>
              <a:t> в </a:t>
            </a:r>
            <a:r>
              <a:rPr lang="ru-RU" sz="2400" dirty="0" err="1" smtClean="0">
                <a:latin typeface="Gabriola" panose="04040605051002020D02" pitchFamily="82" charset="0"/>
              </a:rPr>
              <a:t>Україні</a:t>
            </a:r>
            <a:r>
              <a:rPr lang="ru-RU" sz="2400" dirty="0" smtClean="0">
                <a:latin typeface="Gabriola" panose="04040605051002020D02" pitchFamily="82" charset="0"/>
              </a:rPr>
              <a:t>.</a:t>
            </a:r>
          </a:p>
          <a:p>
            <a:r>
              <a:rPr lang="uk-UA" sz="2400" dirty="0" smtClean="0">
                <a:latin typeface="Gabriola" panose="04040605051002020D02" pitchFamily="82" charset="0"/>
              </a:rPr>
              <a:t>Іван Малкович — редактор, упорядник, автор та перекладач кількох десятків книжок для дітей. «Це людина, </a:t>
            </a:r>
            <a:r>
              <a:rPr lang="uk-UA" sz="2400" dirty="0" err="1" smtClean="0">
                <a:latin typeface="Gabriola" panose="04040605051002020D02" pitchFamily="82" charset="0"/>
              </a:rPr>
              <a:t>маніакально</a:t>
            </a:r>
            <a:r>
              <a:rPr lang="uk-UA" sz="2400" dirty="0" smtClean="0">
                <a:latin typeface="Gabriola" panose="04040605051002020D02" pitchFamily="82" charset="0"/>
              </a:rPr>
              <a:t> віддана ідеї «особливо якісної української книги». (Книжковий огляд, №1, 2002). У 2004, 2008, 2009 рр. входить до «ТОП-100 найвпливовіших людей України» щорічного рейтингу журналу «Кореспондент».</a:t>
            </a:r>
          </a:p>
          <a:p>
            <a:r>
              <a:rPr lang="uk-UA" sz="2400" dirty="0" smtClean="0">
                <a:latin typeface="Gabriola" panose="04040605051002020D02" pitchFamily="82" charset="0"/>
              </a:rPr>
              <a:t> Вірші Івана Малковича перекладено англійською, німецькою, італійською, російською, польською, литовською, грузинською та іншими мовами.</a:t>
            </a:r>
          </a:p>
          <a:p>
            <a:pPr marL="0" indent="0">
              <a:buNone/>
            </a:pPr>
            <a:r>
              <a:rPr lang="uk-UA" sz="2400" dirty="0" smtClean="0">
                <a:latin typeface="Gabriola" panose="04040605051002020D02" pitchFamily="82" charset="0"/>
              </a:rPr>
              <a:t> </a:t>
            </a:r>
            <a:endParaRPr lang="uk-UA" sz="2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2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5"/>
          <p:cNvSpPr>
            <a:spLocks noChangeArrowheads="1"/>
          </p:cNvSpPr>
          <p:nvPr/>
        </p:nvSpPr>
        <p:spPr bwMode="auto">
          <a:xfrm>
            <a:off x="2339975" y="260350"/>
            <a:ext cx="6624638" cy="27368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uk-UA">
              <a:solidFill>
                <a:srgbClr val="000000"/>
              </a:solidFill>
            </a:endParaRPr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2555875" y="333375"/>
            <a:ext cx="64087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uk-UA" b="0" i="0">
                <a:solidFill>
                  <a:srgbClr val="CC0000"/>
                </a:solidFill>
                <a:latin typeface="Times New Roman" pitchFamily="18" charset="0"/>
              </a:rPr>
              <a:t>За тринадцять років роботи «А-БА-БИ...» вийшло майже  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uk-UA" b="0" i="0">
                <a:solidFill>
                  <a:srgbClr val="CC0000"/>
                </a:solidFill>
                <a:latin typeface="Times New Roman" pitchFamily="18" charset="0"/>
              </a:rPr>
              <a:t>70 найменувань книжок загальним тиражем 2 мільйони.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endParaRPr lang="ru-RU" altLang="uk-UA" b="0" i="0">
              <a:solidFill>
                <a:srgbClr val="CC0000"/>
              </a:solidFill>
              <a:latin typeface="Times New Roman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uk-UA" b="0" i="0">
                <a:solidFill>
                  <a:srgbClr val="CC0000"/>
                </a:solidFill>
                <a:latin typeface="Times New Roman" pitchFamily="18" charset="0"/>
              </a:rPr>
              <a:t>Книги цього видавництва «Снігова королева»,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uk-UA" b="0" i="0">
                <a:solidFill>
                  <a:srgbClr val="CC0000"/>
                </a:solidFill>
                <a:latin typeface="Times New Roman" pitchFamily="18" charset="0"/>
              </a:rPr>
              <a:t>«Казки туманного Альбіону», «Абетка», «Аліса у країні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uk-UA" b="0" i="0">
                <a:solidFill>
                  <a:srgbClr val="CC0000"/>
                </a:solidFill>
                <a:latin typeface="Times New Roman" pitchFamily="18" charset="0"/>
              </a:rPr>
              <a:t>чудес», «Вінні-Пух», «Тореадори з Васюківки» справжні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ru-RU" altLang="uk-UA" b="0" i="0">
                <a:solidFill>
                  <a:srgbClr val="CC0000"/>
                </a:solidFill>
                <a:latin typeface="Times New Roman" pitchFamily="18" charset="0"/>
              </a:rPr>
              <a:t>витвори поліграфічного мистецтва.</a:t>
            </a:r>
          </a:p>
        </p:txBody>
      </p:sp>
      <p:pic>
        <p:nvPicPr>
          <p:cNvPr id="33796" name="Picture 19" descr="Книга сні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1"/>
          <a:stretch>
            <a:fillRect/>
          </a:stretch>
        </p:blipFill>
        <p:spPr bwMode="auto">
          <a:xfrm>
            <a:off x="468313" y="260350"/>
            <a:ext cx="1658937" cy="17287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16" descr="180px-TOREADORY_cover-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6956" r="12537" b="2905"/>
          <a:stretch>
            <a:fillRect/>
          </a:stretch>
        </p:blipFill>
        <p:spPr bwMode="auto">
          <a:xfrm>
            <a:off x="179388" y="2205038"/>
            <a:ext cx="1395412" cy="20161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11" descr="180px-ABETKA-PERS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1408112" cy="17287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15" descr="180px-PAN_KOTSKIY_cover-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84538"/>
            <a:ext cx="1646238" cy="19383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13" descr="180px-MAL-PRIN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292600"/>
            <a:ext cx="1646238" cy="18748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1" name="Picture 9" descr="150px-ROSLA-SOBI_OBK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57563"/>
            <a:ext cx="1484312" cy="19097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7" descr="180px-RUDANSKI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65625"/>
            <a:ext cx="1425575" cy="20605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3" name="Picture 17" descr="Малк Гаррі Поттер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311" r="2994"/>
          <a:stretch>
            <a:fillRect/>
          </a:stretch>
        </p:blipFill>
        <p:spPr bwMode="auto">
          <a:xfrm>
            <a:off x="6732588" y="3357563"/>
            <a:ext cx="2232025" cy="19002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86381"/>
      </p:ext>
    </p:extLst>
  </p:cSld>
  <p:clrMapOvr>
    <a:masterClrMapping/>
  </p:clrMapOvr>
  <p:transition spd="med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41000" r="-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 smtClean="0">
                <a:latin typeface="ItalicC" panose="00000400000000000000" pitchFamily="2" charset="0"/>
                <a:cs typeface="ItalicC" panose="00000400000000000000" pitchFamily="2" charset="0"/>
              </a:rPr>
              <a:t>Ось як написав про нього Дмитро Павличко: «</a:t>
            </a:r>
            <a:r>
              <a:rPr lang="uk-UA" sz="2000" b="1" dirty="0" err="1" smtClean="0">
                <a:latin typeface="ItalicC" panose="00000400000000000000" pitchFamily="2" charset="0"/>
                <a:cs typeface="ItalicC" panose="00000400000000000000" pitchFamily="2" charset="0"/>
              </a:rPr>
              <a:t>...Він</a:t>
            </a:r>
            <a:r>
              <a:rPr lang="uk-UA" sz="2000" b="1" dirty="0" smtClean="0">
                <a:latin typeface="ItalicC" panose="00000400000000000000" pitchFamily="2" charset="0"/>
                <a:cs typeface="ItalicC" panose="00000400000000000000" pitchFamily="2" charset="0"/>
              </a:rPr>
              <a:t> має музичну освіту, що благодатно відбивається на його творах. Літературними вчителями цього автора можна назвати Євгена Плужника та </a:t>
            </a:r>
            <a:r>
              <a:rPr lang="uk-UA" sz="2000" b="1" dirty="0" err="1" smtClean="0">
                <a:latin typeface="ItalicC" panose="00000400000000000000" pitchFamily="2" charset="0"/>
                <a:cs typeface="ItalicC" panose="00000400000000000000" pitchFamily="2" charset="0"/>
              </a:rPr>
              <a:t>Богдана-Ігора</a:t>
            </a:r>
            <a:r>
              <a:rPr lang="uk-UA" sz="2000" b="1" dirty="0" smtClean="0">
                <a:latin typeface="ItalicC" panose="00000400000000000000" pitchFamily="2" charset="0"/>
                <a:cs typeface="ItalicC" panose="00000400000000000000" pitchFamily="2" charset="0"/>
              </a:rPr>
              <a:t> Антонича. Але, приглянувшись уважніше до його поезії, побачимо, що в нього є третій і, можливо, найголовніший </a:t>
            </a:r>
            <a:r>
              <a:rPr lang="uk-UA" sz="2000" b="1" dirty="0" err="1" smtClean="0">
                <a:latin typeface="ItalicC" panose="00000400000000000000" pitchFamily="2" charset="0"/>
                <a:cs typeface="ItalicC" panose="00000400000000000000" pitchFamily="2" charset="0"/>
              </a:rPr>
              <a:t>наставник—</a:t>
            </a:r>
            <a:r>
              <a:rPr lang="uk-UA" sz="2000" b="1" dirty="0" smtClean="0">
                <a:latin typeface="ItalicC" panose="00000400000000000000" pitchFamily="2" charset="0"/>
                <a:cs typeface="ItalicC" panose="00000400000000000000" pitchFamily="2" charset="0"/>
              </a:rPr>
              <a:t> Павло Тичина. Вчитися для Івана Малковича — як, зрештою, для кожного справжнього митця — не значить наслідувати у письмі, а бути подібним лише у світовідчуванні, в жаданні певної естетичної досконалості... Але ж це поет, цілком своєрідний, справдешній. Його варто знати вже хоч би за те, що він в жодному слові своєму не покривив почуттям, що він дуже цільний у тому настрої, котрий можемо назвати уболіванням за добротою, лагідністю життя, що він у кожному образі являє свіжість і вишуканість...»</a:t>
            </a:r>
            <a:endParaRPr lang="uk-UA" sz="2000" b="1" dirty="0">
              <a:latin typeface="ItalicC" panose="00000400000000000000" pitchFamily="2" charset="0"/>
              <a:cs typeface="ItalicC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0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i="1" dirty="0">
                <a:latin typeface="ItalicC" panose="00000400000000000000" pitchFamily="2" charset="0"/>
                <a:cs typeface="ItalicC" panose="00000400000000000000" pitchFamily="2" charset="0"/>
              </a:rPr>
              <a:t>Іван Малкович</a:t>
            </a:r>
            <a:endParaRPr lang="ru-RU" altLang="uk-UA" i="1" dirty="0">
              <a:latin typeface="ItalicC" panose="00000400000000000000" pitchFamily="2" charset="0"/>
              <a:cs typeface="ItalicC" panose="00000400000000000000" pitchFamily="2" charset="0"/>
            </a:endParaRPr>
          </a:p>
        </p:txBody>
      </p:sp>
      <p:pic>
        <p:nvPicPr>
          <p:cNvPr id="35846" name="Picture 6" descr="2009-04-27-a-ba-ba-ga-la-ma-gadsc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3200400" cy="214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7" name="Picture 7" descr="foto-full-34542-42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2090738" cy="281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78ebdf1-2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2590800" cy="191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7967ff7-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54882"/>
            <a:ext cx="2112963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D278C6FD-8A42-4DD9-AEDA-6ED2EE3AF988_mw800_mh600_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19945"/>
            <a:ext cx="3810000" cy="286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IMG_0037-500x46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4126345"/>
            <a:ext cx="2667000" cy="2454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7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апапа">
  <a:themeElements>
    <a:clrScheme name="2_апап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апап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апап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апапа">
  <a:themeElements>
    <a:clrScheme name="2_апап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апапа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апап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668</Words>
  <Application>Microsoft Office PowerPoint</Application>
  <PresentationFormat>Экран (4:3)</PresentationFormat>
  <Paragraphs>33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Тема Office</vt:lpstr>
      <vt:lpstr>2_апапа</vt:lpstr>
      <vt:lpstr>3_апапа</vt:lpstr>
      <vt:lpstr>Оформление по умолчанию</vt:lpstr>
      <vt:lpstr>Іван Малкович</vt:lpstr>
      <vt:lpstr>Презентация PowerPoint</vt:lpstr>
      <vt:lpstr>Презентация PowerPoint</vt:lpstr>
      <vt:lpstr>Поетичні книги</vt:lpstr>
      <vt:lpstr>Презентация PowerPoint</vt:lpstr>
      <vt:lpstr>Презентация PowerPoint</vt:lpstr>
      <vt:lpstr>Презентация PowerPoint</vt:lpstr>
      <vt:lpstr>Презентация PowerPoint</vt:lpstr>
      <vt:lpstr>Іван Малкович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Малкович</dc:title>
  <dc:creator>Персік</dc:creator>
  <cp:lastModifiedBy>Персік</cp:lastModifiedBy>
  <cp:revision>8</cp:revision>
  <dcterms:created xsi:type="dcterms:W3CDTF">2014-05-14T16:32:06Z</dcterms:created>
  <dcterms:modified xsi:type="dcterms:W3CDTF">2014-05-14T17:53:48Z</dcterms:modified>
</cp:coreProperties>
</file>