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95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36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25731"/>
            <a:ext cx="1728192" cy="1615064"/>
          </a:xfrm>
        </p:spPr>
        <p:txBody>
          <a:bodyPr/>
          <a:lstStyle/>
          <a:p>
            <a:r>
              <a:rPr lang="ru-RU" dirty="0" smtClean="0"/>
              <a:t>Уран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3661226" cy="2160240"/>
          </a:xfrm>
        </p:spPr>
        <p:txBody>
          <a:bodyPr>
            <a:normAutofit/>
          </a:bodyPr>
          <a:lstStyle/>
          <a:p>
            <a:r>
              <a:rPr lang="ru-RU" sz="2400" dirty="0" err="1"/>
              <a:t>С</a:t>
            </a:r>
            <a:r>
              <a:rPr lang="ru-RU" sz="2400" dirty="0" err="1" smtClean="0"/>
              <a:t>ьома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віддаленості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 </a:t>
            </a:r>
            <a:r>
              <a:rPr lang="ru-RU" sz="2400" dirty="0" err="1"/>
              <a:t>Сонця</a:t>
            </a:r>
            <a:r>
              <a:rPr lang="ru-RU" sz="2400" dirty="0"/>
              <a:t>, </a:t>
            </a:r>
            <a:r>
              <a:rPr lang="ru-RU" sz="2400" dirty="0" err="1"/>
              <a:t>третя</a:t>
            </a:r>
            <a:r>
              <a:rPr lang="ru-RU" sz="2400" dirty="0"/>
              <a:t> по </a:t>
            </a:r>
            <a:r>
              <a:rPr lang="ru-RU" sz="2400" dirty="0" err="1"/>
              <a:t>діаметру</a:t>
            </a:r>
            <a:r>
              <a:rPr lang="ru-RU" sz="2400" dirty="0"/>
              <a:t> і </a:t>
            </a:r>
            <a:r>
              <a:rPr lang="ru-RU" sz="2400" dirty="0" err="1"/>
              <a:t>четверта</a:t>
            </a:r>
            <a:r>
              <a:rPr lang="ru-RU" sz="2400" dirty="0"/>
              <a:t> за </a:t>
            </a:r>
            <a:r>
              <a:rPr lang="ru-RU" sz="2400" dirty="0" err="1"/>
              <a:t>масою</a:t>
            </a:r>
            <a:r>
              <a:rPr lang="ru-RU" sz="2400" dirty="0"/>
              <a:t> планета 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26" y="-15489"/>
            <a:ext cx="51125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5445224"/>
            <a:ext cx="412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Підготував  </a:t>
            </a:r>
            <a:r>
              <a:rPr lang="en-US" dirty="0" smtClean="0"/>
              <a:t>:</a:t>
            </a:r>
            <a:r>
              <a:rPr lang="uk-UA" dirty="0" smtClean="0"/>
              <a:t> </a:t>
            </a:r>
            <a:r>
              <a:rPr lang="uk-UA" dirty="0" err="1" smtClean="0"/>
              <a:t>Путінцев</a:t>
            </a:r>
            <a:r>
              <a:rPr lang="uk-UA" dirty="0" smtClean="0"/>
              <a:t> Володимир  7-А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3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Нахил осі обертання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5583" y="1484784"/>
            <a:ext cx="6264696" cy="537321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Завдяки</a:t>
            </a:r>
            <a:r>
              <a:rPr lang="ru-RU" dirty="0"/>
              <a:t> такому </a:t>
            </a:r>
            <a:r>
              <a:rPr lang="ru-RU" dirty="0" err="1"/>
              <a:t>нахилу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року </a:t>
            </a:r>
            <a:r>
              <a:rPr lang="ru-RU" dirty="0" err="1"/>
              <a:t>полярні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Урана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екваторіальні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Уран "</a:t>
            </a:r>
            <a:r>
              <a:rPr lang="ru-RU" dirty="0" err="1" smtClean="0"/>
              <a:t>тепліший</a:t>
            </a:r>
            <a:r>
              <a:rPr lang="ru-RU" dirty="0" smtClean="0"/>
              <a:t>" </a:t>
            </a:r>
            <a:r>
              <a:rPr lang="ru-RU" dirty="0"/>
              <a:t>в </a:t>
            </a:r>
            <a:r>
              <a:rPr lang="ru-RU" dirty="0" err="1"/>
              <a:t>екваторіальних</a:t>
            </a:r>
            <a:r>
              <a:rPr lang="ru-RU" dirty="0"/>
              <a:t> районах,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полярних</a:t>
            </a:r>
            <a:r>
              <a:rPr lang="ru-RU" dirty="0"/>
              <a:t> областях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невідомим</a:t>
            </a:r>
            <a:r>
              <a:rPr lang="ru-RU" dirty="0"/>
              <a:t>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Причина </a:t>
            </a:r>
            <a:r>
              <a:rPr lang="ru-RU" dirty="0" err="1"/>
              <a:t>незвичайного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Урана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гіпотез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 smtClean="0"/>
              <a:t>протопланета</a:t>
            </a:r>
            <a:r>
              <a:rPr lang="ru-RU" dirty="0" smtClean="0"/>
              <a:t>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з Землю </a:t>
            </a:r>
            <a:r>
              <a:rPr lang="ru-RU" dirty="0" err="1"/>
              <a:t>врізалася</a:t>
            </a:r>
            <a:r>
              <a:rPr lang="ru-RU" dirty="0"/>
              <a:t> в Уран і </a:t>
            </a:r>
            <a:r>
              <a:rPr lang="ru-RU" dirty="0" err="1"/>
              <a:t>змінила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вісь</a:t>
            </a:r>
            <a:r>
              <a:rPr lang="ru-RU" dirty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753666" cy="413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5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Видимість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5191"/>
            <a:ext cx="8712968" cy="4822161"/>
          </a:xfrm>
        </p:spPr>
        <p:txBody>
          <a:bodyPr>
            <a:normAutofit fontScale="92500"/>
          </a:bodyPr>
          <a:lstStyle/>
          <a:p>
            <a:r>
              <a:rPr lang="ru-RU" dirty="0"/>
              <a:t>Уран видно </a:t>
            </a:r>
            <a:r>
              <a:rPr lang="ru-RU" dirty="0" err="1"/>
              <a:t>неозброєним</a:t>
            </a:r>
            <a:r>
              <a:rPr lang="ru-RU" dirty="0"/>
              <a:t> оком в </a:t>
            </a:r>
            <a:r>
              <a:rPr lang="ru-RU" dirty="0" err="1"/>
              <a:t>протистоянні</a:t>
            </a:r>
            <a:r>
              <a:rPr lang="ru-RU" dirty="0"/>
              <a:t> на чистому </a:t>
            </a:r>
            <a:r>
              <a:rPr lang="ru-RU" dirty="0" err="1"/>
              <a:t>небі</a:t>
            </a:r>
            <a:r>
              <a:rPr lang="ru-RU" dirty="0"/>
              <a:t> в </a:t>
            </a:r>
            <a:r>
              <a:rPr lang="ru-RU" dirty="0" err="1"/>
              <a:t>темний</a:t>
            </a:r>
            <a:r>
              <a:rPr lang="ru-RU" dirty="0"/>
              <a:t> час </a:t>
            </a:r>
            <a:r>
              <a:rPr lang="ru-RU" dirty="0" err="1"/>
              <a:t>доби</a:t>
            </a:r>
            <a:r>
              <a:rPr lang="ru-RU" dirty="0"/>
              <a:t>,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з </a:t>
            </a:r>
            <a:r>
              <a:rPr lang="ru-RU" dirty="0" err="1"/>
              <a:t>біноклем</a:t>
            </a:r>
            <a:r>
              <a:rPr lang="ru-RU" dirty="0"/>
              <a:t> 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аматорські</a:t>
            </a:r>
            <a:r>
              <a:rPr lang="ru-RU" dirty="0"/>
              <a:t> </a:t>
            </a:r>
            <a:r>
              <a:rPr lang="ru-RU" dirty="0" err="1"/>
              <a:t>телескопи</a:t>
            </a:r>
            <a:r>
              <a:rPr lang="ru-RU" dirty="0"/>
              <a:t> з </a:t>
            </a:r>
            <a:r>
              <a:rPr lang="ru-RU" dirty="0" err="1"/>
              <a:t>діаметром</a:t>
            </a:r>
            <a:r>
              <a:rPr lang="ru-RU" dirty="0"/>
              <a:t> </a:t>
            </a:r>
            <a:r>
              <a:rPr lang="ru-RU" dirty="0" err="1"/>
              <a:t>об'єктива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15 до 23 см Уран видно як </a:t>
            </a:r>
            <a:r>
              <a:rPr lang="ru-RU" dirty="0" err="1"/>
              <a:t>блідо-блакитний</a:t>
            </a:r>
            <a:r>
              <a:rPr lang="ru-RU" dirty="0"/>
              <a:t> диск з явно </a:t>
            </a:r>
            <a:r>
              <a:rPr lang="ru-RU" dirty="0" err="1"/>
              <a:t>вираженим</a:t>
            </a:r>
            <a:r>
              <a:rPr lang="ru-RU" dirty="0"/>
              <a:t> </a:t>
            </a:r>
            <a:r>
              <a:rPr lang="ru-RU" dirty="0" err="1"/>
              <a:t>потемнінням</a:t>
            </a:r>
            <a:r>
              <a:rPr lang="ru-RU" dirty="0"/>
              <a:t> до краю.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телескопи</a:t>
            </a:r>
            <a:r>
              <a:rPr lang="ru-RU" dirty="0"/>
              <a:t> з </a:t>
            </a:r>
            <a:r>
              <a:rPr lang="ru-RU" dirty="0" err="1"/>
              <a:t>діаметром</a:t>
            </a:r>
            <a:r>
              <a:rPr lang="ru-RU" dirty="0"/>
              <a:t> </a:t>
            </a:r>
            <a:r>
              <a:rPr lang="ru-RU" dirty="0" err="1"/>
              <a:t>об'єктива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25 см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розрізнити</a:t>
            </a:r>
            <a:r>
              <a:rPr lang="ru-RU" dirty="0"/>
              <a:t> хмари і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супутники</a:t>
            </a:r>
            <a:r>
              <a:rPr lang="ru-RU" dirty="0"/>
              <a:t> ( </a:t>
            </a:r>
            <a:r>
              <a:rPr lang="ru-RU" dirty="0" err="1"/>
              <a:t>Титанія</a:t>
            </a:r>
            <a:r>
              <a:rPr lang="ru-RU" dirty="0"/>
              <a:t> </a:t>
            </a:r>
            <a:r>
              <a:rPr lang="ru-RU" dirty="0" err="1"/>
              <a:t>іОберон</a:t>
            </a:r>
            <a:r>
              <a:rPr lang="ru-RU" dirty="0"/>
              <a:t>)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Владимир\Desktop\Планета Уран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2389"/>
            <a:ext cx="8679370" cy="56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Внутрішня 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Уран </a:t>
            </a:r>
            <a:r>
              <a:rPr lang="ru-RU" dirty="0" err="1"/>
              <a:t>важча</a:t>
            </a:r>
            <a:r>
              <a:rPr lang="ru-RU" dirty="0"/>
              <a:t> за Землю в 14,5 </a:t>
            </a:r>
            <a:r>
              <a:rPr lang="ru-RU" dirty="0" err="1"/>
              <a:t>разів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 smtClean="0"/>
              <a:t>масивною</a:t>
            </a:r>
            <a:r>
              <a:rPr lang="ru-RU" dirty="0" smtClean="0"/>
              <a:t> </a:t>
            </a:r>
            <a:r>
              <a:rPr lang="ru-RU" dirty="0"/>
              <a:t>з планет-</a:t>
            </a:r>
            <a:r>
              <a:rPr lang="ru-RU" dirty="0" err="1"/>
              <a:t>гігантів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err="1"/>
              <a:t>Щільність</a:t>
            </a:r>
            <a:r>
              <a:rPr lang="ru-RU" dirty="0"/>
              <a:t> Урана, </a:t>
            </a:r>
            <a:r>
              <a:rPr lang="ru-RU" dirty="0" err="1"/>
              <a:t>рівна</a:t>
            </a:r>
            <a:r>
              <a:rPr lang="ru-RU" dirty="0"/>
              <a:t> 1,270 г / см , ставить </a:t>
            </a:r>
            <a:r>
              <a:rPr lang="ru-RU" dirty="0" err="1"/>
              <a:t>його</a:t>
            </a:r>
            <a:r>
              <a:rPr lang="ru-RU" dirty="0"/>
              <a:t> на друге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Сатурна за </a:t>
            </a:r>
            <a:r>
              <a:rPr lang="ru-RU" dirty="0" err="1"/>
              <a:t>найменшою</a:t>
            </a:r>
            <a:r>
              <a:rPr lang="ru-RU" dirty="0"/>
              <a:t> </a:t>
            </a:r>
            <a:r>
              <a:rPr lang="ru-RU" dirty="0" err="1"/>
              <a:t>щільності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планет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радіус</a:t>
            </a:r>
            <a:r>
              <a:rPr lang="ru-RU" dirty="0"/>
              <a:t> Урана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радіуса</a:t>
            </a:r>
            <a:r>
              <a:rPr lang="ru-RU" dirty="0"/>
              <a:t> Нептуна,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гіпотези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в основному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льодів</a:t>
            </a:r>
            <a:r>
              <a:rPr lang="ru-RU" dirty="0"/>
              <a:t> - водного, </a:t>
            </a:r>
            <a:r>
              <a:rPr lang="ru-RU" dirty="0" err="1"/>
              <a:t>аміачного</a:t>
            </a:r>
            <a:r>
              <a:rPr lang="ru-RU" dirty="0"/>
              <a:t> і метанового 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42" name="Picture 2" descr="C:\Users\Владимир\Desktop\Планета Уран\600px-Uranus,_Earth_size_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Внутр</a:t>
            </a:r>
            <a:r>
              <a:rPr lang="uk-UA" dirty="0" smtClean="0"/>
              <a:t>і</a:t>
            </a:r>
            <a:r>
              <a:rPr lang="ru-RU" dirty="0" err="1" smtClean="0"/>
              <a:t>шня</a:t>
            </a:r>
            <a:r>
              <a:rPr lang="ru-RU" dirty="0" smtClean="0"/>
              <a:t> </a:t>
            </a:r>
            <a:r>
              <a:rPr lang="ru-RU" dirty="0" err="1" smtClean="0"/>
              <a:t>будова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45072"/>
            <a:ext cx="8964488" cy="53262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Стандартна модель Урана </a:t>
            </a:r>
            <a:r>
              <a:rPr lang="ru-RU" dirty="0" err="1"/>
              <a:t>припускає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Уран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: у </a:t>
            </a:r>
            <a:r>
              <a:rPr lang="ru-RU" dirty="0" err="1"/>
              <a:t>центрі</a:t>
            </a:r>
            <a:r>
              <a:rPr lang="ru-RU" dirty="0"/>
              <a:t> - </a:t>
            </a:r>
            <a:r>
              <a:rPr lang="ru-RU" dirty="0" err="1"/>
              <a:t>кам'яне</a:t>
            </a:r>
            <a:r>
              <a:rPr lang="ru-RU" dirty="0"/>
              <a:t> ядро, в </a:t>
            </a:r>
            <a:r>
              <a:rPr lang="ru-RU" dirty="0" err="1"/>
              <a:t>середині</a:t>
            </a:r>
            <a:r>
              <a:rPr lang="ru-RU" dirty="0"/>
              <a:t> - </a:t>
            </a:r>
            <a:r>
              <a:rPr lang="ru-RU" dirty="0" err="1"/>
              <a:t>крижана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, </a:t>
            </a:r>
            <a:r>
              <a:rPr lang="ru-RU" dirty="0" err="1"/>
              <a:t>зовні</a:t>
            </a:r>
            <a:r>
              <a:rPr lang="ru-RU" dirty="0"/>
              <a:t> - </a:t>
            </a:r>
            <a:r>
              <a:rPr lang="ru-RU" dirty="0" err="1"/>
              <a:t>воднево-гелієва</a:t>
            </a:r>
            <a:r>
              <a:rPr lang="ru-RU" dirty="0"/>
              <a:t> атмосфера 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Ядро </a:t>
            </a:r>
            <a:r>
              <a:rPr lang="ru-RU" dirty="0"/>
              <a:t>є </a:t>
            </a:r>
            <a:r>
              <a:rPr lang="ru-RU" dirty="0" err="1"/>
              <a:t>відносно</a:t>
            </a:r>
            <a:r>
              <a:rPr lang="ru-RU" dirty="0"/>
              <a:t> маленьким, з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0,55 до 3,7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і з </a:t>
            </a:r>
            <a:r>
              <a:rPr lang="ru-RU" dirty="0" err="1"/>
              <a:t>радіусом</a:t>
            </a:r>
            <a:r>
              <a:rPr lang="ru-RU" dirty="0"/>
              <a:t> в 20%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радіуса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Мантія</a:t>
            </a:r>
            <a:r>
              <a:rPr lang="ru-RU" dirty="0"/>
              <a:t> (</a:t>
            </a:r>
            <a:r>
              <a:rPr lang="ru-RU" dirty="0" err="1"/>
              <a:t>льоди</a:t>
            </a:r>
            <a:r>
              <a:rPr lang="ru-RU" dirty="0"/>
              <a:t>)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(60%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радіуса</a:t>
            </a:r>
            <a:r>
              <a:rPr lang="ru-RU" dirty="0"/>
              <a:t>, до 13,5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Атмосфера </a:t>
            </a:r>
            <a:r>
              <a:rPr lang="ru-RU" dirty="0"/>
              <a:t>при </a:t>
            </a:r>
            <a:r>
              <a:rPr lang="ru-RU" dirty="0" err="1"/>
              <a:t>масі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становить </a:t>
            </a:r>
            <a:r>
              <a:rPr lang="ru-RU" dirty="0" err="1"/>
              <a:t>всього</a:t>
            </a:r>
            <a:r>
              <a:rPr lang="ru-RU" dirty="0"/>
              <a:t> 0,5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, 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, 1,5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), </a:t>
            </a:r>
            <a:r>
              <a:rPr lang="ru-RU" dirty="0" err="1"/>
              <a:t>простягається</a:t>
            </a:r>
            <a:r>
              <a:rPr lang="ru-RU" dirty="0"/>
              <a:t> на 20% </a:t>
            </a:r>
            <a:r>
              <a:rPr lang="ru-RU" dirty="0" err="1"/>
              <a:t>радіуса</a:t>
            </a:r>
            <a:r>
              <a:rPr lang="ru-RU" dirty="0"/>
              <a:t> Урана 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центрі</a:t>
            </a:r>
            <a:r>
              <a:rPr lang="ru-RU" dirty="0"/>
              <a:t> Урана </a:t>
            </a:r>
            <a:r>
              <a:rPr lang="ru-RU" dirty="0" err="1"/>
              <a:t>щільність</a:t>
            </a:r>
            <a:r>
              <a:rPr lang="ru-RU" dirty="0"/>
              <a:t> повинна </a:t>
            </a:r>
            <a:r>
              <a:rPr lang="ru-RU" dirty="0" err="1"/>
              <a:t>підвищуватися</a:t>
            </a:r>
            <a:r>
              <a:rPr lang="ru-RU" dirty="0"/>
              <a:t> до 9 г / см . </a:t>
            </a:r>
            <a:r>
              <a:rPr lang="ru-RU" dirty="0" err="1"/>
              <a:t>Тиск</a:t>
            </a:r>
            <a:r>
              <a:rPr lang="ru-RU" dirty="0"/>
              <a:t> на </a:t>
            </a:r>
            <a:r>
              <a:rPr lang="ru-RU" dirty="0" err="1"/>
              <a:t>кордоні</a:t>
            </a:r>
            <a:r>
              <a:rPr lang="ru-RU" dirty="0"/>
              <a:t> ядра і </a:t>
            </a:r>
            <a:r>
              <a:rPr lang="ru-RU" dirty="0" err="1"/>
              <a:t>мантії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сягати</a:t>
            </a:r>
            <a:r>
              <a:rPr lang="ru-RU" dirty="0"/>
              <a:t> 8 млн бар (800 ГПа) при </a:t>
            </a:r>
            <a:r>
              <a:rPr lang="ru-RU" dirty="0" err="1"/>
              <a:t>температурі</a:t>
            </a:r>
            <a:r>
              <a:rPr lang="ru-RU" dirty="0"/>
              <a:t> в 5000 До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6" y="1988840"/>
            <a:ext cx="7138987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Внутрішній склад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5191"/>
            <a:ext cx="8604448" cy="508280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dirty="0" err="1"/>
              <a:t>Крижана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не є </a:t>
            </a:r>
            <a:r>
              <a:rPr lang="ru-RU" dirty="0" err="1" smtClean="0"/>
              <a:t>крижаною</a:t>
            </a:r>
            <a:r>
              <a:rPr lang="ru-RU" dirty="0" smtClean="0"/>
              <a:t> в </a:t>
            </a:r>
            <a:r>
              <a:rPr lang="ru-RU" dirty="0" err="1"/>
              <a:t>загальноприйнятому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слова,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гарячої</a:t>
            </a:r>
            <a:r>
              <a:rPr lang="ru-RU" dirty="0"/>
              <a:t> та </a:t>
            </a:r>
            <a:r>
              <a:rPr lang="ru-RU" dirty="0" err="1"/>
              <a:t>щільної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сумішшю</a:t>
            </a:r>
            <a:r>
              <a:rPr lang="ru-RU" dirty="0"/>
              <a:t> води, </a:t>
            </a:r>
            <a:r>
              <a:rPr lang="ru-RU" u="sng" dirty="0" err="1"/>
              <a:t>аміаку</a:t>
            </a:r>
            <a:r>
              <a:rPr lang="ru-RU" dirty="0"/>
              <a:t> та </a:t>
            </a:r>
            <a:r>
              <a:rPr lang="ru-RU" dirty="0" smtClean="0"/>
              <a:t>метану.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електропровідність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"океаном водного </a:t>
            </a:r>
            <a:r>
              <a:rPr lang="ru-RU" dirty="0" err="1"/>
              <a:t>аміаку</a:t>
            </a:r>
            <a:r>
              <a:rPr lang="ru-RU" dirty="0"/>
              <a:t>" </a:t>
            </a:r>
            <a:r>
              <a:rPr lang="ru-RU" dirty="0" smtClean="0"/>
              <a:t>. </a:t>
            </a:r>
            <a:r>
              <a:rPr lang="ru-RU" dirty="0"/>
              <a:t>Склад Урана і Нептуна сильно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складу </a:t>
            </a:r>
            <a:r>
              <a:rPr lang="ru-RU" dirty="0" err="1"/>
              <a:t>Юпітера</a:t>
            </a:r>
            <a:r>
              <a:rPr lang="ru-RU" dirty="0"/>
              <a:t> і Сатурна </a:t>
            </a:r>
            <a:r>
              <a:rPr lang="ru-RU" dirty="0" err="1"/>
              <a:t>завдяки</a:t>
            </a:r>
            <a:r>
              <a:rPr lang="ru-RU" dirty="0"/>
              <a:t> "</a:t>
            </a:r>
            <a:r>
              <a:rPr lang="ru-RU" dirty="0" err="1"/>
              <a:t>кригами</a:t>
            </a:r>
            <a:r>
              <a:rPr lang="ru-RU" dirty="0"/>
              <a:t>", </a:t>
            </a:r>
            <a:r>
              <a:rPr lang="ru-RU" dirty="0" err="1"/>
              <a:t>переважаючим</a:t>
            </a:r>
            <a:r>
              <a:rPr lang="ru-RU" dirty="0"/>
              <a:t> над газами, </a:t>
            </a:r>
            <a:r>
              <a:rPr lang="ru-RU" dirty="0" err="1"/>
              <a:t>виправдовуючи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Урана і Нептуна в </a:t>
            </a:r>
            <a:r>
              <a:rPr lang="ru-RU" dirty="0" err="1"/>
              <a:t>категорію</a:t>
            </a:r>
            <a:r>
              <a:rPr lang="ru-RU" dirty="0"/>
              <a:t> </a:t>
            </a:r>
            <a:r>
              <a:rPr lang="ru-RU" dirty="0" err="1"/>
              <a:t>крижаних</a:t>
            </a:r>
            <a:r>
              <a:rPr lang="ru-RU" dirty="0"/>
              <a:t> </a:t>
            </a:r>
            <a:r>
              <a:rPr lang="ru-RU" dirty="0" err="1"/>
              <a:t>гігантів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 descr="C:\Users\Владимир\Desktop\Планета Уран\04080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Внутрішня температура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3"/>
            <a:ext cx="8784976" cy="453650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Температура Урана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 smtClean="0"/>
              <a:t>нижча</a:t>
            </a:r>
            <a:r>
              <a:rPr lang="ru-RU" dirty="0" smtClean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планет-</a:t>
            </a:r>
            <a:r>
              <a:rPr lang="ru-RU" dirty="0" err="1"/>
              <a:t>гігантів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r>
              <a:rPr lang="ru-RU" dirty="0"/>
              <a:t>Теплове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низьке</a:t>
            </a:r>
            <a:r>
              <a:rPr lang="ru-RU" dirty="0" smtClean="0"/>
              <a:t>, </a:t>
            </a:r>
            <a:r>
              <a:rPr lang="ru-RU" dirty="0"/>
              <a:t>і причина </a:t>
            </a:r>
            <a:r>
              <a:rPr lang="ru-RU" dirty="0" err="1"/>
              <a:t>цього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невідомою</a:t>
            </a:r>
            <a:r>
              <a:rPr lang="ru-RU" dirty="0"/>
              <a:t>. Нептун, схожий з Ураном </a:t>
            </a:r>
            <a:r>
              <a:rPr lang="ru-RU" dirty="0" err="1"/>
              <a:t>розмірами</a:t>
            </a:r>
            <a:r>
              <a:rPr lang="ru-RU" dirty="0"/>
              <a:t> і складом, </a:t>
            </a:r>
            <a:r>
              <a:rPr lang="ru-RU" dirty="0" err="1"/>
              <a:t>випромінює</a:t>
            </a:r>
            <a:r>
              <a:rPr lang="ru-RU" dirty="0"/>
              <a:t> в космос в 2,61 рази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одержує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</a:p>
          <a:p>
            <a:r>
              <a:rPr lang="ru-RU" dirty="0" err="1"/>
              <a:t>Вимірювання</a:t>
            </a:r>
            <a:r>
              <a:rPr lang="ru-RU" dirty="0"/>
              <a:t> в </a:t>
            </a:r>
            <a:r>
              <a:rPr lang="ru-RU" dirty="0" err="1"/>
              <a:t>далекій</a:t>
            </a:r>
            <a:r>
              <a:rPr lang="ru-RU" dirty="0"/>
              <a:t> </a:t>
            </a:r>
            <a:r>
              <a:rPr lang="ru-RU" dirty="0" err="1"/>
              <a:t>інфрачервоній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спектра показали, </a:t>
            </a:r>
            <a:r>
              <a:rPr lang="ru-RU" dirty="0" err="1"/>
              <a:t>що</a:t>
            </a:r>
            <a:r>
              <a:rPr lang="ru-RU" dirty="0"/>
              <a:t> Уран </a:t>
            </a:r>
            <a:r>
              <a:rPr lang="ru-RU" dirty="0" err="1"/>
              <a:t>випромінює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1,06 0,08%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надмірна</a:t>
            </a:r>
            <a:r>
              <a:rPr lang="ru-RU" dirty="0"/>
              <a:t> теплота </a:t>
            </a:r>
            <a:r>
              <a:rPr lang="ru-RU" dirty="0" err="1"/>
              <a:t>вкрай</a:t>
            </a:r>
            <a:r>
              <a:rPr lang="ru-RU" dirty="0"/>
              <a:t> мала,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) </a:t>
            </a:r>
            <a:r>
              <a:rPr lang="ru-RU" dirty="0" smtClean="0"/>
              <a:t>. </a:t>
            </a:r>
            <a:r>
              <a:rPr lang="ru-RU" dirty="0" err="1"/>
              <a:t>Найнижча</a:t>
            </a:r>
            <a:r>
              <a:rPr lang="ru-RU" dirty="0"/>
              <a:t> температура, </a:t>
            </a:r>
            <a:r>
              <a:rPr lang="ru-RU" dirty="0" err="1"/>
              <a:t>зареєстрована</a:t>
            </a:r>
            <a:r>
              <a:rPr lang="ru-RU" dirty="0"/>
              <a:t> в </a:t>
            </a:r>
            <a:r>
              <a:rPr lang="ru-RU" dirty="0" err="1" smtClean="0"/>
              <a:t>тропопаузі</a:t>
            </a:r>
            <a:r>
              <a:rPr lang="ru-RU" dirty="0" smtClean="0"/>
              <a:t>*</a:t>
            </a:r>
            <a:r>
              <a:rPr lang="ru-RU" dirty="0"/>
              <a:t> Урана, становить 49 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планету </a:t>
            </a:r>
            <a:r>
              <a:rPr lang="ru-RU" dirty="0" err="1"/>
              <a:t>найхолоднішою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планет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-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холодною, </a:t>
            </a:r>
            <a:r>
              <a:rPr lang="ru-RU" dirty="0" err="1"/>
              <a:t>ніж</a:t>
            </a:r>
            <a:r>
              <a:rPr lang="ru-RU" dirty="0"/>
              <a:t> Нептун 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657671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Тропопауза</a:t>
            </a:r>
            <a:r>
              <a:rPr lang="ru-RU" dirty="0"/>
              <a:t> (</a:t>
            </a:r>
            <a:r>
              <a:rPr lang="ru-RU" dirty="0" err="1"/>
              <a:t>від</a:t>
            </a:r>
            <a:r>
              <a:rPr lang="ru-RU" dirty="0"/>
              <a:t> греч. </a:t>
            </a:r>
            <a:r>
              <a:rPr lang="el-GR" dirty="0"/>
              <a:t>τροπος - </a:t>
            </a:r>
            <a:r>
              <a:rPr lang="ru-RU" dirty="0"/>
              <a:t>Поворот, </a:t>
            </a:r>
            <a:r>
              <a:rPr lang="ru-RU" dirty="0" err="1"/>
              <a:t>зміна</a:t>
            </a:r>
            <a:r>
              <a:rPr lang="ru-RU" dirty="0"/>
              <a:t> і </a:t>
            </a:r>
            <a:r>
              <a:rPr lang="el-GR" dirty="0"/>
              <a:t>παυσις - </a:t>
            </a:r>
            <a:r>
              <a:rPr lang="ru-RU" dirty="0" err="1"/>
              <a:t>Зупинка</a:t>
            </a:r>
            <a:r>
              <a:rPr lang="ru-RU" dirty="0"/>
              <a:t>, </a:t>
            </a:r>
            <a:r>
              <a:rPr lang="ru-RU" dirty="0" err="1"/>
              <a:t>припинення</a:t>
            </a:r>
            <a:r>
              <a:rPr lang="ru-RU" dirty="0"/>
              <a:t>) - шар </a:t>
            </a:r>
            <a:r>
              <a:rPr lang="ru-RU" dirty="0" err="1"/>
              <a:t>атмосфери</a:t>
            </a:r>
            <a:r>
              <a:rPr lang="ru-RU" dirty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 </a:t>
            </a:r>
            <a:r>
              <a:rPr lang="ru-RU" dirty="0" err="1" smtClean="0"/>
              <a:t>припиняється</a:t>
            </a:r>
            <a:r>
              <a:rPr lang="ru-RU" dirty="0" smtClean="0"/>
              <a:t> 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з </a:t>
            </a:r>
            <a:r>
              <a:rPr lang="ru-RU" dirty="0" err="1"/>
              <a:t>висотою</a:t>
            </a:r>
            <a:r>
              <a:rPr lang="ru-RU" dirty="0"/>
              <a:t>; </a:t>
            </a:r>
            <a:r>
              <a:rPr lang="ru-RU" dirty="0" err="1"/>
              <a:t>перехідний</a:t>
            </a:r>
            <a:r>
              <a:rPr lang="ru-RU" dirty="0"/>
              <a:t> шар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тропосфери</a:t>
            </a:r>
            <a:r>
              <a:rPr lang="ru-RU" dirty="0"/>
              <a:t> до </a:t>
            </a:r>
            <a:r>
              <a:rPr lang="ru-RU" dirty="0" err="1" smtClean="0"/>
              <a:t>стратосфери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Атмосфера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040560"/>
          </a:xfrm>
        </p:spPr>
        <p:txBody>
          <a:bodyPr>
            <a:noAutofit/>
          </a:bodyPr>
          <a:lstStyle/>
          <a:p>
            <a:r>
              <a:rPr lang="ru-RU" sz="2400" dirty="0" err="1"/>
              <a:t>Хоча</a:t>
            </a:r>
            <a:r>
              <a:rPr lang="ru-RU" sz="2400" dirty="0"/>
              <a:t> Уран і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твердої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у </a:t>
            </a:r>
            <a:r>
              <a:rPr lang="ru-RU" sz="2400" dirty="0" err="1"/>
              <a:t>звичному</a:t>
            </a:r>
            <a:r>
              <a:rPr lang="ru-RU" sz="2400" dirty="0"/>
              <a:t> </a:t>
            </a:r>
            <a:r>
              <a:rPr lang="ru-RU" sz="2400" dirty="0" err="1"/>
              <a:t>розумінні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слова,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віддалену</a:t>
            </a:r>
            <a:r>
              <a:rPr lang="ru-RU" sz="2400" dirty="0"/>
              <a:t> </a:t>
            </a:r>
            <a:r>
              <a:rPr lang="ru-RU" sz="2400" dirty="0" err="1"/>
              <a:t>частину</a:t>
            </a:r>
            <a:r>
              <a:rPr lang="ru-RU" sz="2400" dirty="0"/>
              <a:t> </a:t>
            </a:r>
            <a:r>
              <a:rPr lang="ru-RU" sz="2400" dirty="0" err="1"/>
              <a:t>газоподібної</a:t>
            </a:r>
            <a:r>
              <a:rPr lang="ru-RU" sz="2400" dirty="0"/>
              <a:t> </a:t>
            </a:r>
            <a:r>
              <a:rPr lang="ru-RU" sz="2400" dirty="0" err="1"/>
              <a:t>оболонки</a:t>
            </a:r>
            <a:r>
              <a:rPr lang="ru-RU" sz="2400" dirty="0"/>
              <a:t> </a:t>
            </a:r>
            <a:r>
              <a:rPr lang="ru-RU" sz="2400" dirty="0" err="1"/>
              <a:t>прийнято</a:t>
            </a:r>
            <a:r>
              <a:rPr lang="ru-RU" sz="2400" dirty="0"/>
              <a:t> </a:t>
            </a:r>
            <a:r>
              <a:rPr lang="ru-RU" sz="2400" dirty="0" err="1"/>
              <a:t>називати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smtClean="0"/>
              <a:t>атмосферою. </a:t>
            </a:r>
          </a:p>
          <a:p>
            <a:r>
              <a:rPr lang="ru-RU" sz="2400" dirty="0" err="1" smtClean="0"/>
              <a:t>Вважають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атмосфера Урана </a:t>
            </a:r>
            <a:r>
              <a:rPr lang="ru-RU" sz="2400" dirty="0" err="1"/>
              <a:t>починається</a:t>
            </a:r>
            <a:r>
              <a:rPr lang="ru-RU" sz="2400" dirty="0"/>
              <a:t> на </a:t>
            </a:r>
            <a:r>
              <a:rPr lang="ru-RU" sz="2400" dirty="0" err="1"/>
              <a:t>відстані</a:t>
            </a:r>
            <a:r>
              <a:rPr lang="ru-RU" sz="2400" dirty="0"/>
              <a:t> в 300 км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шару при </a:t>
            </a:r>
            <a:r>
              <a:rPr lang="ru-RU" sz="2400" dirty="0" err="1"/>
              <a:t>тиску</a:t>
            </a:r>
            <a:r>
              <a:rPr lang="ru-RU" sz="2400" dirty="0"/>
              <a:t> в 100 бар і </a:t>
            </a:r>
            <a:r>
              <a:rPr lang="ru-RU" sz="2400" dirty="0" err="1"/>
              <a:t>температурі</a:t>
            </a:r>
            <a:r>
              <a:rPr lang="ru-RU" sz="2400" dirty="0"/>
              <a:t> в 320 </a:t>
            </a:r>
            <a:r>
              <a:rPr lang="en-US" sz="2400" dirty="0"/>
              <a:t>K </a:t>
            </a:r>
            <a:r>
              <a:rPr lang="en-US" sz="2400" dirty="0" smtClean="0"/>
              <a:t>. </a:t>
            </a:r>
            <a:r>
              <a:rPr lang="en-US" sz="2400" dirty="0"/>
              <a:t>"</a:t>
            </a:r>
            <a:r>
              <a:rPr lang="ru-RU" sz="2400" dirty="0" err="1"/>
              <a:t>Атмосферна</a:t>
            </a:r>
            <a:r>
              <a:rPr lang="ru-RU" sz="2400" dirty="0"/>
              <a:t> корона" </a:t>
            </a:r>
            <a:r>
              <a:rPr lang="ru-RU" sz="2400" dirty="0" err="1"/>
              <a:t>простягається</a:t>
            </a:r>
            <a:r>
              <a:rPr lang="ru-RU" sz="2400" dirty="0"/>
              <a:t> на </a:t>
            </a:r>
            <a:r>
              <a:rPr lang="ru-RU" sz="2400" dirty="0" err="1"/>
              <a:t>відстань</a:t>
            </a:r>
            <a:r>
              <a:rPr lang="ru-RU" sz="2400" dirty="0"/>
              <a:t>, в 2 рази </a:t>
            </a:r>
            <a:r>
              <a:rPr lang="ru-RU" sz="2400" dirty="0" err="1"/>
              <a:t>перевищує</a:t>
            </a:r>
            <a:r>
              <a:rPr lang="ru-RU" sz="2400" dirty="0"/>
              <a:t> </a:t>
            </a:r>
            <a:r>
              <a:rPr lang="ru-RU" sz="2400" dirty="0" err="1"/>
              <a:t>радіус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"</a:t>
            </a:r>
            <a:r>
              <a:rPr lang="ru-RU" sz="2400" dirty="0" err="1"/>
              <a:t>поверхні</a:t>
            </a:r>
            <a:r>
              <a:rPr lang="ru-RU" sz="2400" dirty="0"/>
              <a:t>" з </a:t>
            </a:r>
            <a:r>
              <a:rPr lang="ru-RU" sz="2400" dirty="0" err="1"/>
              <a:t>тиском</a:t>
            </a:r>
            <a:r>
              <a:rPr lang="ru-RU" sz="2400" dirty="0"/>
              <a:t> в 1 бар 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/>
              <a:t>Атмосферу </a:t>
            </a:r>
            <a:r>
              <a:rPr lang="ru-RU" sz="2400" dirty="0" err="1"/>
              <a:t>умовно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розділити</a:t>
            </a:r>
            <a:r>
              <a:rPr lang="ru-RU" sz="2400" dirty="0"/>
              <a:t> на 3 </a:t>
            </a:r>
            <a:r>
              <a:rPr lang="ru-RU" sz="2400" dirty="0" err="1"/>
              <a:t>частини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 тропосфера (-300 км - 50 км; </a:t>
            </a:r>
            <a:r>
              <a:rPr lang="ru-RU" sz="2400" dirty="0" err="1"/>
              <a:t>тиск</a:t>
            </a:r>
            <a:r>
              <a:rPr lang="ru-RU" sz="2400" dirty="0"/>
              <a:t> становить 100 - 0,1 бар), </a:t>
            </a:r>
            <a:endParaRPr lang="ru-RU" sz="2400" dirty="0" smtClean="0"/>
          </a:p>
          <a:p>
            <a:r>
              <a:rPr lang="ru-RU" sz="2400" dirty="0" smtClean="0"/>
              <a:t> стратосфера</a:t>
            </a:r>
            <a:r>
              <a:rPr lang="ru-RU" sz="2400" dirty="0"/>
              <a:t> (50 - 4000 км; </a:t>
            </a:r>
            <a:r>
              <a:rPr lang="ru-RU" sz="2400" dirty="0" err="1"/>
              <a:t>тиск</a:t>
            </a:r>
            <a:r>
              <a:rPr lang="ru-RU" sz="2400" dirty="0"/>
              <a:t> становить 0,1 - 10 </a:t>
            </a:r>
            <a:r>
              <a:rPr lang="ru-RU" sz="2400" baseline="30000" dirty="0"/>
              <a:t>-10</a:t>
            </a:r>
            <a:r>
              <a:rPr lang="ru-RU" sz="2400" dirty="0"/>
              <a:t> бар) </a:t>
            </a:r>
            <a:endParaRPr lang="ru-RU" sz="2400" dirty="0" smtClean="0"/>
          </a:p>
          <a:p>
            <a:r>
              <a:rPr lang="ru-RU" sz="2400" dirty="0"/>
              <a:t> термосфера / </a:t>
            </a:r>
            <a:r>
              <a:rPr lang="ru-RU" sz="2400" dirty="0" err="1"/>
              <a:t>атмосферна</a:t>
            </a:r>
            <a:r>
              <a:rPr lang="ru-RU" sz="2400" dirty="0"/>
              <a:t> корона (4000 - 50000 км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)</a:t>
            </a:r>
            <a:r>
              <a:rPr lang="ru-RU" sz="2400" baseline="30000" dirty="0"/>
              <a:t>[10]</a:t>
            </a:r>
            <a:r>
              <a:rPr lang="ru-RU" sz="2400" dirty="0"/>
              <a:t>. </a:t>
            </a:r>
            <a:endParaRPr lang="ru-RU" sz="2400" dirty="0" smtClean="0"/>
          </a:p>
          <a:p>
            <a:r>
              <a:rPr lang="ru-RU" sz="2400" dirty="0" smtClean="0"/>
              <a:t>Мезосфера</a:t>
            </a:r>
            <a:r>
              <a:rPr lang="ru-RU" sz="2400" dirty="0"/>
              <a:t> у Урана </a:t>
            </a:r>
            <a:r>
              <a:rPr lang="ru-RU" sz="2400" dirty="0" err="1"/>
              <a:t>відсутня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2050" name="Picture 2" descr="C:\Users\Владимир\Desktop\Планета Ура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041944" cy="33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льца Ур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0563"/>
            <a:ext cx="3465078" cy="33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596336" cy="565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 атмосфери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3"/>
            <a:ext cx="9036496" cy="53012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Склад </a:t>
            </a:r>
            <a:r>
              <a:rPr lang="ru-RU" dirty="0" err="1"/>
              <a:t>атмосфери</a:t>
            </a:r>
            <a:r>
              <a:rPr lang="ru-RU" dirty="0"/>
              <a:t> Урана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решти</a:t>
            </a:r>
            <a:r>
              <a:rPr lang="ru-RU" dirty="0"/>
              <a:t> складу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молекулярного </a:t>
            </a:r>
            <a:r>
              <a:rPr lang="ru-RU" dirty="0" err="1"/>
              <a:t>водню</a:t>
            </a:r>
            <a:r>
              <a:rPr lang="ru-RU" dirty="0"/>
              <a:t> і </a:t>
            </a:r>
            <a:r>
              <a:rPr lang="ru-RU" dirty="0" err="1" smtClean="0"/>
              <a:t>гелію</a:t>
            </a:r>
            <a:r>
              <a:rPr lang="ru-RU" dirty="0" smtClean="0"/>
              <a:t>.</a:t>
            </a:r>
          </a:p>
          <a:p>
            <a:r>
              <a:rPr lang="ru-RU" dirty="0" err="1"/>
              <a:t>Гелій</a:t>
            </a:r>
            <a:r>
              <a:rPr lang="ru-RU" dirty="0"/>
              <a:t> не </a:t>
            </a:r>
            <a:r>
              <a:rPr lang="ru-RU" dirty="0" err="1"/>
              <a:t>локалізований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характерно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 smtClean="0"/>
              <a:t>гігантів</a:t>
            </a:r>
            <a:r>
              <a:rPr lang="ru-RU" dirty="0" smtClean="0"/>
              <a:t>.</a:t>
            </a:r>
          </a:p>
          <a:p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Урана - </a:t>
            </a:r>
            <a:r>
              <a:rPr lang="ru-RU" dirty="0" smtClean="0"/>
              <a:t>метан</a:t>
            </a:r>
            <a:r>
              <a:rPr lang="ru-RU" dirty="0"/>
              <a:t> (CH </a:t>
            </a:r>
            <a:r>
              <a:rPr lang="ru-RU" baseline="-25000" dirty="0"/>
              <a:t>4)</a:t>
            </a:r>
            <a:r>
              <a:rPr lang="ru-RU" dirty="0"/>
              <a:t> </a:t>
            </a:r>
            <a:r>
              <a:rPr lang="ru-RU" dirty="0" smtClean="0"/>
              <a:t>.</a:t>
            </a:r>
            <a:r>
              <a:rPr lang="ru-RU" dirty="0"/>
              <a:t> Метан </a:t>
            </a:r>
            <a:r>
              <a:rPr lang="ru-RU" dirty="0" err="1"/>
              <a:t>має</a:t>
            </a:r>
            <a:r>
              <a:rPr lang="ru-RU" dirty="0"/>
              <a:t> добре </a:t>
            </a:r>
            <a:r>
              <a:rPr lang="ru-RU" dirty="0" err="1" smtClean="0"/>
              <a:t>видимі</a:t>
            </a:r>
            <a:r>
              <a:rPr lang="ru-RU" dirty="0" smtClean="0"/>
              <a:t> </a:t>
            </a:r>
            <a:r>
              <a:rPr lang="ru-RU" dirty="0" err="1" smtClean="0"/>
              <a:t>смуги</a:t>
            </a:r>
            <a:r>
              <a:rPr lang="ru-RU" dirty="0" smtClean="0"/>
              <a:t> </a:t>
            </a:r>
            <a:r>
              <a:rPr lang="ru-RU" dirty="0" err="1"/>
              <a:t>поглинання</a:t>
            </a:r>
            <a:r>
              <a:rPr lang="ru-RU" dirty="0"/>
              <a:t> у видимому і </a:t>
            </a:r>
            <a:r>
              <a:rPr lang="ru-RU" dirty="0" err="1"/>
              <a:t>ближньому</a:t>
            </a:r>
            <a:r>
              <a:rPr lang="ru-RU" dirty="0"/>
              <a:t> </a:t>
            </a:r>
            <a:r>
              <a:rPr lang="ru-RU" dirty="0" err="1"/>
              <a:t>інфрачервоному</a:t>
            </a:r>
            <a:r>
              <a:rPr lang="ru-RU" dirty="0"/>
              <a:t> </a:t>
            </a:r>
            <a:r>
              <a:rPr lang="ru-RU" dirty="0" err="1"/>
              <a:t>спектрі</a:t>
            </a:r>
            <a:r>
              <a:rPr lang="ru-RU" dirty="0"/>
              <a:t>.  </a:t>
            </a:r>
            <a:endParaRPr lang="ru-RU" dirty="0" smtClean="0"/>
          </a:p>
          <a:p>
            <a:r>
              <a:rPr lang="ru-RU" dirty="0" err="1"/>
              <a:t>Молекули</a:t>
            </a:r>
            <a:r>
              <a:rPr lang="ru-RU" dirty="0"/>
              <a:t> метану </a:t>
            </a:r>
            <a:r>
              <a:rPr lang="ru-RU" dirty="0" err="1"/>
              <a:t>становлять</a:t>
            </a:r>
            <a:r>
              <a:rPr lang="ru-RU" dirty="0"/>
              <a:t> 2,3%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в 1,3 </a:t>
            </a:r>
            <a:r>
              <a:rPr lang="ru-RU" dirty="0" smtClean="0"/>
              <a:t>бар.</a:t>
            </a:r>
          </a:p>
          <a:p>
            <a:r>
              <a:rPr lang="ru-RU" dirty="0" err="1"/>
              <a:t>Поширеність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летючих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таких як </a:t>
            </a:r>
            <a:r>
              <a:rPr lang="ru-RU" dirty="0" err="1"/>
              <a:t>аміак</a:t>
            </a:r>
            <a:r>
              <a:rPr lang="ru-RU" dirty="0"/>
              <a:t>, вода і </a:t>
            </a:r>
            <a:r>
              <a:rPr lang="ru-RU" dirty="0" err="1"/>
              <a:t>сірководень</a:t>
            </a:r>
            <a:r>
              <a:rPr lang="ru-RU" dirty="0"/>
              <a:t>, в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smtClean="0"/>
              <a:t>погано. </a:t>
            </a:r>
            <a:r>
              <a:rPr lang="ru-RU" dirty="0" err="1"/>
              <a:t>Крім</a:t>
            </a:r>
            <a:r>
              <a:rPr lang="ru-RU" dirty="0"/>
              <a:t> того, у </a:t>
            </a:r>
            <a:r>
              <a:rPr lang="ru-RU" dirty="0" err="1"/>
              <a:t>верхніх</a:t>
            </a:r>
            <a:r>
              <a:rPr lang="ru-RU" dirty="0"/>
              <a:t> шарах Урана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сліди</a:t>
            </a:r>
            <a:r>
              <a:rPr lang="ru-RU" dirty="0"/>
              <a:t> </a:t>
            </a:r>
            <a:r>
              <a:rPr lang="ru-RU" dirty="0" err="1"/>
              <a:t>етану</a:t>
            </a:r>
            <a:r>
              <a:rPr lang="ru-RU" dirty="0"/>
              <a:t> (</a:t>
            </a:r>
            <a:r>
              <a:rPr lang="en-US" dirty="0"/>
              <a:t>C </a:t>
            </a:r>
            <a:r>
              <a:rPr lang="en-US" baseline="-25000" dirty="0"/>
              <a:t>2</a:t>
            </a:r>
            <a:r>
              <a:rPr lang="en-US" dirty="0"/>
              <a:t> H </a:t>
            </a:r>
            <a:r>
              <a:rPr lang="en-US" baseline="-25000" dirty="0"/>
              <a:t>6),</a:t>
            </a:r>
            <a:r>
              <a:rPr lang="en-US" dirty="0"/>
              <a:t> </a:t>
            </a:r>
            <a:r>
              <a:rPr lang="ru-RU" dirty="0" err="1" smtClean="0"/>
              <a:t>Метилацетилену</a:t>
            </a:r>
            <a:r>
              <a:rPr lang="ru-RU" dirty="0"/>
              <a:t> (</a:t>
            </a:r>
            <a:r>
              <a:rPr lang="en-US" dirty="0"/>
              <a:t>CH </a:t>
            </a:r>
            <a:r>
              <a:rPr lang="en-US" baseline="-25000" dirty="0"/>
              <a:t>3</a:t>
            </a:r>
            <a:r>
              <a:rPr lang="en-US" dirty="0"/>
              <a:t> C </a:t>
            </a:r>
            <a:r>
              <a:rPr lang="en-US" baseline="-25000" dirty="0"/>
              <a:t>2</a:t>
            </a:r>
            <a:r>
              <a:rPr lang="en-US" dirty="0"/>
              <a:t> H) </a:t>
            </a:r>
            <a:r>
              <a:rPr lang="ru-RU" dirty="0"/>
              <a:t>і </a:t>
            </a:r>
            <a:r>
              <a:rPr lang="ru-RU" dirty="0" err="1" smtClean="0"/>
              <a:t>діацетілену</a:t>
            </a:r>
            <a:r>
              <a:rPr lang="ru-RU" dirty="0"/>
              <a:t> (</a:t>
            </a:r>
            <a:r>
              <a:rPr lang="en-US" dirty="0"/>
              <a:t>C </a:t>
            </a:r>
            <a:r>
              <a:rPr lang="en-US" baseline="-25000" dirty="0"/>
              <a:t>2</a:t>
            </a:r>
            <a:r>
              <a:rPr lang="en-US" dirty="0"/>
              <a:t> HC </a:t>
            </a:r>
            <a:r>
              <a:rPr lang="en-US" baseline="-25000" dirty="0"/>
              <a:t>2</a:t>
            </a:r>
            <a:r>
              <a:rPr lang="en-US" dirty="0"/>
              <a:t> H) </a:t>
            </a:r>
            <a:r>
              <a:rPr lang="en-US" dirty="0" smtClean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вуглеводні</a:t>
            </a:r>
            <a:r>
              <a:rPr lang="ru-RU" dirty="0"/>
              <a:t>, як </a:t>
            </a:r>
            <a:r>
              <a:rPr lang="ru-RU" dirty="0" err="1"/>
              <a:t>припускають</a:t>
            </a:r>
            <a:r>
              <a:rPr lang="ru-RU" dirty="0"/>
              <a:t>, є продуктом </a:t>
            </a:r>
            <a:r>
              <a:rPr lang="ru-RU" b="1" dirty="0" err="1"/>
              <a:t>фотолізу</a:t>
            </a:r>
            <a:r>
              <a:rPr lang="ru-RU" dirty="0"/>
              <a:t> метану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ультрафіолетовою</a:t>
            </a:r>
            <a:r>
              <a:rPr lang="ru-RU" dirty="0"/>
              <a:t> </a:t>
            </a:r>
            <a:r>
              <a:rPr lang="ru-RU" dirty="0" err="1"/>
              <a:t>радіацією</a:t>
            </a:r>
            <a:r>
              <a:rPr lang="ru-RU" dirty="0"/>
              <a:t> 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69812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Фотоліз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 err="1" smtClean="0"/>
              <a:t>фотодисоціація</a:t>
            </a:r>
            <a:r>
              <a:rPr lang="ru-RU" dirty="0" smtClean="0"/>
              <a:t>—</a:t>
            </a:r>
            <a:r>
              <a:rPr lang="ru-RU" dirty="0"/>
              <a:t> </a:t>
            </a:r>
            <a:r>
              <a:rPr lang="ru-RU" u="sng" dirty="0" err="1" smtClean="0"/>
              <a:t>хімічна</a:t>
            </a:r>
            <a:r>
              <a:rPr lang="ru-RU" u="sng" dirty="0" smtClean="0"/>
              <a:t> </a:t>
            </a:r>
            <a:r>
              <a:rPr lang="ru-RU" u="sng" dirty="0" err="1"/>
              <a:t>реакція</a:t>
            </a:r>
            <a:r>
              <a:rPr lang="ru-RU" dirty="0"/>
              <a:t> </a:t>
            </a:r>
            <a:r>
              <a:rPr lang="ru-RU" dirty="0" err="1"/>
              <a:t>розпаду</a:t>
            </a:r>
            <a:r>
              <a:rPr lang="ru-RU" dirty="0"/>
              <a:t> 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 при </a:t>
            </a:r>
            <a:r>
              <a:rPr lang="ru-RU" dirty="0" err="1"/>
              <a:t>поглинанні</a:t>
            </a:r>
            <a:r>
              <a:rPr lang="ru-RU" dirty="0"/>
              <a:t> фотона.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10" y="1606733"/>
            <a:ext cx="6316960" cy="47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Кільця Урану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6001" y="1412776"/>
            <a:ext cx="6052262" cy="7452828"/>
          </a:xfrm>
        </p:spPr>
        <p:txBody>
          <a:bodyPr>
            <a:noAutofit/>
          </a:bodyPr>
          <a:lstStyle/>
          <a:p>
            <a:r>
              <a:rPr lang="ru-RU" sz="2000" dirty="0"/>
              <a:t>У Урана є слабо </a:t>
            </a:r>
            <a:r>
              <a:rPr lang="ru-RU" sz="2000" dirty="0" err="1"/>
              <a:t>виражена</a:t>
            </a:r>
            <a:r>
              <a:rPr lang="ru-RU" sz="2000" dirty="0"/>
              <a:t> система </a:t>
            </a:r>
            <a:r>
              <a:rPr lang="ru-RU" sz="2000" dirty="0" err="1"/>
              <a:t>кілець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частинок</a:t>
            </a:r>
            <a:r>
              <a:rPr lang="ru-RU" sz="2000" dirty="0"/>
              <a:t> </a:t>
            </a:r>
            <a:r>
              <a:rPr lang="ru-RU" sz="2000" dirty="0" err="1"/>
              <a:t>діаметром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декількох</a:t>
            </a:r>
            <a:r>
              <a:rPr lang="ru-RU" sz="2000" dirty="0"/>
              <a:t> </a:t>
            </a:r>
            <a:r>
              <a:rPr lang="ru-RU" sz="2000" dirty="0" err="1"/>
              <a:t>міліметрів</a:t>
            </a:r>
            <a:r>
              <a:rPr lang="ru-RU" sz="2000" dirty="0"/>
              <a:t> до 10 </a:t>
            </a:r>
            <a:r>
              <a:rPr lang="ru-RU" sz="2000" dirty="0" err="1"/>
              <a:t>метрів</a:t>
            </a:r>
            <a:r>
              <a:rPr lang="ru-RU" sz="2000" dirty="0"/>
              <a:t> </a:t>
            </a:r>
            <a:r>
              <a:rPr lang="ru-RU" sz="2000" dirty="0" smtClean="0"/>
              <a:t>. </a:t>
            </a:r>
            <a:r>
              <a:rPr lang="ru-RU" sz="2000" dirty="0" err="1"/>
              <a:t>Це</a:t>
            </a:r>
            <a:r>
              <a:rPr lang="ru-RU" sz="2000" dirty="0"/>
              <a:t> - друга </a:t>
            </a:r>
            <a:r>
              <a:rPr lang="ru-RU" sz="2000" dirty="0" err="1"/>
              <a:t>кільцева</a:t>
            </a:r>
            <a:r>
              <a:rPr lang="ru-RU" sz="2000" dirty="0"/>
              <a:t> система, </a:t>
            </a:r>
            <a:r>
              <a:rPr lang="ru-RU" sz="2000" dirty="0" err="1"/>
              <a:t>виявлена</a:t>
            </a:r>
            <a:r>
              <a:rPr lang="ru-RU" sz="2000" dirty="0"/>
              <a:t> ​​в </a:t>
            </a:r>
            <a:r>
              <a:rPr lang="ru-RU" sz="2000" dirty="0" err="1"/>
              <a:t>Сонячній</a:t>
            </a:r>
            <a:r>
              <a:rPr lang="ru-RU" sz="2000" dirty="0"/>
              <a:t> </a:t>
            </a:r>
            <a:r>
              <a:rPr lang="ru-RU" sz="2000" dirty="0" err="1"/>
              <a:t>системі</a:t>
            </a:r>
            <a:r>
              <a:rPr lang="ru-RU" sz="2000" dirty="0"/>
              <a:t> (</a:t>
            </a:r>
            <a:r>
              <a:rPr lang="ru-RU" sz="2000" dirty="0" err="1"/>
              <a:t>першою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 система </a:t>
            </a:r>
            <a:r>
              <a:rPr lang="ru-RU" sz="2000" dirty="0" err="1"/>
              <a:t>кілець</a:t>
            </a:r>
            <a:r>
              <a:rPr lang="ru-RU" sz="2000" dirty="0"/>
              <a:t> Сатурна) </a:t>
            </a:r>
            <a:r>
              <a:rPr lang="ru-RU" sz="2000" dirty="0" smtClean="0"/>
              <a:t>. </a:t>
            </a:r>
            <a:r>
              <a:rPr lang="ru-RU" sz="2000" dirty="0"/>
              <a:t>На </a:t>
            </a:r>
            <a:r>
              <a:rPr lang="ru-RU" sz="2000" dirty="0" err="1"/>
              <a:t>даний</a:t>
            </a:r>
            <a:r>
              <a:rPr lang="ru-RU" sz="2000" dirty="0"/>
              <a:t> момент у Урана </a:t>
            </a:r>
            <a:r>
              <a:rPr lang="ru-RU" sz="2000" dirty="0" err="1"/>
              <a:t>відомо</a:t>
            </a:r>
            <a:r>
              <a:rPr lang="ru-RU" sz="2000" dirty="0"/>
              <a:t> 13 </a:t>
            </a:r>
            <a:r>
              <a:rPr lang="ru-RU" sz="2000" dirty="0" err="1"/>
              <a:t>кілець</a:t>
            </a:r>
            <a:r>
              <a:rPr lang="ru-RU" sz="2000" dirty="0"/>
              <a:t>, </a:t>
            </a:r>
            <a:r>
              <a:rPr lang="ru-RU" sz="2000" dirty="0" err="1"/>
              <a:t>найяскравішим</a:t>
            </a:r>
            <a:r>
              <a:rPr lang="ru-RU" sz="2000" dirty="0"/>
              <a:t> з </a:t>
            </a:r>
            <a:r>
              <a:rPr lang="ru-RU" sz="2000" dirty="0" err="1"/>
              <a:t>яких</a:t>
            </a:r>
            <a:r>
              <a:rPr lang="ru-RU" sz="2000" dirty="0"/>
              <a:t> є </a:t>
            </a:r>
            <a:r>
              <a:rPr lang="ru-RU" sz="2000" dirty="0" err="1"/>
              <a:t>кільце</a:t>
            </a:r>
            <a:r>
              <a:rPr lang="ru-RU" sz="2000" dirty="0"/>
              <a:t> </a:t>
            </a:r>
            <a:r>
              <a:rPr lang="el-GR" sz="2000" dirty="0"/>
              <a:t>ε (</a:t>
            </a:r>
            <a:r>
              <a:rPr lang="ru-RU" sz="2000" dirty="0" err="1"/>
              <a:t>епсилон</a:t>
            </a:r>
            <a:r>
              <a:rPr lang="ru-RU" sz="2000" dirty="0"/>
              <a:t>). </a:t>
            </a:r>
            <a:r>
              <a:rPr lang="ru-RU" sz="2000" dirty="0" err="1"/>
              <a:t>Кільця</a:t>
            </a:r>
            <a:r>
              <a:rPr lang="ru-RU" sz="2000" dirty="0"/>
              <a:t> Урана, </a:t>
            </a:r>
            <a:r>
              <a:rPr lang="ru-RU" sz="2000" dirty="0" err="1"/>
              <a:t>ймовірно</a:t>
            </a:r>
            <a:r>
              <a:rPr lang="ru-RU" sz="2000" dirty="0"/>
              <a:t>,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молоді</a:t>
            </a:r>
            <a:r>
              <a:rPr lang="ru-RU" sz="2000" dirty="0"/>
              <a:t> - на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вказують</a:t>
            </a:r>
            <a:r>
              <a:rPr lang="ru-RU" sz="2000" dirty="0"/>
              <a:t> </a:t>
            </a:r>
            <a:r>
              <a:rPr lang="ru-RU" sz="2000" dirty="0" err="1"/>
              <a:t>проміжки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ними,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відмінності</a:t>
            </a:r>
            <a:r>
              <a:rPr lang="ru-RU" sz="2000" dirty="0"/>
              <a:t> в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прозорості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говорить про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кільця</a:t>
            </a:r>
            <a:r>
              <a:rPr lang="ru-RU" sz="2000" dirty="0"/>
              <a:t> не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сформовані</a:t>
            </a:r>
            <a:r>
              <a:rPr lang="ru-RU" sz="2000" dirty="0"/>
              <a:t> разом з планетою. </a:t>
            </a:r>
            <a:r>
              <a:rPr lang="ru-RU" sz="2000" dirty="0" err="1"/>
              <a:t>Можливо</a:t>
            </a:r>
            <a:r>
              <a:rPr lang="ru-RU" sz="2000" dirty="0"/>
              <a:t>, </a:t>
            </a:r>
            <a:r>
              <a:rPr lang="ru-RU" sz="2000" dirty="0" err="1"/>
              <a:t>раніше</a:t>
            </a:r>
            <a:r>
              <a:rPr lang="ru-RU" sz="2000" dirty="0"/>
              <a:t> </a:t>
            </a:r>
            <a:r>
              <a:rPr lang="ru-RU" sz="2000" dirty="0" err="1"/>
              <a:t>кільця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супутників</a:t>
            </a:r>
            <a:r>
              <a:rPr lang="ru-RU" sz="2000" dirty="0"/>
              <a:t> Урана,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зруйнувався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при </a:t>
            </a:r>
            <a:r>
              <a:rPr lang="ru-RU" sz="2000" dirty="0" err="1"/>
              <a:t>зіткненні</a:t>
            </a:r>
            <a:r>
              <a:rPr lang="ru-RU" sz="2000" dirty="0"/>
              <a:t> з </a:t>
            </a:r>
            <a:r>
              <a:rPr lang="ru-RU" sz="2000" dirty="0" err="1"/>
              <a:t>якимось</a:t>
            </a:r>
            <a:r>
              <a:rPr lang="ru-RU" sz="2000" dirty="0"/>
              <a:t> </a:t>
            </a:r>
            <a:r>
              <a:rPr lang="ru-RU" sz="2000" dirty="0" err="1"/>
              <a:t>небесним</a:t>
            </a:r>
            <a:r>
              <a:rPr lang="ru-RU" sz="2000" dirty="0"/>
              <a:t> </a:t>
            </a:r>
            <a:r>
              <a:rPr lang="ru-RU" sz="2000" dirty="0" err="1"/>
              <a:t>тілом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дією</a:t>
            </a:r>
            <a:r>
              <a:rPr lang="ru-RU" sz="2000" dirty="0"/>
              <a:t> приливообразующих </a:t>
            </a:r>
            <a:r>
              <a:rPr lang="ru-RU" sz="2000" dirty="0" smtClean="0"/>
              <a:t>сил.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2" y="1628800"/>
            <a:ext cx="309870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531" y="4822691"/>
            <a:ext cx="290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 Урана. </a:t>
            </a:r>
            <a:r>
              <a:rPr lang="ru-RU" dirty="0" err="1"/>
              <a:t>Яскраве</a:t>
            </a:r>
            <a:r>
              <a:rPr lang="ru-RU" dirty="0"/>
              <a:t>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 - </a:t>
            </a:r>
            <a:r>
              <a:rPr lang="ru-RU" dirty="0" err="1"/>
              <a:t>кільце</a:t>
            </a:r>
            <a:r>
              <a:rPr lang="ru-RU" dirty="0"/>
              <a:t> </a:t>
            </a:r>
            <a:r>
              <a:rPr lang="el-GR" dirty="0"/>
              <a:t>ε, </a:t>
            </a:r>
            <a:r>
              <a:rPr lang="ru-RU" dirty="0" err="1"/>
              <a:t>також</a:t>
            </a:r>
            <a:r>
              <a:rPr lang="ru-RU" dirty="0"/>
              <a:t> видно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Магнітосфера Урану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44" y="1340768"/>
            <a:ext cx="9027756" cy="576063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  <a:r>
              <a:rPr lang="ru-RU" dirty="0" err="1"/>
              <a:t>Вимірювання</a:t>
            </a:r>
            <a:r>
              <a:rPr lang="ru-RU" dirty="0"/>
              <a:t> "Вояджера-2" дозволили </a:t>
            </a:r>
            <a:r>
              <a:rPr lang="ru-RU" dirty="0" err="1"/>
              <a:t>виявити</a:t>
            </a:r>
            <a:r>
              <a:rPr lang="ru-RU" dirty="0"/>
              <a:t> у Урана вельми </a:t>
            </a:r>
            <a:r>
              <a:rPr lang="ru-RU" dirty="0" err="1"/>
              <a:t>специфічне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поле, яке не </a:t>
            </a:r>
            <a:r>
              <a:rPr lang="ru-RU" dirty="0" err="1"/>
              <a:t>спрямовано</a:t>
            </a:r>
            <a:r>
              <a:rPr lang="ru-RU" dirty="0"/>
              <a:t> з </a:t>
            </a:r>
            <a:r>
              <a:rPr lang="ru-RU" dirty="0" err="1"/>
              <a:t>геометричного</a:t>
            </a:r>
            <a:r>
              <a:rPr lang="ru-RU" dirty="0"/>
              <a:t> центру </a:t>
            </a:r>
            <a:r>
              <a:rPr lang="ru-RU" dirty="0" err="1"/>
              <a:t>планети</a:t>
            </a:r>
            <a:r>
              <a:rPr lang="ru-RU" dirty="0"/>
              <a:t> і </a:t>
            </a:r>
            <a:r>
              <a:rPr lang="ru-RU" dirty="0" err="1"/>
              <a:t>нахилений</a:t>
            </a:r>
            <a:r>
              <a:rPr lang="ru-RU" dirty="0"/>
              <a:t> на 59 </a:t>
            </a:r>
            <a:r>
              <a:rPr lang="ru-RU" dirty="0" err="1"/>
              <a:t>градусів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 </a:t>
            </a:r>
            <a:r>
              <a:rPr lang="ru-RU" dirty="0" smtClean="0"/>
              <a:t>.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магнітний</a:t>
            </a:r>
            <a:r>
              <a:rPr lang="ru-RU" dirty="0"/>
              <a:t> диполь </a:t>
            </a:r>
            <a:r>
              <a:rPr lang="ru-RU" dirty="0" err="1"/>
              <a:t>зміщений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центру </a:t>
            </a:r>
            <a:r>
              <a:rPr lang="ru-RU" dirty="0" err="1"/>
              <a:t>планети</a:t>
            </a:r>
            <a:r>
              <a:rPr lang="ru-RU" dirty="0"/>
              <a:t> до </a:t>
            </a:r>
            <a:r>
              <a:rPr lang="ru-RU" dirty="0" err="1"/>
              <a:t>південного</a:t>
            </a:r>
            <a:r>
              <a:rPr lang="ru-RU" dirty="0"/>
              <a:t> полюса </a:t>
            </a:r>
            <a:r>
              <a:rPr lang="ru-RU" dirty="0" err="1"/>
              <a:t>приблизно</a:t>
            </a:r>
            <a:r>
              <a:rPr lang="ru-RU" dirty="0"/>
              <a:t> на 1 / 3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радіуса</a:t>
            </a:r>
            <a:r>
              <a:rPr lang="ru-RU" dirty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незвичайна</a:t>
            </a:r>
            <a:r>
              <a:rPr lang="ru-RU" dirty="0"/>
              <a:t> </a:t>
            </a:r>
            <a:r>
              <a:rPr lang="ru-RU" dirty="0" err="1"/>
              <a:t>геометрія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асиметричному</a:t>
            </a:r>
            <a:r>
              <a:rPr lang="ru-RU" dirty="0"/>
              <a:t> </a:t>
            </a:r>
            <a:r>
              <a:rPr lang="ru-RU" dirty="0" err="1"/>
              <a:t>магнітному</a:t>
            </a:r>
            <a:r>
              <a:rPr lang="ru-RU" dirty="0"/>
              <a:t> полю, де </a:t>
            </a:r>
            <a:r>
              <a:rPr lang="ru-RU" dirty="0" err="1"/>
              <a:t>напруженість</a:t>
            </a:r>
            <a:r>
              <a:rPr lang="ru-RU" dirty="0"/>
              <a:t> на </a:t>
            </a:r>
            <a:r>
              <a:rPr lang="ru-RU" dirty="0" err="1"/>
              <a:t>поверхні</a:t>
            </a:r>
            <a:r>
              <a:rPr lang="ru-RU" dirty="0"/>
              <a:t>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0,1 </a:t>
            </a:r>
            <a:r>
              <a:rPr lang="ru-RU" dirty="0" err="1"/>
              <a:t>гауса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у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1,1 </a:t>
            </a:r>
            <a:r>
              <a:rPr lang="ru-RU" dirty="0" err="1"/>
              <a:t>гауса</a:t>
            </a:r>
            <a:r>
              <a:rPr lang="ru-RU" dirty="0"/>
              <a:t> </a:t>
            </a:r>
            <a:r>
              <a:rPr lang="ru-RU" dirty="0" smtClean="0"/>
              <a:t>. </a:t>
            </a:r>
            <a:r>
              <a:rPr lang="ru-RU" dirty="0"/>
              <a:t>В </a:t>
            </a:r>
            <a:r>
              <a:rPr lang="ru-RU" dirty="0" err="1"/>
              <a:t>середньому</a:t>
            </a:r>
            <a:r>
              <a:rPr lang="ru-RU" dirty="0"/>
              <a:t> по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0,23 </a:t>
            </a:r>
            <a:r>
              <a:rPr lang="ru-RU" dirty="0" err="1" smtClean="0"/>
              <a:t>гауса</a:t>
            </a:r>
            <a:endParaRPr lang="ru-RU" dirty="0" smtClean="0"/>
          </a:p>
          <a:p>
            <a:r>
              <a:rPr lang="ru-RU" dirty="0"/>
              <a:t> Одна з </a:t>
            </a:r>
            <a:r>
              <a:rPr lang="ru-RU" dirty="0" err="1"/>
              <a:t>теорій</a:t>
            </a:r>
            <a:r>
              <a:rPr lang="ru-RU" dirty="0"/>
              <a:t>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феномен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обставиною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 в планет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планет-</a:t>
            </a:r>
            <a:r>
              <a:rPr lang="ru-RU" dirty="0" err="1"/>
              <a:t>гігантів</a:t>
            </a:r>
            <a:r>
              <a:rPr lang="ru-RU" dirty="0"/>
              <a:t> </a:t>
            </a:r>
            <a:r>
              <a:rPr lang="ru-RU" dirty="0" err="1"/>
              <a:t>генерується</a:t>
            </a:r>
            <a:r>
              <a:rPr lang="ru-RU" dirty="0"/>
              <a:t> в центральному </a:t>
            </a:r>
            <a:r>
              <a:rPr lang="ru-RU" dirty="0" err="1"/>
              <a:t>ядрі</a:t>
            </a:r>
            <a:r>
              <a:rPr lang="ru-RU" dirty="0"/>
              <a:t>, а </a:t>
            </a:r>
            <a:r>
              <a:rPr lang="ru-RU" dirty="0" err="1"/>
              <a:t>магнітне</a:t>
            </a:r>
            <a:r>
              <a:rPr lang="ru-RU" dirty="0"/>
              <a:t> поле у ​​"</a:t>
            </a:r>
            <a:r>
              <a:rPr lang="ru-RU" dirty="0" err="1"/>
              <a:t>крижаних</a:t>
            </a:r>
            <a:r>
              <a:rPr lang="ru-RU" dirty="0"/>
              <a:t> </a:t>
            </a:r>
            <a:r>
              <a:rPr lang="ru-RU" dirty="0" err="1"/>
              <a:t>гігантів</a:t>
            </a:r>
            <a:r>
              <a:rPr lang="ru-RU" dirty="0"/>
              <a:t>" </a:t>
            </a:r>
            <a:r>
              <a:rPr lang="ru-RU" dirty="0" err="1"/>
              <a:t>формується</a:t>
            </a:r>
            <a:r>
              <a:rPr lang="ru-RU" dirty="0"/>
              <a:t> на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глибинах</a:t>
            </a:r>
            <a:r>
              <a:rPr lang="ru-RU" dirty="0"/>
              <a:t>: </a:t>
            </a:r>
            <a:r>
              <a:rPr lang="ru-RU" dirty="0" err="1"/>
              <a:t>наприклад</a:t>
            </a:r>
            <a:r>
              <a:rPr lang="ru-RU" dirty="0"/>
              <a:t>, в </a:t>
            </a:r>
            <a:r>
              <a:rPr lang="ru-RU" dirty="0" err="1"/>
              <a:t>океані</a:t>
            </a:r>
            <a:r>
              <a:rPr lang="ru-RU" dirty="0"/>
              <a:t>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аміаку</a:t>
            </a:r>
            <a:r>
              <a:rPr lang="ru-RU" dirty="0"/>
              <a:t>, у </a:t>
            </a:r>
            <a:r>
              <a:rPr lang="ru-RU" dirty="0" err="1"/>
              <a:t>тонкій</a:t>
            </a:r>
            <a:r>
              <a:rPr lang="ru-RU" dirty="0"/>
              <a:t> </a:t>
            </a:r>
            <a:r>
              <a:rPr lang="ru-RU" dirty="0" err="1"/>
              <a:t>конвективної</a:t>
            </a:r>
            <a:r>
              <a:rPr lang="ru-RU" dirty="0"/>
              <a:t> </a:t>
            </a:r>
            <a:r>
              <a:rPr lang="ru-RU" dirty="0" err="1"/>
              <a:t>оболонці</a:t>
            </a:r>
            <a:r>
              <a:rPr lang="ru-RU" dirty="0"/>
              <a:t>,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рідку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стабільну</a:t>
            </a:r>
            <a:r>
              <a:rPr lang="ru-RU" dirty="0"/>
              <a:t> </a:t>
            </a:r>
            <a:r>
              <a:rPr lang="ru-RU" dirty="0" err="1"/>
              <a:t>шарувату</a:t>
            </a:r>
            <a:r>
              <a:rPr lang="ru-RU" dirty="0"/>
              <a:t> структуру 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2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35280" cy="5082809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endParaRPr lang="ru-RU" b="1" dirty="0"/>
          </a:p>
          <a:p>
            <a:r>
              <a:rPr lang="ru-RU" dirty="0"/>
              <a:t>1 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endParaRPr lang="ru-RU" dirty="0"/>
          </a:p>
          <a:p>
            <a:pPr lvl="1"/>
            <a:r>
              <a:rPr lang="ru-RU" dirty="0"/>
              <a:t>1.1 </a:t>
            </a:r>
            <a:r>
              <a:rPr lang="ru-RU" dirty="0" err="1"/>
              <a:t>Назва</a:t>
            </a:r>
            <a:endParaRPr lang="ru-RU" dirty="0"/>
          </a:p>
          <a:p>
            <a:r>
              <a:rPr lang="ru-RU" dirty="0"/>
              <a:t>2 </a:t>
            </a:r>
            <a:r>
              <a:rPr lang="ru-RU" dirty="0" err="1"/>
              <a:t>Орбіта</a:t>
            </a:r>
            <a:r>
              <a:rPr lang="ru-RU" dirty="0"/>
              <a:t> і </a:t>
            </a:r>
            <a:r>
              <a:rPr lang="ru-RU" dirty="0" err="1"/>
              <a:t>обертання</a:t>
            </a:r>
            <a:endParaRPr lang="ru-RU" dirty="0"/>
          </a:p>
          <a:p>
            <a:pPr lvl="1"/>
            <a:r>
              <a:rPr lang="ru-RU" dirty="0"/>
              <a:t>2.1 </a:t>
            </a:r>
            <a:r>
              <a:rPr lang="ru-RU" dirty="0" err="1"/>
              <a:t>Нахил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endParaRPr lang="ru-RU" dirty="0"/>
          </a:p>
          <a:p>
            <a:pPr lvl="1"/>
            <a:r>
              <a:rPr lang="ru-RU" dirty="0"/>
              <a:t>2.2 </a:t>
            </a:r>
            <a:r>
              <a:rPr lang="ru-RU" dirty="0" err="1"/>
              <a:t>Видимість</a:t>
            </a:r>
            <a:endParaRPr lang="ru-RU" dirty="0"/>
          </a:p>
          <a:p>
            <a:r>
              <a:rPr lang="ru-RU" dirty="0"/>
              <a:t>3 </a:t>
            </a:r>
            <a:r>
              <a:rPr lang="ru-RU" dirty="0" err="1"/>
              <a:t>Фізичні</a:t>
            </a:r>
            <a:r>
              <a:rPr lang="ru-RU" dirty="0"/>
              <a:t> характеристики</a:t>
            </a:r>
          </a:p>
          <a:p>
            <a:pPr lvl="1"/>
            <a:r>
              <a:rPr lang="ru-RU" dirty="0"/>
              <a:t>3.1 </a:t>
            </a:r>
            <a:r>
              <a:rPr lang="ru-RU" dirty="0" err="1" smtClean="0"/>
              <a:t>Внутрішня</a:t>
            </a:r>
            <a:r>
              <a:rPr lang="ru-RU" dirty="0" smtClean="0"/>
              <a:t> структура</a:t>
            </a:r>
          </a:p>
          <a:p>
            <a:pPr lvl="1"/>
            <a:r>
              <a:rPr lang="ru-RU" dirty="0" smtClean="0"/>
              <a:t>3.2</a:t>
            </a:r>
            <a:r>
              <a:rPr lang="ru-RU" dirty="0"/>
              <a:t> </a:t>
            </a:r>
            <a:r>
              <a:rPr lang="ru-RU" dirty="0" err="1"/>
              <a:t>Внутрішня</a:t>
            </a:r>
            <a:r>
              <a:rPr lang="ru-RU" dirty="0"/>
              <a:t> температура</a:t>
            </a:r>
          </a:p>
          <a:p>
            <a:pPr lvl="1"/>
            <a:r>
              <a:rPr lang="ru-RU" dirty="0"/>
              <a:t>3.3 Атмосфера</a:t>
            </a:r>
          </a:p>
          <a:p>
            <a:pPr lvl="2"/>
            <a:r>
              <a:rPr lang="ru-RU" dirty="0"/>
              <a:t>3.3.1 Склад</a:t>
            </a:r>
          </a:p>
          <a:p>
            <a:pPr lvl="1"/>
            <a:r>
              <a:rPr lang="ru-RU" dirty="0" smtClean="0"/>
              <a:t>3.4</a:t>
            </a:r>
            <a:r>
              <a:rPr lang="ru-RU" dirty="0"/>
              <a:t> </a:t>
            </a:r>
            <a:r>
              <a:rPr lang="ru-RU" dirty="0" err="1"/>
              <a:t>Кільця</a:t>
            </a:r>
            <a:r>
              <a:rPr lang="ru-RU" dirty="0"/>
              <a:t> Урана</a:t>
            </a:r>
          </a:p>
          <a:p>
            <a:pPr lvl="1"/>
            <a:r>
              <a:rPr lang="ru-RU" dirty="0"/>
              <a:t>3.5 </a:t>
            </a:r>
            <a:r>
              <a:rPr lang="ru-RU" dirty="0" err="1"/>
              <a:t>Магнітосфера</a:t>
            </a:r>
            <a:r>
              <a:rPr lang="ru-RU" dirty="0"/>
              <a:t> Урана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4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Магнітосфера Урану</a:t>
            </a:r>
            <a:endParaRPr lang="ru-RU" dirty="0"/>
          </a:p>
        </p:txBody>
      </p:sp>
      <p:pic>
        <p:nvPicPr>
          <p:cNvPr id="6147" name="Picture 3" descr="C:\Users\Владимир\Desktop\Планета Уран\800px-Uranian_Magnetic_field_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548680"/>
            <a:ext cx="8109776" cy="59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5488" y="5828822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На </a:t>
            </a:r>
            <a:r>
              <a:rPr lang="ru-RU" sz="2000" dirty="0" err="1"/>
              <a:t>Урані</a:t>
            </a:r>
            <a:r>
              <a:rPr lang="ru-RU" sz="2000" dirty="0"/>
              <a:t> добре </a:t>
            </a:r>
            <a:r>
              <a:rPr lang="ru-RU" sz="2000" dirty="0" err="1"/>
              <a:t>розвинені</a:t>
            </a:r>
            <a:r>
              <a:rPr lang="ru-RU" sz="2000" dirty="0"/>
              <a:t> </a:t>
            </a:r>
            <a:r>
              <a:rPr lang="ru-RU" sz="2000" dirty="0" err="1"/>
              <a:t>полярні</a:t>
            </a:r>
            <a:r>
              <a:rPr lang="ru-RU" sz="2000" dirty="0"/>
              <a:t> </a:t>
            </a:r>
            <a:r>
              <a:rPr lang="ru-RU" sz="2000" dirty="0" err="1"/>
              <a:t>сяйва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видно як </a:t>
            </a:r>
            <a:r>
              <a:rPr lang="ru-RU" sz="2000" dirty="0" err="1"/>
              <a:t>яскраві</a:t>
            </a:r>
            <a:r>
              <a:rPr lang="ru-RU" sz="2000" dirty="0"/>
              <a:t> дуги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обох</a:t>
            </a:r>
            <a:r>
              <a:rPr lang="ru-RU" sz="2000" dirty="0"/>
              <a:t> </a:t>
            </a:r>
            <a:r>
              <a:rPr lang="ru-RU" sz="2000" dirty="0" err="1"/>
              <a:t>полярних</a:t>
            </a:r>
            <a:r>
              <a:rPr lang="ru-RU" sz="2000" dirty="0"/>
              <a:t> </a:t>
            </a:r>
            <a:r>
              <a:rPr lang="ru-RU" sz="2000" dirty="0" err="1"/>
              <a:t>полюсів</a:t>
            </a:r>
            <a:r>
              <a:rPr lang="ru-RU" sz="2000" dirty="0"/>
              <a:t> 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 планети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225827"/>
            <a:ext cx="8579296" cy="1371525"/>
          </a:xfrm>
        </p:spPr>
        <p:txBody>
          <a:bodyPr>
            <a:noAutofit/>
          </a:bodyPr>
          <a:lstStyle/>
          <a:p>
            <a:r>
              <a:rPr lang="ru-RU" sz="2000" dirty="0" err="1"/>
              <a:t>Зображення</a:t>
            </a:r>
            <a:r>
              <a:rPr lang="ru-RU" sz="2000" dirty="0"/>
              <a:t> в природному </a:t>
            </a:r>
            <a:r>
              <a:rPr lang="ru-RU" sz="2000" dirty="0" err="1"/>
              <a:t>кольорі</a:t>
            </a:r>
            <a:r>
              <a:rPr lang="ru-RU" sz="2000" dirty="0"/>
              <a:t> (</a:t>
            </a:r>
            <a:r>
              <a:rPr lang="ru-RU" sz="2000" dirty="0" err="1"/>
              <a:t>ліворуч</a:t>
            </a:r>
            <a:r>
              <a:rPr lang="ru-RU" sz="2000" dirty="0"/>
              <a:t>) і в </a:t>
            </a:r>
            <a:r>
              <a:rPr lang="ru-RU" sz="2000" dirty="0" err="1"/>
              <a:t>більш</a:t>
            </a:r>
            <a:r>
              <a:rPr lang="ru-RU" sz="2000" dirty="0"/>
              <a:t> далеких </a:t>
            </a:r>
            <a:r>
              <a:rPr lang="ru-RU" sz="2000" dirty="0" err="1"/>
              <a:t>частинах</a:t>
            </a:r>
            <a:r>
              <a:rPr lang="ru-RU" sz="2000" dirty="0"/>
              <a:t> </a:t>
            </a:r>
            <a:r>
              <a:rPr lang="ru-RU" sz="2000" dirty="0" smtClean="0"/>
              <a:t>видимого спектру</a:t>
            </a:r>
            <a:r>
              <a:rPr lang="ru-RU" sz="2000" dirty="0"/>
              <a:t> (</a:t>
            </a:r>
            <a:r>
              <a:rPr lang="ru-RU" sz="2000" dirty="0" err="1"/>
              <a:t>праворуч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розрізнити</a:t>
            </a:r>
            <a:r>
              <a:rPr lang="ru-RU" sz="2000" dirty="0"/>
              <a:t> </a:t>
            </a:r>
            <a:r>
              <a:rPr lang="ru-RU" sz="2000" dirty="0" err="1"/>
              <a:t>хмарні</a:t>
            </a:r>
            <a:r>
              <a:rPr lang="ru-RU" sz="2000" dirty="0"/>
              <a:t> </a:t>
            </a:r>
            <a:r>
              <a:rPr lang="ru-RU" sz="2000" dirty="0" err="1"/>
              <a:t>смуги</a:t>
            </a:r>
            <a:r>
              <a:rPr lang="ru-RU" sz="2000" dirty="0"/>
              <a:t> і </a:t>
            </a:r>
            <a:r>
              <a:rPr lang="ru-RU" sz="2000" dirty="0" err="1"/>
              <a:t>атмосферний</a:t>
            </a:r>
            <a:r>
              <a:rPr lang="ru-RU" sz="2000" dirty="0"/>
              <a:t> "капюшон" (</a:t>
            </a:r>
            <a:r>
              <a:rPr lang="ru-RU" sz="2000" dirty="0" err="1"/>
              <a:t>знімок</a:t>
            </a:r>
            <a:r>
              <a:rPr lang="ru-RU" sz="2000" dirty="0"/>
              <a:t> "Вояджера-2")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620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94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Атмосферні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хмари і </a:t>
            </a:r>
            <a:r>
              <a:rPr lang="ru-RU" dirty="0" err="1" smtClean="0"/>
              <a:t>вітер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3"/>
            <a:ext cx="8928992" cy="518457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Знімки</a:t>
            </a:r>
            <a:r>
              <a:rPr lang="ru-RU" dirty="0"/>
              <a:t>, </a:t>
            </a:r>
            <a:r>
              <a:rPr lang="ru-RU" dirty="0" err="1"/>
              <a:t>зроблені</a:t>
            </a:r>
            <a:r>
              <a:rPr lang="ru-RU" dirty="0"/>
              <a:t> "Вояджером-2" в 1986 </a:t>
            </a:r>
            <a:r>
              <a:rPr lang="ru-RU" dirty="0" err="1"/>
              <a:t>році</a:t>
            </a:r>
            <a:r>
              <a:rPr lang="ru-RU" dirty="0"/>
              <a:t>, показали,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видиме</a:t>
            </a:r>
            <a:r>
              <a:rPr lang="ru-RU" dirty="0"/>
              <a:t> </a:t>
            </a:r>
            <a:r>
              <a:rPr lang="ru-RU" dirty="0" err="1"/>
              <a:t>південну</a:t>
            </a:r>
            <a:r>
              <a:rPr lang="ru-RU" dirty="0"/>
              <a:t> </a:t>
            </a:r>
            <a:r>
              <a:rPr lang="ru-RU" dirty="0" err="1"/>
              <a:t>півкулю</a:t>
            </a:r>
            <a:r>
              <a:rPr lang="ru-RU" dirty="0"/>
              <a:t> Урана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: </a:t>
            </a:r>
            <a:r>
              <a:rPr lang="ru-RU" dirty="0" err="1"/>
              <a:t>яскравий</a:t>
            </a:r>
            <a:r>
              <a:rPr lang="ru-RU" dirty="0"/>
              <a:t> "</a:t>
            </a:r>
            <a:r>
              <a:rPr lang="ru-RU" dirty="0" err="1"/>
              <a:t>полярний</a:t>
            </a:r>
            <a:r>
              <a:rPr lang="ru-RU" dirty="0"/>
              <a:t> капюшон" і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екваторіальні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 </a:t>
            </a:r>
            <a:r>
              <a:rPr lang="ru-RU" dirty="0" smtClean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межують</a:t>
            </a:r>
            <a:r>
              <a:rPr lang="ru-RU" dirty="0"/>
              <a:t> на </a:t>
            </a:r>
            <a:r>
              <a:rPr lang="ru-RU" dirty="0" err="1"/>
              <a:t>широті</a:t>
            </a:r>
            <a:r>
              <a:rPr lang="ru-RU" dirty="0"/>
              <a:t> -45 . </a:t>
            </a:r>
            <a:r>
              <a:rPr lang="ru-RU" dirty="0" err="1"/>
              <a:t>Вузька</a:t>
            </a:r>
            <a:r>
              <a:rPr lang="ru-RU" dirty="0"/>
              <a:t> </a:t>
            </a:r>
            <a:r>
              <a:rPr lang="ru-RU" dirty="0" err="1"/>
              <a:t>смуга</a:t>
            </a:r>
            <a:r>
              <a:rPr lang="ru-RU" dirty="0"/>
              <a:t> в </a:t>
            </a:r>
            <a:r>
              <a:rPr lang="ru-RU" dirty="0" err="1"/>
              <a:t>проміжку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-45 і -50 , </a:t>
            </a:r>
            <a:r>
              <a:rPr lang="ru-RU" dirty="0" err="1"/>
              <a:t>іменована</a:t>
            </a:r>
            <a:r>
              <a:rPr lang="ru-RU" dirty="0"/>
              <a:t> </a:t>
            </a:r>
            <a:r>
              <a:rPr lang="ru-RU" dirty="0" err="1"/>
              <a:t>південним</a:t>
            </a:r>
            <a:r>
              <a:rPr lang="ru-RU" dirty="0"/>
              <a:t> "</a:t>
            </a:r>
            <a:r>
              <a:rPr lang="ru-RU" dirty="0" err="1"/>
              <a:t>кільцем</a:t>
            </a:r>
            <a:r>
              <a:rPr lang="ru-RU" dirty="0"/>
              <a:t>", є </a:t>
            </a:r>
            <a:r>
              <a:rPr lang="ru-RU" dirty="0" err="1"/>
              <a:t>найпомітнішою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і </a:t>
            </a:r>
            <a:r>
              <a:rPr lang="ru-RU" dirty="0" err="1"/>
              <a:t>видимої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. </a:t>
            </a:r>
            <a:r>
              <a:rPr lang="ru-RU" dirty="0"/>
              <a:t>"Капюшон" і </a:t>
            </a:r>
            <a:r>
              <a:rPr lang="ru-RU" dirty="0" err="1"/>
              <a:t>кільце</a:t>
            </a:r>
            <a:r>
              <a:rPr lang="ru-RU" dirty="0"/>
              <a:t>, як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інтервалі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1,3 до 2 бар і є </a:t>
            </a:r>
            <a:r>
              <a:rPr lang="ru-RU" dirty="0" err="1"/>
              <a:t>щільними</a:t>
            </a:r>
            <a:r>
              <a:rPr lang="ru-RU" dirty="0"/>
              <a:t> </a:t>
            </a:r>
            <a:r>
              <a:rPr lang="ru-RU" dirty="0" err="1" smtClean="0"/>
              <a:t>хмарами</a:t>
            </a:r>
            <a:r>
              <a:rPr lang="ru-RU" dirty="0" smtClean="0"/>
              <a:t> метану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6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Атмосферні освіти, хмари і вітер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атмосферної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"Вояджер-2"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відзначив</a:t>
            </a:r>
            <a:r>
              <a:rPr lang="ru-RU" dirty="0"/>
              <a:t> 10 маленьких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хмарок</a:t>
            </a:r>
            <a:r>
              <a:rPr lang="ru-RU" dirty="0"/>
              <a:t>, 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відзначена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градусів</a:t>
            </a:r>
            <a:r>
              <a:rPr lang="ru-RU" dirty="0"/>
              <a:t> </a:t>
            </a:r>
            <a:r>
              <a:rPr lang="ru-RU" dirty="0" err="1"/>
              <a:t>північніше</a:t>
            </a:r>
            <a:r>
              <a:rPr lang="ru-RU" dirty="0"/>
              <a:t> "</a:t>
            </a:r>
            <a:r>
              <a:rPr lang="ru-RU" dirty="0" err="1"/>
              <a:t>південного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" </a:t>
            </a:r>
            <a:r>
              <a:rPr lang="ru-RU" dirty="0" smtClean="0"/>
              <a:t>; </a:t>
            </a:r>
            <a:r>
              <a:rPr lang="ru-RU" dirty="0"/>
              <a:t>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Уран </a:t>
            </a:r>
            <a:r>
              <a:rPr lang="ru-RU" dirty="0" err="1"/>
              <a:t>нагадував</a:t>
            </a:r>
            <a:r>
              <a:rPr lang="ru-RU" dirty="0"/>
              <a:t> "</a:t>
            </a:r>
            <a:r>
              <a:rPr lang="ru-RU" dirty="0" err="1"/>
              <a:t>динамічно</a:t>
            </a:r>
            <a:r>
              <a:rPr lang="ru-RU" dirty="0"/>
              <a:t> </a:t>
            </a:r>
            <a:r>
              <a:rPr lang="ru-RU" dirty="0" err="1"/>
              <a:t>мертву</a:t>
            </a:r>
            <a:r>
              <a:rPr lang="ru-RU" dirty="0"/>
              <a:t>" планету. </a:t>
            </a:r>
            <a:r>
              <a:rPr lang="ru-RU" dirty="0" err="1"/>
              <a:t>Проте</a:t>
            </a:r>
            <a:r>
              <a:rPr lang="ru-RU" dirty="0"/>
              <a:t> в 1990-х роках число </a:t>
            </a:r>
            <a:r>
              <a:rPr lang="ru-RU" dirty="0" err="1"/>
              <a:t>зареєстрованих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виявлена</a:t>
            </a:r>
            <a:r>
              <a:rPr lang="ru-RU" dirty="0"/>
              <a:t> ​​в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</a:p>
          <a:p>
            <a:r>
              <a:rPr lang="ru-RU" dirty="0" err="1"/>
              <a:t>Недавні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Нептуна і Урана показали,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хмарами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планет є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схожого</a:t>
            </a:r>
            <a:r>
              <a:rPr lang="ru-RU" dirty="0"/>
              <a:t> </a:t>
            </a:r>
            <a:r>
              <a:rPr lang="ru-RU" dirty="0" smtClean="0"/>
              <a:t>. </a:t>
            </a:r>
            <a:r>
              <a:rPr lang="ru-RU" dirty="0" err="1"/>
              <a:t>Хоча</a:t>
            </a:r>
            <a:r>
              <a:rPr lang="ru-RU" dirty="0"/>
              <a:t> погода на </a:t>
            </a:r>
            <a:r>
              <a:rPr lang="ru-RU" dirty="0" err="1"/>
              <a:t>Урані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спокійна</a:t>
            </a:r>
            <a:r>
              <a:rPr lang="ru-RU" dirty="0"/>
              <a:t>, на </a:t>
            </a:r>
            <a:r>
              <a:rPr lang="ru-RU" dirty="0" err="1"/>
              <a:t>ньому</a:t>
            </a:r>
            <a:r>
              <a:rPr lang="ru-RU" dirty="0"/>
              <a:t>, так само як і на </a:t>
            </a:r>
            <a:r>
              <a:rPr lang="ru-RU" dirty="0" err="1"/>
              <a:t>Нептуні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відзначені</a:t>
            </a:r>
            <a:r>
              <a:rPr lang="ru-RU" dirty="0"/>
              <a:t> "</a:t>
            </a:r>
            <a:r>
              <a:rPr lang="ru-RU" dirty="0" err="1"/>
              <a:t>темні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" (</a:t>
            </a:r>
            <a:r>
              <a:rPr lang="ru-RU" dirty="0" err="1"/>
              <a:t>атмосферні</a:t>
            </a:r>
            <a:r>
              <a:rPr lang="ru-RU" dirty="0"/>
              <a:t> </a:t>
            </a:r>
            <a:r>
              <a:rPr lang="ru-RU" dirty="0" err="1"/>
              <a:t>вихори</a:t>
            </a:r>
            <a:r>
              <a:rPr lang="ru-RU" dirty="0"/>
              <a:t>) - в 2006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помічений</a:t>
            </a:r>
            <a:r>
              <a:rPr lang="ru-RU" dirty="0"/>
              <a:t> і </a:t>
            </a:r>
            <a:r>
              <a:rPr lang="ru-RU" dirty="0" err="1"/>
              <a:t>сфотографований</a:t>
            </a:r>
            <a:r>
              <a:rPr lang="ru-RU" dirty="0"/>
              <a:t> вихор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Владимир\Desktop\Планета Уран\Uranus_Dark_sp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7" y="114701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373216"/>
          </a:xfrm>
        </p:spPr>
        <p:txBody>
          <a:bodyPr>
            <a:noAutofit/>
          </a:bodyPr>
          <a:lstStyle/>
          <a:p>
            <a:r>
              <a:rPr lang="ru-RU" sz="2000" dirty="0" err="1"/>
              <a:t>Відстеження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хмар</a:t>
            </a:r>
            <a:r>
              <a:rPr lang="ru-RU" sz="2000" dirty="0"/>
              <a:t> дозволило </a:t>
            </a:r>
            <a:r>
              <a:rPr lang="ru-RU" sz="2000" dirty="0" err="1"/>
              <a:t>визначити</a:t>
            </a:r>
            <a:r>
              <a:rPr lang="ru-RU" sz="2000" dirty="0"/>
              <a:t> </a:t>
            </a:r>
            <a:r>
              <a:rPr lang="ru-RU" sz="2000" dirty="0" err="1"/>
              <a:t>зональні</a:t>
            </a:r>
            <a:r>
              <a:rPr lang="ru-RU" sz="2000" dirty="0"/>
              <a:t> </a:t>
            </a:r>
            <a:r>
              <a:rPr lang="ru-RU" sz="2000" dirty="0" err="1"/>
              <a:t>вітри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дмуть</a:t>
            </a:r>
            <a:r>
              <a:rPr lang="ru-RU" sz="2000" dirty="0"/>
              <a:t> у </a:t>
            </a:r>
            <a:r>
              <a:rPr lang="ru-RU" sz="2000" dirty="0" err="1"/>
              <a:t>верхній</a:t>
            </a:r>
            <a:r>
              <a:rPr lang="ru-RU" sz="2000" dirty="0"/>
              <a:t> </a:t>
            </a:r>
            <a:r>
              <a:rPr lang="ru-RU" sz="2000" dirty="0" err="1"/>
              <a:t>тропосфері</a:t>
            </a:r>
            <a:r>
              <a:rPr lang="ru-RU" sz="2000" dirty="0"/>
              <a:t> </a:t>
            </a:r>
            <a:r>
              <a:rPr lang="ru-RU" sz="2000" dirty="0" smtClean="0"/>
              <a:t>Урана. </a:t>
            </a:r>
          </a:p>
          <a:p>
            <a:r>
              <a:rPr lang="ru-RU" sz="2000" dirty="0" smtClean="0"/>
              <a:t>На </a:t>
            </a:r>
            <a:r>
              <a:rPr lang="ru-RU" sz="2000" dirty="0" err="1"/>
              <a:t>екваторі</a:t>
            </a:r>
            <a:r>
              <a:rPr lang="ru-RU" sz="2000" dirty="0"/>
              <a:t> </a:t>
            </a:r>
            <a:r>
              <a:rPr lang="ru-RU" sz="2000" dirty="0" err="1"/>
              <a:t>вітри</a:t>
            </a:r>
            <a:r>
              <a:rPr lang="ru-RU" sz="2000" dirty="0"/>
              <a:t> є </a:t>
            </a:r>
            <a:r>
              <a:rPr lang="ru-RU" sz="2000" dirty="0" err="1"/>
              <a:t>ретроградними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дмуть</a:t>
            </a:r>
            <a:r>
              <a:rPr lang="ru-RU" sz="2000" dirty="0"/>
              <a:t> у </a:t>
            </a:r>
            <a:r>
              <a:rPr lang="ru-RU" sz="2000" dirty="0" err="1"/>
              <a:t>зворотному</a:t>
            </a:r>
            <a:r>
              <a:rPr lang="ru-RU" sz="2000" dirty="0"/>
              <a:t> по </a:t>
            </a:r>
            <a:r>
              <a:rPr lang="ru-RU" sz="2000" dirty="0" err="1"/>
              <a:t>відношенню</a:t>
            </a:r>
            <a:r>
              <a:rPr lang="ru-RU" sz="2000" dirty="0"/>
              <a:t> до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</a:t>
            </a:r>
            <a:r>
              <a:rPr lang="ru-RU" sz="2000" dirty="0" err="1"/>
              <a:t>напрямку</a:t>
            </a:r>
            <a:r>
              <a:rPr lang="ru-RU" sz="2000" dirty="0"/>
              <a:t>, і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швидкості</a:t>
            </a:r>
            <a:r>
              <a:rPr lang="ru-RU" sz="2000" dirty="0"/>
              <a:t> (так як </a:t>
            </a:r>
            <a:r>
              <a:rPr lang="ru-RU" sz="2000" dirty="0" err="1"/>
              <a:t>рух</a:t>
            </a:r>
            <a:r>
              <a:rPr lang="ru-RU" sz="2000" dirty="0"/>
              <a:t> назад </a:t>
            </a:r>
            <a:r>
              <a:rPr lang="ru-RU" sz="2000" dirty="0" err="1"/>
              <a:t>обертанню</a:t>
            </a:r>
            <a:r>
              <a:rPr lang="ru-RU" sz="2000" dirty="0"/>
              <a:t>) </a:t>
            </a:r>
            <a:r>
              <a:rPr lang="ru-RU" sz="2000" dirty="0" err="1"/>
              <a:t>складають</a:t>
            </a:r>
            <a:r>
              <a:rPr lang="ru-RU" sz="2000" dirty="0"/>
              <a:t> -100 і -50 м / </a:t>
            </a:r>
            <a:r>
              <a:rPr lang="ru-RU" sz="2000" dirty="0" smtClean="0"/>
              <a:t>с. </a:t>
            </a:r>
            <a:r>
              <a:rPr lang="ru-RU" sz="2000" dirty="0" err="1"/>
              <a:t>Швидкості</a:t>
            </a:r>
            <a:r>
              <a:rPr lang="ru-RU" sz="2000" dirty="0"/>
              <a:t> </a:t>
            </a:r>
            <a:r>
              <a:rPr lang="ru-RU" sz="2000" dirty="0" err="1" smtClean="0"/>
              <a:t>вітрів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ідутьдо</a:t>
            </a:r>
            <a:r>
              <a:rPr lang="ru-RU" sz="2000" dirty="0" smtClean="0"/>
              <a:t> </a:t>
            </a:r>
            <a:r>
              <a:rPr lang="ru-RU" sz="2000" dirty="0"/>
              <a:t>нуля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збільшенням</a:t>
            </a:r>
            <a:r>
              <a:rPr lang="ru-RU" sz="2000" dirty="0"/>
              <a:t> </a:t>
            </a:r>
            <a:r>
              <a:rPr lang="ru-RU" sz="2000" dirty="0" err="1"/>
              <a:t>відстані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екватора</a:t>
            </a:r>
            <a:r>
              <a:rPr lang="ru-RU" sz="2000" dirty="0"/>
              <a:t> аж до </a:t>
            </a:r>
            <a:r>
              <a:rPr lang="ru-RU" sz="2000" dirty="0" err="1"/>
              <a:t>широти</a:t>
            </a:r>
            <a:r>
              <a:rPr lang="ru-RU" sz="2000" dirty="0"/>
              <a:t> 20 , де </a:t>
            </a:r>
            <a:r>
              <a:rPr lang="ru-RU" sz="2000" dirty="0" err="1"/>
              <a:t>вітру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Вітри</a:t>
            </a:r>
            <a:r>
              <a:rPr lang="ru-RU" sz="2000" dirty="0" smtClean="0"/>
              <a:t> </a:t>
            </a:r>
            <a:r>
              <a:rPr lang="ru-RU" sz="2000" dirty="0" err="1"/>
              <a:t>починають</a:t>
            </a:r>
            <a:r>
              <a:rPr lang="ru-RU" sz="2000" dirty="0"/>
              <a:t> </a:t>
            </a:r>
            <a:r>
              <a:rPr lang="ru-RU" sz="2000" dirty="0" err="1"/>
              <a:t>дути</a:t>
            </a:r>
            <a:r>
              <a:rPr lang="ru-RU" sz="2000" dirty="0"/>
              <a:t> у </a:t>
            </a:r>
            <a:r>
              <a:rPr lang="ru-RU" sz="2000" dirty="0" err="1"/>
              <a:t>напрямку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аж до </a:t>
            </a:r>
            <a:r>
              <a:rPr lang="ru-RU" sz="2000" dirty="0" err="1"/>
              <a:t>полюсів</a:t>
            </a:r>
            <a:r>
              <a:rPr lang="ru-RU" sz="2000" dirty="0"/>
              <a:t> </a:t>
            </a:r>
            <a:r>
              <a:rPr lang="ru-RU" sz="2000" dirty="0" smtClean="0"/>
              <a:t>. </a:t>
            </a:r>
            <a:r>
              <a:rPr lang="ru-RU" sz="2000" dirty="0" err="1"/>
              <a:t>Швидкості</a:t>
            </a:r>
            <a:r>
              <a:rPr lang="ru-RU" sz="2000" dirty="0"/>
              <a:t> </a:t>
            </a:r>
            <a:r>
              <a:rPr lang="ru-RU" sz="2000" dirty="0" err="1"/>
              <a:t>вітрів</a:t>
            </a:r>
            <a:r>
              <a:rPr lang="ru-RU" sz="2000" dirty="0"/>
              <a:t> </a:t>
            </a:r>
            <a:r>
              <a:rPr lang="ru-RU" sz="2000" dirty="0" err="1"/>
              <a:t>починають</a:t>
            </a:r>
            <a:r>
              <a:rPr lang="ru-RU" sz="2000" dirty="0"/>
              <a:t> </a:t>
            </a:r>
            <a:r>
              <a:rPr lang="ru-RU" sz="2000" dirty="0" err="1"/>
              <a:t>рости</a:t>
            </a:r>
            <a:r>
              <a:rPr lang="ru-RU" sz="2000" dirty="0"/>
              <a:t>, </a:t>
            </a:r>
            <a:r>
              <a:rPr lang="ru-RU" sz="2000" dirty="0" err="1"/>
              <a:t>досягаючи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максимуму в широтах 60 і </a:t>
            </a:r>
            <a:r>
              <a:rPr lang="ru-RU" sz="2000" dirty="0" err="1"/>
              <a:t>падаючи</a:t>
            </a:r>
            <a:r>
              <a:rPr lang="ru-RU" sz="2000" dirty="0"/>
              <a:t> практично до нуля на </a:t>
            </a:r>
            <a:r>
              <a:rPr lang="ru-RU" sz="2000" dirty="0" smtClean="0"/>
              <a:t>полюсах.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вітру</a:t>
            </a:r>
            <a:r>
              <a:rPr lang="ru-RU" sz="2000" dirty="0"/>
              <a:t> на </a:t>
            </a:r>
            <a:r>
              <a:rPr lang="ru-RU" sz="2000" dirty="0" err="1"/>
              <a:t>широті</a:t>
            </a:r>
            <a:r>
              <a:rPr lang="ru-RU" sz="2000" dirty="0"/>
              <a:t> в -40 </a:t>
            </a:r>
            <a:r>
              <a:rPr lang="ru-RU" sz="2000" dirty="0" err="1"/>
              <a:t>коливається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150 до 200 м / с, а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спостереженнями</a:t>
            </a:r>
            <a:r>
              <a:rPr lang="ru-RU" sz="2000" dirty="0"/>
              <a:t> </a:t>
            </a:r>
            <a:r>
              <a:rPr lang="ru-RU" sz="2000" dirty="0" err="1"/>
              <a:t>заважає</a:t>
            </a:r>
            <a:r>
              <a:rPr lang="ru-RU" sz="2000" dirty="0"/>
              <a:t> "</a:t>
            </a:r>
            <a:r>
              <a:rPr lang="ru-RU" sz="2000" dirty="0" err="1"/>
              <a:t>Південне</a:t>
            </a:r>
            <a:r>
              <a:rPr lang="ru-RU" sz="2000" dirty="0"/>
              <a:t> </a:t>
            </a:r>
            <a:r>
              <a:rPr lang="ru-RU" sz="2000" dirty="0" err="1"/>
              <a:t>кільце</a:t>
            </a:r>
            <a:r>
              <a:rPr lang="ru-RU" sz="2000" dirty="0"/>
              <a:t>",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яскравістю</a:t>
            </a:r>
            <a:r>
              <a:rPr lang="ru-RU" sz="2000" dirty="0"/>
              <a:t> </a:t>
            </a:r>
            <a:r>
              <a:rPr lang="ru-RU" sz="2000" dirty="0" err="1"/>
              <a:t>затінюючі</a:t>
            </a:r>
            <a:r>
              <a:rPr lang="ru-RU" sz="2000" dirty="0"/>
              <a:t> хмари і не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обчислити</a:t>
            </a:r>
            <a:r>
              <a:rPr lang="ru-RU" sz="2000" dirty="0"/>
              <a:t>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вітру</a:t>
            </a:r>
            <a:r>
              <a:rPr lang="ru-RU" sz="2000" dirty="0"/>
              <a:t> </a:t>
            </a:r>
            <a:r>
              <a:rPr lang="ru-RU" sz="2000" dirty="0" err="1"/>
              <a:t>ближче</a:t>
            </a:r>
            <a:r>
              <a:rPr lang="ru-RU" sz="2000" dirty="0"/>
              <a:t> до </a:t>
            </a:r>
            <a:r>
              <a:rPr lang="ru-RU" sz="2000" dirty="0" err="1"/>
              <a:t>південного</a:t>
            </a:r>
            <a:r>
              <a:rPr lang="ru-RU" sz="2000" dirty="0"/>
              <a:t> полюса. Максимальна ж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вітру</a:t>
            </a:r>
            <a:r>
              <a:rPr lang="ru-RU" sz="2000" dirty="0"/>
              <a:t>, </a:t>
            </a:r>
            <a:r>
              <a:rPr lang="ru-RU" sz="2000" dirty="0" err="1"/>
              <a:t>помічена</a:t>
            </a:r>
            <a:r>
              <a:rPr lang="ru-RU" sz="2000" dirty="0"/>
              <a:t> на </a:t>
            </a:r>
            <a:r>
              <a:rPr lang="ru-RU" sz="2000" dirty="0" err="1"/>
              <a:t>планеті</a:t>
            </a:r>
            <a:r>
              <a:rPr lang="ru-RU" sz="2000" dirty="0"/>
              <a:t>,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зареєстрована</a:t>
            </a:r>
            <a:r>
              <a:rPr lang="ru-RU" sz="2000" dirty="0"/>
              <a:t> на </a:t>
            </a:r>
            <a:r>
              <a:rPr lang="ru-RU" sz="2000" dirty="0" err="1"/>
              <a:t>північній</a:t>
            </a:r>
            <a:r>
              <a:rPr lang="ru-RU" sz="2000" dirty="0"/>
              <a:t> </a:t>
            </a:r>
            <a:r>
              <a:rPr lang="ru-RU" sz="2000" dirty="0" err="1"/>
              <a:t>півкулі</a:t>
            </a:r>
            <a:r>
              <a:rPr lang="ru-RU" sz="2000" dirty="0"/>
              <a:t> на </a:t>
            </a:r>
            <a:r>
              <a:rPr lang="ru-RU" sz="2000" dirty="0" err="1"/>
              <a:t>широті</a:t>
            </a:r>
            <a:r>
              <a:rPr lang="ru-RU" sz="2000" dirty="0"/>
              <a:t> +50 і </a:t>
            </a:r>
            <a:r>
              <a:rPr lang="ru-RU" sz="2000" dirty="0" err="1"/>
              <a:t>дорівнює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240 м / </a:t>
            </a:r>
            <a:r>
              <a:rPr lang="ru-RU" sz="2000" dirty="0" smtClean="0"/>
              <a:t>с.</a:t>
            </a:r>
            <a:endParaRPr lang="ru-RU" sz="2000" dirty="0"/>
          </a:p>
        </p:txBody>
      </p:sp>
      <p:pic>
        <p:nvPicPr>
          <p:cNvPr id="9218" name="Picture 2" descr="C:\Users\Владимир\Desktop\Планета Уран\ast_219_ur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82927"/>
            <a:ext cx="59283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Формування Урану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2160240"/>
          </a:xfrm>
        </p:spPr>
        <p:txBody>
          <a:bodyPr>
            <a:noAutofit/>
          </a:bodyPr>
          <a:lstStyle/>
          <a:p>
            <a:r>
              <a:rPr lang="ru-RU" sz="2000" dirty="0"/>
              <a:t>Є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аргументів</a:t>
            </a:r>
            <a:r>
              <a:rPr lang="ru-RU" sz="2000" dirty="0"/>
              <a:t> на </a:t>
            </a:r>
            <a:r>
              <a:rPr lang="ru-RU" sz="2000" dirty="0" err="1"/>
              <a:t>користь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відмінності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крижаними</a:t>
            </a:r>
            <a:r>
              <a:rPr lang="ru-RU" sz="2000" dirty="0"/>
              <a:t> і </a:t>
            </a:r>
            <a:r>
              <a:rPr lang="ru-RU" sz="2000" dirty="0" err="1"/>
              <a:t>газовими</a:t>
            </a:r>
            <a:r>
              <a:rPr lang="ru-RU" sz="2000" dirty="0"/>
              <a:t> </a:t>
            </a:r>
            <a:r>
              <a:rPr lang="ru-RU" sz="2000" dirty="0" err="1"/>
              <a:t>гігантами</a:t>
            </a:r>
            <a:r>
              <a:rPr lang="ru-RU" sz="2000" dirty="0"/>
              <a:t> </a:t>
            </a:r>
            <a:r>
              <a:rPr lang="ru-RU" sz="2000" dirty="0" err="1"/>
              <a:t>зародилися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при </a:t>
            </a:r>
            <a:r>
              <a:rPr lang="ru-RU" sz="2000" dirty="0" err="1"/>
              <a:t>формуванні</a:t>
            </a:r>
            <a:r>
              <a:rPr lang="ru-RU" sz="2000" dirty="0"/>
              <a:t>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 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Як </a:t>
            </a:r>
            <a:r>
              <a:rPr lang="ru-RU" sz="2000" dirty="0" err="1"/>
              <a:t>вважають</a:t>
            </a:r>
            <a:r>
              <a:rPr lang="ru-RU" sz="2000" dirty="0"/>
              <a:t>, </a:t>
            </a:r>
            <a:r>
              <a:rPr lang="ru-RU" sz="2000" dirty="0" err="1"/>
              <a:t>Сонячна</a:t>
            </a:r>
            <a:r>
              <a:rPr lang="ru-RU" sz="2000" dirty="0"/>
              <a:t> система </a:t>
            </a:r>
            <a:r>
              <a:rPr lang="ru-RU" sz="2000" dirty="0" err="1"/>
              <a:t>сформувалася</a:t>
            </a:r>
            <a:r>
              <a:rPr lang="ru-RU" sz="2000" dirty="0"/>
              <a:t> з </a:t>
            </a:r>
            <a:r>
              <a:rPr lang="ru-RU" sz="2000" dirty="0" err="1"/>
              <a:t>гігантського</a:t>
            </a:r>
            <a:r>
              <a:rPr lang="ru-RU" sz="2000" dirty="0"/>
              <a:t> </a:t>
            </a:r>
            <a:r>
              <a:rPr lang="ru-RU" sz="2000" dirty="0" err="1"/>
              <a:t>обертового</a:t>
            </a:r>
            <a:r>
              <a:rPr lang="ru-RU" sz="2000" dirty="0"/>
              <a:t> </a:t>
            </a:r>
            <a:r>
              <a:rPr lang="ru-RU" sz="2000" dirty="0" err="1"/>
              <a:t>кулі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газу і пилу і </a:t>
            </a:r>
            <a:r>
              <a:rPr lang="ru-RU" sz="2000" dirty="0" err="1"/>
              <a:t>відомого</a:t>
            </a:r>
            <a:r>
              <a:rPr lang="ru-RU" sz="2000" dirty="0"/>
              <a:t> як </a:t>
            </a:r>
            <a:r>
              <a:rPr lang="ru-RU" sz="2000" dirty="0" err="1"/>
              <a:t>протосонячній</a:t>
            </a:r>
            <a:r>
              <a:rPr lang="ru-RU" sz="2000" dirty="0"/>
              <a:t> </a:t>
            </a:r>
            <a:r>
              <a:rPr lang="ru-RU" sz="2000" dirty="0" err="1"/>
              <a:t>туманність</a:t>
            </a:r>
            <a:r>
              <a:rPr lang="ru-RU" sz="2000" dirty="0"/>
              <a:t>. </a:t>
            </a:r>
            <a:r>
              <a:rPr lang="ru-RU" sz="2000" dirty="0" err="1"/>
              <a:t>Потім</a:t>
            </a:r>
            <a:r>
              <a:rPr lang="ru-RU" sz="2000" dirty="0"/>
              <a:t> куля </a:t>
            </a:r>
            <a:r>
              <a:rPr lang="ru-RU" sz="2000" dirty="0" err="1"/>
              <a:t>ущільнився</a:t>
            </a:r>
            <a:r>
              <a:rPr lang="ru-RU" sz="2000" dirty="0"/>
              <a:t>, і </a:t>
            </a:r>
            <a:r>
              <a:rPr lang="ru-RU" sz="2000" dirty="0" err="1"/>
              <a:t>сформувався</a:t>
            </a:r>
            <a:r>
              <a:rPr lang="ru-RU" sz="2000" dirty="0"/>
              <a:t> диск з </a:t>
            </a:r>
            <a:r>
              <a:rPr lang="ru-RU" sz="2000" dirty="0" err="1"/>
              <a:t>Сонцем</a:t>
            </a:r>
            <a:r>
              <a:rPr lang="ru-RU" sz="2000" dirty="0"/>
              <a:t> в </a:t>
            </a:r>
            <a:r>
              <a:rPr lang="ru-RU" sz="2000" dirty="0" err="1"/>
              <a:t>центрі</a:t>
            </a:r>
            <a:r>
              <a:rPr lang="ru-RU" sz="2000" dirty="0"/>
              <a:t> 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Велика </a:t>
            </a:r>
            <a:r>
              <a:rPr lang="ru-RU" sz="2000" dirty="0" err="1"/>
              <a:t>частина</a:t>
            </a:r>
            <a:r>
              <a:rPr lang="ru-RU" sz="2000" dirty="0"/>
              <a:t> </a:t>
            </a:r>
            <a:r>
              <a:rPr lang="ru-RU" sz="2000" dirty="0" err="1"/>
              <a:t>водню</a:t>
            </a:r>
            <a:r>
              <a:rPr lang="ru-RU" sz="2000" dirty="0"/>
              <a:t> з </a:t>
            </a:r>
            <a:r>
              <a:rPr lang="ru-RU" sz="2000" dirty="0" err="1"/>
              <a:t>гелієм</a:t>
            </a:r>
            <a:r>
              <a:rPr lang="ru-RU" sz="2000" dirty="0"/>
              <a:t> </a:t>
            </a:r>
            <a:r>
              <a:rPr lang="ru-RU" sz="2000" dirty="0" err="1"/>
              <a:t>пішла</a:t>
            </a:r>
            <a:r>
              <a:rPr lang="ru-RU" sz="2000" dirty="0"/>
              <a:t> на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Сонця</a:t>
            </a:r>
            <a:r>
              <a:rPr lang="ru-RU" sz="2000" dirty="0"/>
              <a:t>. А </a:t>
            </a:r>
            <a:r>
              <a:rPr lang="ru-RU" sz="2000" dirty="0" err="1"/>
              <a:t>частинки</a:t>
            </a:r>
            <a:r>
              <a:rPr lang="ru-RU" sz="2000" dirty="0"/>
              <a:t> пилу стали </a:t>
            </a:r>
            <a:r>
              <a:rPr lang="ru-RU" sz="2000" dirty="0" err="1"/>
              <a:t>збиратися</a:t>
            </a:r>
            <a:r>
              <a:rPr lang="ru-RU" sz="2000" dirty="0"/>
              <a:t> разом,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згодом</a:t>
            </a:r>
            <a:r>
              <a:rPr lang="ru-RU" sz="2000" dirty="0"/>
              <a:t> </a:t>
            </a:r>
            <a:r>
              <a:rPr lang="ru-RU" sz="2000" dirty="0" err="1"/>
              <a:t>сформувати</a:t>
            </a:r>
            <a:r>
              <a:rPr lang="ru-RU" sz="2000" dirty="0"/>
              <a:t> </a:t>
            </a:r>
            <a:r>
              <a:rPr lang="ru-RU" sz="2000" dirty="0" err="1" smtClean="0"/>
              <a:t>протопланети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521887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Формування Урану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5191"/>
            <a:ext cx="8856984" cy="489416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збільшувалися</a:t>
            </a:r>
            <a:r>
              <a:rPr lang="ru-RU" dirty="0"/>
              <a:t> в </a:t>
            </a:r>
            <a:r>
              <a:rPr lang="ru-RU" dirty="0" err="1"/>
              <a:t>розмірах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з них </a:t>
            </a:r>
            <a:r>
              <a:rPr lang="ru-RU" dirty="0" err="1"/>
              <a:t>обзавелися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сильним</a:t>
            </a:r>
            <a:r>
              <a:rPr lang="ru-RU" dirty="0"/>
              <a:t> </a:t>
            </a:r>
            <a:r>
              <a:rPr lang="ru-RU" dirty="0" err="1"/>
              <a:t>магнітним</a:t>
            </a:r>
            <a:r>
              <a:rPr lang="ru-RU" dirty="0"/>
              <a:t> полем, </a:t>
            </a:r>
            <a:r>
              <a:rPr lang="ru-RU" dirty="0" err="1"/>
              <a:t>що</a:t>
            </a:r>
            <a:r>
              <a:rPr lang="ru-RU" dirty="0"/>
              <a:t> дозволив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сконцентрувати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себе </a:t>
            </a:r>
            <a:r>
              <a:rPr lang="ru-RU" dirty="0" err="1"/>
              <a:t>залишковий</a:t>
            </a:r>
            <a:r>
              <a:rPr lang="ru-RU" dirty="0"/>
              <a:t> газ. Вони </a:t>
            </a:r>
            <a:r>
              <a:rPr lang="ru-RU" dirty="0" err="1"/>
              <a:t>продовжували</a:t>
            </a:r>
            <a:r>
              <a:rPr lang="ru-RU" dirty="0"/>
              <a:t> </a:t>
            </a:r>
            <a:r>
              <a:rPr lang="ru-RU" dirty="0" err="1"/>
              <a:t>набирати</a:t>
            </a:r>
            <a:r>
              <a:rPr lang="ru-RU" dirty="0"/>
              <a:t> газ до тих </a:t>
            </a:r>
            <a:r>
              <a:rPr lang="ru-RU" dirty="0" err="1"/>
              <a:t>пір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не досягали </a:t>
            </a:r>
            <a:r>
              <a:rPr lang="ru-RU" dirty="0" err="1"/>
              <a:t>межі</a:t>
            </a:r>
            <a:r>
              <a:rPr lang="ru-RU" dirty="0"/>
              <a:t>,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збільшувалися</a:t>
            </a:r>
            <a:r>
              <a:rPr lang="ru-RU" dirty="0"/>
              <a:t> по </a:t>
            </a:r>
            <a:r>
              <a:rPr lang="ru-RU" dirty="0" err="1"/>
              <a:t>експоненті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Крижаним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err="1"/>
              <a:t>гігантам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"</a:t>
            </a:r>
            <a:r>
              <a:rPr lang="ru-RU" dirty="0" err="1"/>
              <a:t>отримати</a:t>
            </a:r>
            <a:r>
              <a:rPr lang="ru-RU" dirty="0"/>
              <a:t>"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газу - по </a:t>
            </a:r>
            <a:r>
              <a:rPr lang="ru-RU" dirty="0" err="1"/>
              <a:t>масі</a:t>
            </a:r>
            <a:r>
              <a:rPr lang="ru-RU" dirty="0"/>
              <a:t> </a:t>
            </a:r>
            <a:r>
              <a:rPr lang="ru-RU" dirty="0" err="1"/>
              <a:t>отриманий</a:t>
            </a:r>
            <a:r>
              <a:rPr lang="ru-RU" dirty="0"/>
              <a:t> ними газ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перевершував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Таким чином,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не досягала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 .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в </a:t>
            </a:r>
            <a:r>
              <a:rPr lang="ru-RU" dirty="0" err="1"/>
              <a:t>поясненнях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Урана і Нептуна. </a:t>
            </a:r>
            <a:endParaRPr lang="ru-RU" dirty="0" smtClean="0"/>
          </a:p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для </a:t>
            </a:r>
            <a:r>
              <a:rPr lang="ru-RU" dirty="0" err="1"/>
              <a:t>відстані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вони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раніше</a:t>
            </a:r>
            <a:r>
              <a:rPr lang="ru-RU" dirty="0"/>
              <a:t>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, але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якимось</a:t>
            </a:r>
            <a:r>
              <a:rPr lang="ru-RU" dirty="0"/>
              <a:t> чином </a:t>
            </a:r>
            <a:r>
              <a:rPr lang="ru-RU" dirty="0" err="1"/>
              <a:t>змінили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 . </a:t>
            </a:r>
            <a:r>
              <a:rPr lang="ru-RU" dirty="0" err="1"/>
              <a:t>Втім</a:t>
            </a:r>
            <a:r>
              <a:rPr lang="ru-RU" dirty="0"/>
              <a:t>,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планетарного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Уран і Нептун </a:t>
            </a:r>
            <a:r>
              <a:rPr lang="ru-RU" dirty="0" err="1"/>
              <a:t>дійсно</a:t>
            </a:r>
            <a:r>
              <a:rPr lang="ru-RU" dirty="0"/>
              <a:t> могли </a:t>
            </a:r>
            <a:r>
              <a:rPr lang="ru-RU" dirty="0" err="1"/>
              <a:t>сформуватися</a:t>
            </a:r>
            <a:r>
              <a:rPr lang="ru-RU" dirty="0"/>
              <a:t> на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теперішньому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, і, таким чином,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цими</a:t>
            </a:r>
            <a:r>
              <a:rPr lang="ru-RU" dirty="0"/>
              <a:t> моделями не є </a:t>
            </a:r>
            <a:r>
              <a:rPr lang="ru-RU" dirty="0" err="1"/>
              <a:t>перешкодою</a:t>
            </a:r>
            <a:r>
              <a:rPr lang="ru-RU" dirty="0"/>
              <a:t> в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 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33588"/>
            <a:ext cx="6578591" cy="369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Супутники Урану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4509120"/>
            <a:ext cx="9036496" cy="1891680"/>
          </a:xfrm>
        </p:spPr>
        <p:txBody>
          <a:bodyPr>
            <a:normAutofit/>
          </a:bodyPr>
          <a:lstStyle/>
          <a:p>
            <a:r>
              <a:rPr lang="ru-RU" sz="2800" dirty="0" err="1"/>
              <a:t>Найбільші</a:t>
            </a:r>
            <a:r>
              <a:rPr lang="ru-RU" sz="2800" dirty="0"/>
              <a:t> </a:t>
            </a:r>
            <a:r>
              <a:rPr lang="ru-RU" sz="2800" dirty="0" err="1"/>
              <a:t>супутники</a:t>
            </a:r>
            <a:r>
              <a:rPr lang="ru-RU" sz="2800" dirty="0"/>
              <a:t> Урана. </a:t>
            </a:r>
            <a:endParaRPr lang="ru-RU" sz="2800" dirty="0" smtClean="0"/>
          </a:p>
          <a:p>
            <a:r>
              <a:rPr lang="ru-RU" sz="2800" dirty="0" err="1" smtClean="0"/>
              <a:t>Зліва</a:t>
            </a:r>
            <a:r>
              <a:rPr lang="ru-RU" sz="2800" dirty="0"/>
              <a:t> </a:t>
            </a:r>
            <a:r>
              <a:rPr lang="ru-RU" sz="2800" dirty="0" smtClean="0"/>
              <a:t> направо:</a:t>
            </a:r>
          </a:p>
          <a:p>
            <a:pPr marL="118872" indent="0">
              <a:buNone/>
            </a:pPr>
            <a:r>
              <a:rPr lang="ru-RU" sz="2800" dirty="0" smtClean="0"/>
              <a:t>                </a:t>
            </a:r>
            <a:r>
              <a:rPr lang="ru-RU" sz="2800" dirty="0" err="1" smtClean="0"/>
              <a:t>Міранда</a:t>
            </a:r>
            <a:r>
              <a:rPr lang="ru-RU" sz="2800" dirty="0"/>
              <a:t>, </a:t>
            </a:r>
            <a:r>
              <a:rPr lang="ru-RU" sz="2800" dirty="0" err="1"/>
              <a:t>Аріель</a:t>
            </a:r>
            <a:r>
              <a:rPr lang="ru-RU" sz="2800" dirty="0"/>
              <a:t>, </a:t>
            </a:r>
            <a:r>
              <a:rPr lang="ru-RU" sz="2800" dirty="0" err="1"/>
              <a:t>Умбріель</a:t>
            </a:r>
            <a:r>
              <a:rPr lang="ru-RU" sz="2800" dirty="0"/>
              <a:t>, </a:t>
            </a:r>
            <a:r>
              <a:rPr lang="ru-RU" sz="2800" dirty="0" err="1"/>
              <a:t>Титанія</a:t>
            </a:r>
            <a:r>
              <a:rPr lang="ru-RU" sz="2800" dirty="0"/>
              <a:t>, </a:t>
            </a:r>
            <a:r>
              <a:rPr lang="ru-RU" sz="2800" dirty="0" err="1"/>
              <a:t>Оберон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68667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Супутники Урану</a:t>
            </a:r>
            <a:endParaRPr lang="ru-RU" dirty="0"/>
          </a:p>
        </p:txBody>
      </p:sp>
      <p:pic>
        <p:nvPicPr>
          <p:cNvPr id="19458" name="Picture 2" descr="C:\Users\Владимир\Desktop\Планета Уран\image_DC_model_ur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267"/>
            <a:ext cx="5727898" cy="55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Владимир\Desktop\Планета Уран\uranus-moons-mon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4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Міранда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2540"/>
            <a:ext cx="5436046" cy="54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772816"/>
            <a:ext cx="3275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Міра́нда</a:t>
            </a:r>
            <a:r>
              <a:rPr lang="ru-RU" dirty="0"/>
              <a:t> (</a:t>
            </a:r>
            <a:r>
              <a:rPr lang="ru-RU" b="1" dirty="0"/>
              <a:t>Уран V</a:t>
            </a:r>
            <a:r>
              <a:rPr lang="ru-RU" dirty="0"/>
              <a:t>) — </a:t>
            </a:r>
            <a:r>
              <a:rPr lang="ru-RU" dirty="0" err="1"/>
              <a:t>найближчий</a:t>
            </a:r>
            <a:r>
              <a:rPr lang="ru-RU" dirty="0"/>
              <a:t> і </a:t>
            </a:r>
            <a:r>
              <a:rPr lang="ru-RU" dirty="0" err="1"/>
              <a:t>найменший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п'яти</a:t>
            </a:r>
            <a:r>
              <a:rPr lang="ru-RU" dirty="0"/>
              <a:t> великих </a:t>
            </a:r>
            <a:r>
              <a:rPr lang="ru-RU" dirty="0" err="1"/>
              <a:t>супутників</a:t>
            </a:r>
            <a:r>
              <a:rPr lang="ru-RU" dirty="0"/>
              <a:t> Урана. </a:t>
            </a:r>
            <a:r>
              <a:rPr lang="ru-RU" dirty="0" err="1"/>
              <a:t>Супутник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 1948 </a:t>
            </a:r>
            <a:r>
              <a:rPr lang="ru-RU" dirty="0" smtClean="0"/>
              <a:t>року.</a:t>
            </a:r>
          </a:p>
          <a:p>
            <a:r>
              <a:rPr lang="ru-RU" dirty="0"/>
              <a:t>З </a:t>
            </a:r>
            <a:r>
              <a:rPr lang="ru-RU" dirty="0" err="1"/>
              <a:t>усіх</a:t>
            </a:r>
            <a:r>
              <a:rPr lang="ru-RU" dirty="0"/>
              <a:t> </a:t>
            </a:r>
            <a:r>
              <a:rPr lang="ru-RU" dirty="0" err="1"/>
              <a:t>супутників</a:t>
            </a:r>
            <a:r>
              <a:rPr lang="ru-RU" dirty="0"/>
              <a:t> Урана </a:t>
            </a:r>
            <a:r>
              <a:rPr lang="ru-RU" dirty="0" err="1"/>
              <a:t>Міранду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вивчено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опинилася</a:t>
            </a:r>
            <a:r>
              <a:rPr lang="ru-RU" dirty="0"/>
              <a:t> </a:t>
            </a:r>
            <a:r>
              <a:rPr lang="ru-RU" dirty="0" err="1"/>
              <a:t>найближче</a:t>
            </a:r>
            <a:r>
              <a:rPr lang="ru-RU" dirty="0"/>
              <a:t> до </a:t>
            </a:r>
            <a:r>
              <a:rPr lang="ru-RU" dirty="0" err="1"/>
              <a:t>траекторії</a:t>
            </a:r>
            <a:r>
              <a:rPr lang="ru-RU" dirty="0"/>
              <a:t> «Вояджера-2».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південну</a:t>
            </a:r>
            <a:r>
              <a:rPr lang="ru-RU" dirty="0"/>
              <a:t> </a:t>
            </a:r>
            <a:r>
              <a:rPr lang="ru-RU" dirty="0" err="1"/>
              <a:t>півкулю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північна</a:t>
            </a:r>
            <a:r>
              <a:rPr lang="ru-RU" dirty="0"/>
              <a:t> </a:t>
            </a:r>
            <a:r>
              <a:rPr lang="ru-RU" dirty="0" err="1"/>
              <a:t>перебувала</a:t>
            </a:r>
            <a:r>
              <a:rPr lang="ru-RU" dirty="0"/>
              <a:t> в </a:t>
            </a:r>
            <a:r>
              <a:rPr lang="ru-RU" dirty="0" err="1"/>
              <a:t>тіні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4 </a:t>
            </a:r>
            <a:r>
              <a:rPr lang="ru-RU" sz="2800" dirty="0" err="1"/>
              <a:t>Клімат</a:t>
            </a:r>
            <a:endParaRPr lang="ru-RU" sz="2800" dirty="0"/>
          </a:p>
          <a:p>
            <a:pPr lvl="1"/>
            <a:r>
              <a:rPr lang="ru-RU" sz="2400" dirty="0"/>
              <a:t>4.1 </a:t>
            </a:r>
            <a:r>
              <a:rPr lang="ru-RU" sz="2400" dirty="0" err="1"/>
              <a:t>Атмосферні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, хмари і </a:t>
            </a:r>
            <a:r>
              <a:rPr lang="ru-RU" sz="2400" dirty="0" err="1" smtClean="0"/>
              <a:t>вітер</a:t>
            </a:r>
            <a:endParaRPr lang="ru-RU" sz="2400" dirty="0"/>
          </a:p>
          <a:p>
            <a:r>
              <a:rPr lang="ru-RU" sz="2800" dirty="0" smtClean="0"/>
              <a:t>5</a:t>
            </a:r>
            <a:r>
              <a:rPr lang="ru-RU" sz="2800" dirty="0"/>
              <a:t> 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smtClean="0"/>
              <a:t> Урана</a:t>
            </a:r>
            <a:endParaRPr lang="ru-RU" sz="2800" dirty="0"/>
          </a:p>
          <a:p>
            <a:r>
              <a:rPr lang="ru-RU" sz="2800" dirty="0"/>
              <a:t>6 </a:t>
            </a:r>
            <a:r>
              <a:rPr lang="ru-RU" sz="2800" dirty="0" err="1"/>
              <a:t>Супутники</a:t>
            </a:r>
            <a:r>
              <a:rPr lang="ru-RU" sz="2800" dirty="0"/>
              <a:t> </a:t>
            </a:r>
            <a:r>
              <a:rPr lang="ru-RU" sz="2800" dirty="0" smtClean="0"/>
              <a:t> Урана</a:t>
            </a:r>
            <a:endParaRPr lang="ru-RU" sz="2800" dirty="0"/>
          </a:p>
          <a:p>
            <a:r>
              <a:rPr lang="uk-UA" sz="2800" dirty="0" smtClean="0"/>
              <a:t>7 Дослідження Урану</a:t>
            </a:r>
            <a:endParaRPr lang="ru-RU" sz="2800" dirty="0"/>
          </a:p>
          <a:p>
            <a:pPr lvl="1"/>
            <a:r>
              <a:rPr lang="ru-RU" sz="2400" dirty="0"/>
              <a:t>7.1 </a:t>
            </a:r>
            <a:r>
              <a:rPr lang="ru-RU" sz="2400" dirty="0" err="1"/>
              <a:t>Хронологія</a:t>
            </a:r>
            <a:r>
              <a:rPr lang="ru-RU" sz="2400" dirty="0"/>
              <a:t> </a:t>
            </a:r>
            <a:r>
              <a:rPr lang="ru-RU" sz="2400" dirty="0" err="1"/>
              <a:t>відкриттів</a:t>
            </a:r>
            <a:endParaRPr lang="ru-RU" sz="2400" dirty="0"/>
          </a:p>
          <a:p>
            <a:pPr lvl="1"/>
            <a:r>
              <a:rPr lang="ru-RU" sz="2400" dirty="0"/>
              <a:t>7.2 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автоматичними</a:t>
            </a:r>
            <a:r>
              <a:rPr lang="ru-RU" sz="2400" dirty="0"/>
              <a:t> </a:t>
            </a:r>
            <a:r>
              <a:rPr lang="ru-RU" sz="2400" dirty="0" err="1"/>
              <a:t>міжпланетними</a:t>
            </a:r>
            <a:r>
              <a:rPr lang="ru-RU" sz="2400" dirty="0"/>
              <a:t> </a:t>
            </a:r>
            <a:r>
              <a:rPr lang="ru-RU" sz="2400" dirty="0" err="1"/>
              <a:t>станціями</a:t>
            </a:r>
            <a:endParaRPr lang="ru-RU" sz="2400" dirty="0"/>
          </a:p>
          <a:p>
            <a:r>
              <a:rPr lang="ru-RU" sz="2800" dirty="0"/>
              <a:t>8 Уран в </a:t>
            </a:r>
            <a:r>
              <a:rPr lang="ru-RU" sz="2800" dirty="0" err="1"/>
              <a:t>культурі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5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Аріель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28800"/>
            <a:ext cx="3744416" cy="5112567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Аріель</a:t>
            </a:r>
            <a:r>
              <a:rPr lang="ru-RU" dirty="0"/>
              <a:t> (англ. </a:t>
            </a:r>
            <a:r>
              <a:rPr lang="ru-RU" i="1" dirty="0" err="1"/>
              <a:t>Ariel</a:t>
            </a:r>
            <a:r>
              <a:rPr lang="ru-RU" dirty="0"/>
              <a:t>) — </a:t>
            </a:r>
            <a:r>
              <a:rPr lang="ru-RU" dirty="0" err="1"/>
              <a:t>супутник</a:t>
            </a:r>
            <a:r>
              <a:rPr lang="ru-RU" dirty="0"/>
              <a:t> Урана,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з </a:t>
            </a:r>
            <a:r>
              <a:rPr lang="ru-RU" dirty="0" err="1"/>
              <a:t>Умбріелем</a:t>
            </a:r>
            <a:r>
              <a:rPr lang="ru-RU" dirty="0"/>
              <a:t> 24 </a:t>
            </a:r>
            <a:r>
              <a:rPr lang="ru-RU" dirty="0" err="1"/>
              <a:t>жовтня</a:t>
            </a:r>
            <a:r>
              <a:rPr lang="ru-RU" dirty="0"/>
              <a:t> 1851 року </a:t>
            </a:r>
            <a:r>
              <a:rPr lang="ru-RU" dirty="0" err="1" smtClean="0"/>
              <a:t>Вільямом</a:t>
            </a:r>
            <a:r>
              <a:rPr lang="ru-RU" dirty="0" smtClean="0"/>
              <a:t> </a:t>
            </a:r>
            <a:r>
              <a:rPr lang="ru-RU" dirty="0" err="1"/>
              <a:t>Лассалем</a:t>
            </a:r>
            <a:r>
              <a:rPr lang="ru-RU" dirty="0"/>
              <a:t>; названий ним же</a:t>
            </a:r>
            <a:r>
              <a:rPr lang="ru-RU" dirty="0" smtClean="0"/>
              <a:t>.</a:t>
            </a:r>
          </a:p>
          <a:p>
            <a:r>
              <a:rPr lang="ru-RU" dirty="0" err="1"/>
              <a:t>Аріель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як </a:t>
            </a:r>
            <a:r>
              <a:rPr lang="ru-RU" b="1" dirty="0"/>
              <a:t>Уран І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" y="1185966"/>
            <a:ext cx="50482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Умбріель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4719" y="1556790"/>
            <a:ext cx="4779281" cy="5112569"/>
          </a:xfrm>
        </p:spPr>
        <p:txBody>
          <a:bodyPr>
            <a:noAutofit/>
          </a:bodyPr>
          <a:lstStyle/>
          <a:p>
            <a:r>
              <a:rPr lang="ru-RU" sz="1800" dirty="0" err="1"/>
              <a:t>Відкрито</a:t>
            </a:r>
            <a:r>
              <a:rPr lang="ru-RU" sz="1800" dirty="0"/>
              <a:t> </a:t>
            </a:r>
            <a:r>
              <a:rPr lang="ru-RU" sz="1800" dirty="0" err="1"/>
              <a:t>Вільямом</a:t>
            </a:r>
            <a:r>
              <a:rPr lang="ru-RU" sz="1800" dirty="0"/>
              <a:t> </a:t>
            </a:r>
            <a:r>
              <a:rPr lang="ru-RU" sz="1800" dirty="0" err="1"/>
              <a:t>Лассела</a:t>
            </a:r>
            <a:r>
              <a:rPr lang="ru-RU" sz="1800" dirty="0"/>
              <a:t> в 1851 </a:t>
            </a:r>
            <a:r>
              <a:rPr lang="ru-RU" sz="1800" dirty="0" err="1"/>
              <a:t>році</a:t>
            </a:r>
            <a:r>
              <a:rPr lang="ru-RU" sz="1800" dirty="0"/>
              <a:t>, </a:t>
            </a:r>
            <a:r>
              <a:rPr lang="ru-RU" sz="1800" dirty="0" err="1"/>
              <a:t>одночасно</a:t>
            </a:r>
            <a:r>
              <a:rPr lang="ru-RU" sz="1800" dirty="0"/>
              <a:t> з </a:t>
            </a:r>
            <a:r>
              <a:rPr lang="ru-RU" sz="1800" dirty="0" err="1"/>
              <a:t>Аріелем</a:t>
            </a:r>
            <a:r>
              <a:rPr lang="ru-RU" sz="1800" dirty="0"/>
              <a:t>. Названий на честь персонажа (гнома) </a:t>
            </a:r>
            <a:r>
              <a:rPr lang="ru-RU" sz="1800" dirty="0" err="1"/>
              <a:t>поеми</a:t>
            </a:r>
            <a:r>
              <a:rPr lang="ru-RU" sz="1800" dirty="0"/>
              <a:t> А. Попа «</a:t>
            </a:r>
            <a:r>
              <a:rPr lang="ru-RU" sz="1800" dirty="0" err="1"/>
              <a:t>Викрадення</a:t>
            </a:r>
            <a:r>
              <a:rPr lang="ru-RU" sz="1800" dirty="0"/>
              <a:t> пасма».</a:t>
            </a:r>
          </a:p>
          <a:p>
            <a:r>
              <a:rPr lang="ru-RU" sz="1800" dirty="0" err="1"/>
              <a:t>Умбріель</a:t>
            </a:r>
            <a:r>
              <a:rPr lang="ru-RU" sz="1800" dirty="0"/>
              <a:t> є </a:t>
            </a:r>
            <a:r>
              <a:rPr lang="ru-RU" sz="1800" dirty="0" err="1"/>
              <a:t>третім</a:t>
            </a:r>
            <a:r>
              <a:rPr lang="ru-RU" sz="1800" dirty="0"/>
              <a:t> за </a:t>
            </a:r>
            <a:r>
              <a:rPr lang="ru-RU" sz="1800" dirty="0" err="1"/>
              <a:t>розмірами</a:t>
            </a:r>
            <a:r>
              <a:rPr lang="ru-RU" sz="1800" dirty="0"/>
              <a:t> і </a:t>
            </a:r>
            <a:r>
              <a:rPr lang="ru-RU" sz="1800" dirty="0" err="1"/>
              <a:t>темнішим</a:t>
            </a:r>
            <a:r>
              <a:rPr lang="ru-RU" sz="1800" dirty="0"/>
              <a:t> з великих </a:t>
            </a:r>
            <a:r>
              <a:rPr lang="ru-RU" sz="1800" dirty="0" err="1"/>
              <a:t>супутників</a:t>
            </a:r>
            <a:r>
              <a:rPr lang="ru-RU" sz="1800" dirty="0"/>
              <a:t> Урану,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віддзеркалює</a:t>
            </a:r>
            <a:r>
              <a:rPr lang="ru-RU" sz="1800" dirty="0"/>
              <a:t> </a:t>
            </a:r>
            <a:r>
              <a:rPr lang="ru-RU" sz="1800" dirty="0" err="1"/>
              <a:t>всього</a:t>
            </a:r>
            <a:r>
              <a:rPr lang="ru-RU" sz="1800" dirty="0"/>
              <a:t> 16% </a:t>
            </a:r>
            <a:r>
              <a:rPr lang="ru-RU" sz="1800" dirty="0" err="1"/>
              <a:t>світла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на </a:t>
            </a:r>
            <a:r>
              <a:rPr lang="ru-RU" sz="1800" dirty="0" err="1"/>
              <a:t>нього</a:t>
            </a:r>
            <a:r>
              <a:rPr lang="ru-RU" sz="1800" dirty="0"/>
              <a:t> </a:t>
            </a:r>
            <a:r>
              <a:rPr lang="ru-RU" sz="1800" dirty="0" err="1"/>
              <a:t>падає</a:t>
            </a:r>
            <a:r>
              <a:rPr lang="ru-RU" sz="1800" dirty="0"/>
              <a:t>. </a:t>
            </a:r>
            <a:r>
              <a:rPr lang="ru-RU" sz="1800" dirty="0" err="1"/>
              <a:t>Поверхня</a:t>
            </a:r>
            <a:r>
              <a:rPr lang="ru-RU" sz="1800" dirty="0"/>
              <a:t> сильно </a:t>
            </a:r>
            <a:r>
              <a:rPr lang="ru-RU" sz="1800" dirty="0" err="1"/>
              <a:t>кратерирована</a:t>
            </a:r>
            <a:r>
              <a:rPr lang="ru-RU" sz="1800" dirty="0"/>
              <a:t>, але на </a:t>
            </a:r>
            <a:r>
              <a:rPr lang="ru-RU" sz="1800" dirty="0" err="1"/>
              <a:t>ньому</a:t>
            </a:r>
            <a:r>
              <a:rPr lang="ru-RU" sz="1800" dirty="0"/>
              <a:t> </a:t>
            </a:r>
            <a:r>
              <a:rPr lang="ru-RU" sz="1800" dirty="0" err="1"/>
              <a:t>немає</a:t>
            </a:r>
            <a:r>
              <a:rPr lang="ru-RU" sz="1800" dirty="0"/>
              <a:t> </a:t>
            </a:r>
            <a:r>
              <a:rPr lang="ru-RU" sz="1800" dirty="0" err="1"/>
              <a:t>кратерів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світлими</a:t>
            </a:r>
            <a:r>
              <a:rPr lang="ru-RU" sz="1800" dirty="0"/>
              <a:t> </a:t>
            </a:r>
            <a:r>
              <a:rPr lang="ru-RU" sz="1800" dirty="0" err="1"/>
              <a:t>променями</a:t>
            </a:r>
            <a:r>
              <a:rPr lang="ru-RU" sz="1800" dirty="0"/>
              <a:t>, </a:t>
            </a:r>
            <a:r>
              <a:rPr lang="ru-RU" sz="1800" dirty="0" err="1"/>
              <a:t>наявних</a:t>
            </a:r>
            <a:r>
              <a:rPr lang="ru-RU" sz="1800" dirty="0"/>
              <a:t> на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супутниках</a:t>
            </a:r>
            <a:r>
              <a:rPr lang="ru-RU" sz="1800" dirty="0"/>
              <a:t> Урана. </a:t>
            </a:r>
            <a:endParaRPr lang="ru-RU" sz="1800" dirty="0" smtClean="0"/>
          </a:p>
          <a:p>
            <a:r>
              <a:rPr lang="ru-RU" sz="1800" dirty="0" err="1"/>
              <a:t>Особливість</a:t>
            </a:r>
            <a:r>
              <a:rPr lang="ru-RU" sz="1800" dirty="0"/>
              <a:t> </a:t>
            </a:r>
            <a:r>
              <a:rPr lang="ru-RU" sz="1800" dirty="0" err="1"/>
              <a:t>Умбріель</a:t>
            </a:r>
            <a:r>
              <a:rPr lang="ru-RU" sz="1800" dirty="0"/>
              <a:t> - </a:t>
            </a:r>
            <a:r>
              <a:rPr lang="ru-RU" sz="1800" dirty="0" err="1"/>
              <a:t>незвичайний</a:t>
            </a:r>
            <a:r>
              <a:rPr lang="ru-RU" sz="1800" dirty="0"/>
              <a:t> </a:t>
            </a:r>
            <a:r>
              <a:rPr lang="ru-RU" sz="1800" dirty="0" err="1"/>
              <a:t>світлий</a:t>
            </a:r>
            <a:r>
              <a:rPr lang="ru-RU" sz="1800" dirty="0"/>
              <a:t> круг </a:t>
            </a:r>
            <a:r>
              <a:rPr lang="ru-RU" sz="1800" dirty="0" err="1"/>
              <a:t>близько</a:t>
            </a:r>
            <a:r>
              <a:rPr lang="ru-RU" sz="1800" dirty="0"/>
              <a:t> 140 км у </a:t>
            </a:r>
            <a:r>
              <a:rPr lang="ru-RU" sz="1800" dirty="0" err="1"/>
              <a:t>діаметрі</a:t>
            </a:r>
            <a:r>
              <a:rPr lang="ru-RU" sz="1800" dirty="0"/>
              <a:t>. </a:t>
            </a:r>
            <a:r>
              <a:rPr lang="ru-RU" sz="1800" dirty="0" err="1"/>
              <a:t>Його</a:t>
            </a:r>
            <a:r>
              <a:rPr lang="ru-RU" sz="1800" dirty="0"/>
              <a:t> природа </a:t>
            </a:r>
            <a:r>
              <a:rPr lang="ru-RU" sz="1800" dirty="0" err="1"/>
              <a:t>невідома</a:t>
            </a:r>
            <a:r>
              <a:rPr lang="ru-RU" sz="1800" dirty="0"/>
              <a:t>, </a:t>
            </a:r>
            <a:r>
              <a:rPr lang="ru-RU" sz="1800" dirty="0" err="1"/>
              <a:t>хоча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відкладення</a:t>
            </a:r>
            <a:r>
              <a:rPr lang="ru-RU" sz="1800" dirty="0"/>
              <a:t> </a:t>
            </a:r>
            <a:r>
              <a:rPr lang="ru-RU" sz="1800" dirty="0" err="1"/>
              <a:t>паморозі</a:t>
            </a:r>
            <a:r>
              <a:rPr lang="ru-RU" sz="1800" dirty="0"/>
              <a:t>, </a:t>
            </a:r>
            <a:r>
              <a:rPr lang="ru-RU" sz="1800" dirty="0" err="1"/>
              <a:t>пов'язані</a:t>
            </a:r>
            <a:r>
              <a:rPr lang="ru-RU" sz="1800" dirty="0"/>
              <a:t> з </a:t>
            </a:r>
            <a:r>
              <a:rPr lang="ru-RU" sz="1800" dirty="0" err="1"/>
              <a:t>ударним</a:t>
            </a:r>
            <a:r>
              <a:rPr lang="ru-RU" sz="1800" dirty="0"/>
              <a:t> кратером.</a:t>
            </a:r>
            <a:endParaRPr lang="ru-RU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" y="1556790"/>
            <a:ext cx="4337030" cy="450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Титанія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7194" y="1671638"/>
            <a:ext cx="4186808" cy="469999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Титанія</a:t>
            </a:r>
            <a:r>
              <a:rPr lang="ru-RU" dirty="0"/>
              <a:t> —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супутник</a:t>
            </a:r>
            <a:r>
              <a:rPr lang="ru-RU" dirty="0"/>
              <a:t> Урана,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Вільямом</a:t>
            </a:r>
            <a:r>
              <a:rPr lang="ru-RU" dirty="0"/>
              <a:t> Гершелем в 1787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діаметр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1800 км,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центра </a:t>
            </a:r>
            <a:r>
              <a:rPr lang="ru-RU" dirty="0" err="1"/>
              <a:t>планети</a:t>
            </a:r>
            <a:r>
              <a:rPr lang="ru-RU" dirty="0"/>
              <a:t> — 439 тис. км.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1638"/>
            <a:ext cx="4565674" cy="45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Оберон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775191"/>
            <a:ext cx="4330824" cy="4625609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Оберо́н</a:t>
            </a:r>
            <a:r>
              <a:rPr lang="ru-RU" dirty="0"/>
              <a:t> — </a:t>
            </a:r>
            <a:r>
              <a:rPr lang="ru-RU" dirty="0" err="1"/>
              <a:t>другий</a:t>
            </a:r>
            <a:r>
              <a:rPr lang="ru-RU" dirty="0"/>
              <a:t> за </a:t>
            </a:r>
            <a:r>
              <a:rPr lang="ru-RU" dirty="0" err="1"/>
              <a:t>розміром</a:t>
            </a:r>
            <a:r>
              <a:rPr lang="ru-RU" dirty="0"/>
              <a:t> та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супутник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Уран, </a:t>
            </a:r>
            <a:r>
              <a:rPr lang="ru-RU" dirty="0" err="1"/>
              <a:t>дев'ятий</a:t>
            </a:r>
            <a:r>
              <a:rPr lang="ru-RU" dirty="0"/>
              <a:t> за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супутник</a:t>
            </a:r>
            <a:r>
              <a:rPr lang="ru-RU" dirty="0"/>
              <a:t> планет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як «Уран IV</a:t>
            </a:r>
            <a:r>
              <a:rPr lang="ru-RU" dirty="0" smtClean="0"/>
              <a:t>».</a:t>
            </a:r>
          </a:p>
          <a:p>
            <a:r>
              <a:rPr lang="ru-RU" dirty="0"/>
              <a:t>За одним з </a:t>
            </a:r>
            <a:r>
              <a:rPr lang="ru-RU" dirty="0" err="1"/>
              <a:t>припущень</a:t>
            </a:r>
            <a:r>
              <a:rPr lang="ru-RU" dirty="0"/>
              <a:t> </a:t>
            </a:r>
            <a:r>
              <a:rPr lang="ru-RU" dirty="0" err="1"/>
              <a:t>Оберон</a:t>
            </a:r>
            <a:r>
              <a:rPr lang="ru-RU" dirty="0"/>
              <a:t> </a:t>
            </a:r>
            <a:r>
              <a:rPr lang="ru-RU" dirty="0" err="1"/>
              <a:t>сформувався</a:t>
            </a:r>
            <a:r>
              <a:rPr lang="ru-RU" dirty="0"/>
              <a:t> з </a:t>
            </a:r>
            <a:r>
              <a:rPr lang="ru-RU" dirty="0" err="1"/>
              <a:t>акреційного</a:t>
            </a:r>
            <a:r>
              <a:rPr lang="ru-RU" dirty="0"/>
              <a:t> диску,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існував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Урана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Супутник</a:t>
            </a:r>
            <a:r>
              <a:rPr lang="ru-RU" dirty="0"/>
              <a:t>, </a:t>
            </a:r>
            <a:r>
              <a:rPr lang="ru-RU" dirty="0" err="1"/>
              <a:t>ймовірно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кам'яне</a:t>
            </a:r>
            <a:r>
              <a:rPr lang="ru-RU" dirty="0"/>
              <a:t> ядро і </a:t>
            </a:r>
            <a:r>
              <a:rPr lang="ru-RU" dirty="0" err="1"/>
              <a:t>крижану</a:t>
            </a:r>
            <a:r>
              <a:rPr lang="ru-RU" dirty="0"/>
              <a:t> </a:t>
            </a:r>
            <a:r>
              <a:rPr lang="ru-RU" dirty="0" err="1"/>
              <a:t>мантію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 </a:t>
            </a:r>
            <a:r>
              <a:rPr lang="ru-RU" dirty="0" err="1" smtClean="0"/>
              <a:t>льод</a:t>
            </a:r>
            <a:r>
              <a:rPr lang="ru-RU" dirty="0"/>
              <a:t> становить 50%, </a:t>
            </a:r>
            <a:r>
              <a:rPr lang="ru-RU" dirty="0" err="1" smtClean="0"/>
              <a:t>каменю</a:t>
            </a:r>
            <a:r>
              <a:rPr lang="ru-RU" dirty="0" smtClean="0"/>
              <a:t>— </a:t>
            </a:r>
            <a:r>
              <a:rPr lang="ru-RU" dirty="0"/>
              <a:t>30%, метану </a:t>
            </a:r>
            <a:r>
              <a:rPr lang="ru-RU" dirty="0" err="1"/>
              <a:t>таазоту</a:t>
            </a:r>
            <a:r>
              <a:rPr lang="ru-RU" dirty="0"/>
              <a:t> — 20</a:t>
            </a:r>
            <a:r>
              <a:rPr lang="ru-RU" dirty="0" smtClean="0"/>
              <a:t>%.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мантією</a:t>
            </a:r>
            <a:r>
              <a:rPr lang="ru-RU" dirty="0"/>
              <a:t> та ядром, </a:t>
            </a:r>
            <a:r>
              <a:rPr lang="ru-RU" dirty="0" err="1"/>
              <a:t>можливо</a:t>
            </a:r>
            <a:r>
              <a:rPr lang="ru-RU" dirty="0"/>
              <a:t>, є шар </a:t>
            </a:r>
            <a:r>
              <a:rPr lang="ru-RU" dirty="0" err="1"/>
              <a:t>рідкої</a:t>
            </a:r>
            <a:r>
              <a:rPr lang="ru-RU" dirty="0"/>
              <a:t> води. 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390695"/>
              </p:ext>
            </p:extLst>
          </p:nvPr>
        </p:nvGraphicFramePr>
        <p:xfrm>
          <a:off x="107504" y="1448070"/>
          <a:ext cx="9036496" cy="496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047"/>
                <a:gridCol w="3241798"/>
                <a:gridCol w="3422651"/>
              </a:tblGrid>
              <a:tr h="467819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Відкриття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Першовідкривач</a:t>
                      </a: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(і)</a:t>
                      </a:r>
                      <a:endParaRPr lang="ru-RU" dirty="0"/>
                    </a:p>
                  </a:txBody>
                  <a:tcPr/>
                </a:tc>
              </a:tr>
              <a:tr h="467819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березня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Вільям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Гершель</a:t>
                      </a:r>
                      <a:endParaRPr lang="ru-RU" dirty="0"/>
                    </a:p>
                  </a:txBody>
                  <a:tcPr/>
                </a:tc>
              </a:tr>
              <a:tr h="467819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січня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Титанія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і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Оберон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Вільям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Гершель</a:t>
                      </a:r>
                      <a:endParaRPr lang="ru-RU" dirty="0"/>
                    </a:p>
                  </a:txBody>
                  <a:tcPr/>
                </a:tc>
              </a:tr>
              <a:tr h="620923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лютого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Гершель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згадує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кільця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Вільям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Гершель</a:t>
                      </a:r>
                      <a:endParaRPr lang="ru-RU" dirty="0"/>
                    </a:p>
                  </a:txBody>
                  <a:tcPr/>
                </a:tc>
              </a:tr>
              <a:tr h="569179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жовтня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rgbClr val="0066FF"/>
                          </a:solidFill>
                          <a:effectLst/>
                        </a:rPr>
                        <a:t/>
                      </a:r>
                      <a:br>
                        <a:rPr lang="ru-RU" u="none" strike="noStrike" dirty="0">
                          <a:solidFill>
                            <a:srgbClr val="0066FF"/>
                          </a:solidFill>
                          <a:effectLst/>
                        </a:rPr>
                      </a:b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Аріель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і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Умбріель</a:t>
                      </a:r>
                      <a:endParaRPr lang="ru-RU" dirty="0">
                        <a:effectLst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Вільям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Лассель</a:t>
                      </a:r>
                      <a:endParaRPr lang="ru-RU" dirty="0"/>
                    </a:p>
                  </a:txBody>
                  <a:tcPr/>
                </a:tc>
              </a:tr>
              <a:tr h="467819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лютого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Міранда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Койпер</a:t>
                      </a:r>
                      <a:endParaRPr lang="ru-RU" dirty="0"/>
                    </a:p>
                  </a:txBody>
                  <a:tcPr/>
                </a:tc>
              </a:tr>
              <a:tr h="467819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березня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кілець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групою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дослідників</a:t>
                      </a:r>
                      <a:endParaRPr lang="ru-RU" dirty="0"/>
                    </a:p>
                  </a:txBody>
                  <a:tcPr/>
                </a:tc>
              </a:tr>
              <a:tr h="467819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Сіннота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станція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"Вояджер-2"</a:t>
                      </a:r>
                      <a:endParaRPr lang="ru-RU" dirty="0"/>
                    </a:p>
                  </a:txBody>
                  <a:tcPr/>
                </a:tc>
              </a:tr>
              <a:tr h="467819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січня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Джульєтта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і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Порція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Сіннота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станція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"Вояджер-2"</a:t>
                      </a:r>
                      <a:endParaRPr lang="ru-RU" dirty="0"/>
                    </a:p>
                  </a:txBody>
                  <a:tcPr/>
                </a:tc>
              </a:tr>
              <a:tr h="467819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січня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Крессида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Сіннота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станція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"Вояджер-2"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Хронологія відкриттів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Хронологія відкриттів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588128"/>
              </p:ext>
            </p:extLst>
          </p:nvPr>
        </p:nvGraphicFramePr>
        <p:xfrm>
          <a:off x="107504" y="1484784"/>
          <a:ext cx="8784975" cy="43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3600400"/>
                <a:gridCol w="3096343"/>
              </a:tblGrid>
              <a:tr h="511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Відкриття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Першовідкривач</a:t>
                      </a: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(і)</a:t>
                      </a:r>
                      <a:endParaRPr lang="ru-RU" dirty="0"/>
                    </a:p>
                  </a:txBody>
                  <a:tcPr/>
                </a:tc>
              </a:tr>
              <a:tr h="511834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січня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Біанка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Сміт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станція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"Вояджер-2"</a:t>
                      </a:r>
                      <a:endParaRPr lang="ru-RU" dirty="0"/>
                    </a:p>
                  </a:txBody>
                  <a:tcPr/>
                </a:tc>
              </a:tr>
              <a:tr h="511834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вересня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Калібан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і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Сікоракса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відкриті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групою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дослідників</a:t>
                      </a:r>
                      <a:endParaRPr lang="ru-RU" dirty="0"/>
                    </a:p>
                  </a:txBody>
                  <a:tcPr/>
                </a:tc>
              </a:tr>
              <a:tr h="511834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липня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Сетебос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Стефано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і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Просперо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відкриті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групою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дослідників</a:t>
                      </a:r>
                      <a:endParaRPr lang="ru-RU" dirty="0"/>
                    </a:p>
                  </a:txBody>
                  <a:tcPr/>
                </a:tc>
              </a:tr>
              <a:tr h="511834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серпня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Трінкуло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Фердинанд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і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Франциско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відкриті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групою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дослідників</a:t>
                      </a:r>
                      <a:endParaRPr lang="ru-RU" dirty="0"/>
                    </a:p>
                  </a:txBody>
                  <a:tcPr/>
                </a:tc>
              </a:tr>
              <a:tr h="511834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серпня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Маб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і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Купідон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Шоуолтера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Лізер</a:t>
                      </a:r>
                      <a:endParaRPr lang="ru-RU" dirty="0"/>
                    </a:p>
                  </a:txBody>
                  <a:tcPr/>
                </a:tc>
              </a:tr>
              <a:tr h="511834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серпня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Маргарита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Шепард,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Джюіт</a:t>
                      </a:r>
                      <a:endParaRPr lang="ru-RU" dirty="0"/>
                    </a:p>
                  </a:txBody>
                  <a:tcPr/>
                </a:tc>
              </a:tr>
              <a:tr h="511834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серпня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Темна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пляма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Космічний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телескоп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Хаббла і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дослідників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6012160" cy="1252728"/>
          </a:xfrm>
        </p:spPr>
        <p:txBody>
          <a:bodyPr>
            <a:noAutofit/>
          </a:bodyPr>
          <a:lstStyle/>
          <a:p>
            <a:r>
              <a:rPr lang="ru-RU" sz="3200" dirty="0" err="1"/>
              <a:t>Дослідження</a:t>
            </a:r>
            <a:r>
              <a:rPr lang="ru-RU" sz="3200" dirty="0"/>
              <a:t> </a:t>
            </a:r>
            <a:r>
              <a:rPr lang="ru-RU" sz="3200" dirty="0" err="1"/>
              <a:t>автоматичними</a:t>
            </a:r>
            <a:r>
              <a:rPr lang="ru-RU" sz="3200" dirty="0"/>
              <a:t> </a:t>
            </a:r>
            <a:r>
              <a:rPr lang="ru-RU" sz="3200" dirty="0" err="1"/>
              <a:t>міжпланетними</a:t>
            </a:r>
            <a:r>
              <a:rPr lang="ru-RU" sz="3200" dirty="0"/>
              <a:t> </a:t>
            </a:r>
            <a:r>
              <a:rPr lang="ru-RU" sz="3200" dirty="0" err="1"/>
              <a:t>станціями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9160" y="1540499"/>
            <a:ext cx="4295328" cy="531750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 1986 </a:t>
            </a:r>
            <a:r>
              <a:rPr lang="ru-RU" dirty="0" err="1"/>
              <a:t>космічний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 НАСА " Вояджер-2 "по </a:t>
            </a:r>
            <a:r>
              <a:rPr lang="ru-RU" dirty="0" err="1"/>
              <a:t>пролітної</a:t>
            </a:r>
            <a:r>
              <a:rPr lang="ru-RU" dirty="0"/>
              <a:t> </a:t>
            </a:r>
            <a:r>
              <a:rPr lang="ru-RU" dirty="0" err="1"/>
              <a:t>траєкторії</a:t>
            </a:r>
            <a:r>
              <a:rPr lang="ru-RU" dirty="0"/>
              <a:t> </a:t>
            </a:r>
            <a:r>
              <a:rPr lang="ru-RU" dirty="0" err="1"/>
              <a:t>перетнув</a:t>
            </a:r>
            <a:r>
              <a:rPr lang="ru-RU" dirty="0"/>
              <a:t> </a:t>
            </a:r>
            <a:r>
              <a:rPr lang="ru-RU" dirty="0" err="1"/>
              <a:t>орбіту</a:t>
            </a:r>
            <a:r>
              <a:rPr lang="ru-RU" dirty="0"/>
              <a:t> Урана і </a:t>
            </a:r>
            <a:r>
              <a:rPr lang="ru-RU" dirty="0" err="1"/>
              <a:t>пройшов</a:t>
            </a:r>
            <a:r>
              <a:rPr lang="ru-RU" dirty="0"/>
              <a:t> в 81 500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космонавтики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околиць</a:t>
            </a:r>
            <a:r>
              <a:rPr lang="ru-RU" dirty="0"/>
              <a:t> Урана." Вояджер-2 "</a:t>
            </a:r>
            <a:r>
              <a:rPr lang="ru-RU" dirty="0" err="1"/>
              <a:t>стартував</a:t>
            </a:r>
            <a:r>
              <a:rPr lang="ru-RU" dirty="0"/>
              <a:t> у 1977, до </a:t>
            </a:r>
            <a:r>
              <a:rPr lang="ru-RU" dirty="0" err="1"/>
              <a:t>прольоту</a:t>
            </a:r>
            <a:r>
              <a:rPr lang="ru-RU" dirty="0"/>
              <a:t> </a:t>
            </a:r>
            <a:r>
              <a:rPr lang="ru-RU" dirty="0" err="1"/>
              <a:t>повз</a:t>
            </a:r>
            <a:r>
              <a:rPr lang="ru-RU" dirty="0"/>
              <a:t> Урана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і Сатурна (а </a:t>
            </a:r>
            <a:r>
              <a:rPr lang="ru-RU" dirty="0" err="1"/>
              <a:t>пізніше</a:t>
            </a:r>
            <a:r>
              <a:rPr lang="ru-RU" dirty="0"/>
              <a:t> - і Нептуна).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і складу </a:t>
            </a:r>
            <a:r>
              <a:rPr lang="ru-RU" dirty="0" err="1"/>
              <a:t>атмосфери</a:t>
            </a:r>
            <a:r>
              <a:rPr lang="ru-RU" dirty="0"/>
              <a:t> Урана </a:t>
            </a:r>
            <a:r>
              <a:rPr lang="ru-RU" dirty="0" smtClean="0"/>
              <a:t>, </a:t>
            </a:r>
            <a:r>
              <a:rPr lang="ru-RU" dirty="0" err="1"/>
              <a:t>виявив</a:t>
            </a:r>
            <a:r>
              <a:rPr lang="ru-RU" dirty="0"/>
              <a:t> 10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, </a:t>
            </a:r>
            <a:r>
              <a:rPr lang="ru-RU" dirty="0" err="1"/>
              <a:t>вивчив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погодні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осьовим</a:t>
            </a:r>
            <a:r>
              <a:rPr lang="ru-RU" dirty="0"/>
              <a:t> креном в 97,77 , і </a:t>
            </a:r>
            <a:r>
              <a:rPr lang="ru-RU" dirty="0" err="1"/>
              <a:t>досліджував</a:t>
            </a:r>
            <a:r>
              <a:rPr lang="ru-RU" dirty="0"/>
              <a:t> систему </a:t>
            </a:r>
            <a:r>
              <a:rPr lang="ru-RU" dirty="0" err="1" smtClean="0"/>
              <a:t>кілець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72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Фото Урана, </a:t>
            </a:r>
            <a:r>
              <a:rPr lang="ru-RU" dirty="0" err="1" smtClean="0">
                <a:solidFill>
                  <a:schemeClr val="bg1"/>
                </a:solidFill>
              </a:rPr>
              <a:t>зроблене</a:t>
            </a:r>
            <a:r>
              <a:rPr lang="ru-RU" dirty="0" smtClean="0">
                <a:solidFill>
                  <a:schemeClr val="bg1"/>
                </a:solidFill>
              </a:rPr>
              <a:t> "</a:t>
            </a:r>
            <a:r>
              <a:rPr lang="ru-RU" dirty="0">
                <a:solidFill>
                  <a:schemeClr val="bg1"/>
                </a:solidFill>
              </a:rPr>
              <a:t>Вояджером-2" 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"</a:t>
            </a:r>
            <a:r>
              <a:rPr lang="ru-RU" dirty="0" err="1">
                <a:solidFill>
                  <a:schemeClr val="bg1"/>
                </a:solidFill>
              </a:rPr>
              <a:t>відбуття</a:t>
            </a:r>
            <a:r>
              <a:rPr lang="ru-RU" dirty="0">
                <a:solidFill>
                  <a:schemeClr val="bg1"/>
                </a:solidFill>
              </a:rPr>
              <a:t>" до Нептуна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Майбутні дослідження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844008"/>
          </a:xfrm>
        </p:spPr>
        <p:txBody>
          <a:bodyPr>
            <a:no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пропозиції</a:t>
            </a:r>
            <a:r>
              <a:rPr lang="ru-RU" sz="2400" dirty="0"/>
              <a:t>, </a:t>
            </a:r>
            <a:r>
              <a:rPr lang="ru-RU" sz="2400" dirty="0" err="1"/>
              <a:t>представленому</a:t>
            </a:r>
            <a:r>
              <a:rPr lang="ru-RU" sz="2400" dirty="0"/>
              <a:t> </a:t>
            </a:r>
            <a:r>
              <a:rPr lang="ru-RU" sz="2400" dirty="0" err="1"/>
              <a:t>Європейському</a:t>
            </a:r>
            <a:r>
              <a:rPr lang="ru-RU" sz="2400" dirty="0"/>
              <a:t> </a:t>
            </a:r>
            <a:r>
              <a:rPr lang="ru-RU" sz="2400" dirty="0" err="1"/>
              <a:t>космічному</a:t>
            </a:r>
            <a:r>
              <a:rPr lang="ru-RU" sz="2400" dirty="0"/>
              <a:t> агентству </a:t>
            </a:r>
            <a:r>
              <a:rPr lang="ru-RU" sz="2400" dirty="0" err="1"/>
              <a:t>групою</a:t>
            </a:r>
            <a:r>
              <a:rPr lang="ru-RU" sz="2400" dirty="0"/>
              <a:t> з 168 </a:t>
            </a:r>
            <a:r>
              <a:rPr lang="ru-RU" sz="2400" dirty="0" err="1"/>
              <a:t>вчених</a:t>
            </a:r>
            <a:r>
              <a:rPr lang="ru-RU" sz="2400" dirty="0"/>
              <a:t>, </a:t>
            </a:r>
            <a:r>
              <a:rPr lang="ru-RU" sz="2400" dirty="0" err="1"/>
              <a:t>описується</a:t>
            </a:r>
            <a:r>
              <a:rPr lang="ru-RU" sz="2400" dirty="0"/>
              <a:t> </a:t>
            </a:r>
            <a:r>
              <a:rPr lang="ru-RU" sz="2400" dirty="0" err="1"/>
              <a:t>подорож</a:t>
            </a:r>
            <a:r>
              <a:rPr lang="ru-RU" sz="2400" dirty="0"/>
              <a:t> до </a:t>
            </a:r>
            <a:r>
              <a:rPr lang="ru-RU" sz="2400" dirty="0" err="1"/>
              <a:t>зовнішньої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кінцевою</a:t>
            </a:r>
            <a:r>
              <a:rPr lang="ru-RU" sz="2400" dirty="0"/>
              <a:t> метою є планета </a:t>
            </a:r>
            <a:r>
              <a:rPr lang="ru-RU" sz="2400" dirty="0" smtClean="0"/>
              <a:t>Уран. </a:t>
            </a:r>
            <a:r>
              <a:rPr lang="ru-RU" sz="2400" dirty="0" err="1"/>
              <a:t>Місія</a:t>
            </a:r>
            <a:r>
              <a:rPr lang="ru-RU" sz="2400" dirty="0"/>
              <a:t> названа </a:t>
            </a:r>
            <a:r>
              <a:rPr lang="en-US" sz="2400" dirty="0"/>
              <a:t>Uranus </a:t>
            </a:r>
            <a:r>
              <a:rPr lang="en-US" sz="2400" dirty="0" smtClean="0"/>
              <a:t>Pathfinder.</a:t>
            </a:r>
            <a:endParaRPr lang="uk-UA" sz="2400" dirty="0"/>
          </a:p>
          <a:p>
            <a:r>
              <a:rPr lang="ru-RU" sz="2400" dirty="0"/>
              <a:t>Вона дозволить </a:t>
            </a:r>
            <a:r>
              <a:rPr lang="ru-RU" sz="2400" dirty="0" err="1"/>
              <a:t>вивчити</a:t>
            </a:r>
            <a:r>
              <a:rPr lang="ru-RU" sz="2400" dirty="0"/>
              <a:t> </a:t>
            </a:r>
            <a:r>
              <a:rPr lang="ru-RU" sz="2400" dirty="0" err="1"/>
              <a:t>унікальний</a:t>
            </a:r>
            <a:r>
              <a:rPr lang="ru-RU" sz="2400" dirty="0"/>
              <a:t> </a:t>
            </a:r>
            <a:r>
              <a:rPr lang="ru-RU" sz="2400" dirty="0" err="1"/>
              <a:t>хімічний</a:t>
            </a:r>
            <a:r>
              <a:rPr lang="ru-RU" sz="2400" dirty="0"/>
              <a:t> склад </a:t>
            </a:r>
            <a:r>
              <a:rPr lang="ru-RU" sz="2400" dirty="0" err="1"/>
              <a:t>планети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кільця</a:t>
            </a:r>
            <a:r>
              <a:rPr lang="ru-RU" sz="2400" dirty="0"/>
              <a:t> і ​​</a:t>
            </a:r>
            <a:r>
              <a:rPr lang="ru-RU" sz="2400" dirty="0" err="1"/>
              <a:t>супутники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розкрити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найважливіших</a:t>
            </a:r>
            <a:r>
              <a:rPr lang="ru-RU" sz="2400" dirty="0"/>
              <a:t> </a:t>
            </a:r>
            <a:r>
              <a:rPr lang="ru-RU" sz="2400" dirty="0" err="1"/>
              <a:t>таємниць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.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місія</a:t>
            </a:r>
            <a:r>
              <a:rPr lang="ru-RU" sz="2400" dirty="0"/>
              <a:t>, в свою </a:t>
            </a:r>
            <a:r>
              <a:rPr lang="ru-RU" sz="2400" dirty="0" err="1"/>
              <a:t>чергу</a:t>
            </a:r>
            <a:r>
              <a:rPr lang="ru-RU" sz="2400" dirty="0"/>
              <a:t>, </a:t>
            </a:r>
            <a:r>
              <a:rPr lang="ru-RU" sz="2400" dirty="0" err="1"/>
              <a:t>сприятиме</a:t>
            </a:r>
            <a:r>
              <a:rPr lang="ru-RU" sz="2400" dirty="0"/>
              <a:t> </a:t>
            </a:r>
            <a:r>
              <a:rPr lang="ru-RU" sz="2400" dirty="0" err="1"/>
              <a:t>збільшенню</a:t>
            </a:r>
            <a:r>
              <a:rPr lang="ru-RU" sz="2400" dirty="0"/>
              <a:t> наших </a:t>
            </a:r>
            <a:r>
              <a:rPr lang="ru-RU" sz="2400" dirty="0" err="1"/>
              <a:t>знань</a:t>
            </a:r>
            <a:r>
              <a:rPr lang="ru-RU" sz="2400" dirty="0"/>
              <a:t> про </a:t>
            </a:r>
            <a:r>
              <a:rPr lang="ru-RU" sz="2400" dirty="0" err="1"/>
              <a:t>Сонячну</a:t>
            </a:r>
            <a:r>
              <a:rPr lang="ru-RU" sz="2400" dirty="0"/>
              <a:t> систему. </a:t>
            </a:r>
            <a:r>
              <a:rPr lang="ru-RU" sz="2400" dirty="0" err="1"/>
              <a:t>Керівник</a:t>
            </a:r>
            <a:r>
              <a:rPr lang="ru-RU" sz="2400" dirty="0"/>
              <a:t> проекту </a:t>
            </a:r>
            <a:r>
              <a:rPr lang="ru-RU" sz="2400" dirty="0" err="1"/>
              <a:t>розповів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мотивацією</a:t>
            </a:r>
            <a:r>
              <a:rPr lang="ru-RU" sz="2400" dirty="0"/>
              <a:t> до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місії</a:t>
            </a:r>
            <a:r>
              <a:rPr lang="ru-RU" sz="2400" dirty="0"/>
              <a:t> є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гігантських</a:t>
            </a:r>
            <a:r>
              <a:rPr lang="ru-RU" sz="2400" dirty="0"/>
              <a:t> </a:t>
            </a:r>
            <a:r>
              <a:rPr lang="ru-RU" sz="2400" dirty="0" err="1"/>
              <a:t>зовнішніх</a:t>
            </a:r>
            <a:r>
              <a:rPr lang="ru-RU" sz="2400" dirty="0"/>
              <a:t> областей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про </a:t>
            </a:r>
            <a:r>
              <a:rPr lang="ru-RU" sz="2400" dirty="0" err="1"/>
              <a:t>які</a:t>
            </a:r>
            <a:r>
              <a:rPr lang="ru-RU" sz="2400" dirty="0"/>
              <a:t> ми </a:t>
            </a:r>
            <a:r>
              <a:rPr lang="ru-RU" sz="2400" dirty="0" err="1"/>
              <a:t>дуже</a:t>
            </a:r>
            <a:r>
              <a:rPr lang="ru-RU" sz="2400" dirty="0"/>
              <a:t> мало </a:t>
            </a:r>
            <a:r>
              <a:rPr lang="ru-RU" sz="2400" dirty="0" err="1"/>
              <a:t>знаємо</a:t>
            </a:r>
            <a:r>
              <a:rPr lang="ru-RU" sz="2400" dirty="0"/>
              <a:t>.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розмірів</a:t>
            </a:r>
            <a:r>
              <a:rPr lang="ru-RU" sz="2400" dirty="0"/>
              <a:t> корабля, </a:t>
            </a:r>
            <a:r>
              <a:rPr lang="ru-RU" sz="2400" dirty="0" err="1"/>
              <a:t>місія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зайняти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8 до 15 </a:t>
            </a:r>
            <a:r>
              <a:rPr lang="ru-RU" sz="2400" dirty="0" err="1"/>
              <a:t>років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досягти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. Команда </a:t>
            </a:r>
            <a:r>
              <a:rPr lang="ru-RU" sz="2400" dirty="0" err="1"/>
              <a:t>сподівається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місія</a:t>
            </a:r>
            <a:r>
              <a:rPr lang="ru-RU" sz="2400" dirty="0"/>
              <a:t> </a:t>
            </a:r>
            <a:r>
              <a:rPr lang="en-US" sz="2400" dirty="0"/>
              <a:t>Uranus Pathfinder </a:t>
            </a:r>
            <a:r>
              <a:rPr lang="ru-RU" sz="2400" dirty="0" err="1"/>
              <a:t>може</a:t>
            </a:r>
            <a:r>
              <a:rPr lang="ru-RU" sz="2400" dirty="0"/>
              <a:t> бути запущена в 2021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32040"/>
          </a:xfrm>
        </p:spPr>
        <p:txBody>
          <a:bodyPr>
            <a:normAutofit/>
          </a:bodyPr>
          <a:lstStyle/>
          <a:p>
            <a:r>
              <a:rPr lang="uk-UA" sz="13800" dirty="0" smtClean="0"/>
              <a:t>Кінець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29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Відкриття планети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760640" cy="482453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Уран став </a:t>
            </a:r>
            <a:r>
              <a:rPr lang="ru-RU" dirty="0" err="1"/>
              <a:t>першою</a:t>
            </a:r>
            <a:r>
              <a:rPr lang="ru-RU" dirty="0"/>
              <a:t> планетою, </a:t>
            </a:r>
            <a:r>
              <a:rPr lang="ru-RU" dirty="0" err="1"/>
              <a:t>виявленої</a:t>
            </a:r>
            <a:r>
              <a:rPr lang="ru-RU" dirty="0"/>
              <a:t> в </a:t>
            </a:r>
            <a:r>
              <a:rPr lang="ru-RU" dirty="0" err="1"/>
              <a:t>Новий</a:t>
            </a:r>
            <a:r>
              <a:rPr lang="ru-RU" dirty="0"/>
              <a:t> час і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smtClean="0"/>
              <a:t>телескопа.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в </a:t>
            </a:r>
            <a:r>
              <a:rPr lang="ru-RU" dirty="0" smtClean="0"/>
              <a:t>1781 </a:t>
            </a:r>
            <a:r>
              <a:rPr lang="ru-RU" dirty="0"/>
              <a:t> </a:t>
            </a:r>
            <a:r>
              <a:rPr lang="ru-RU" dirty="0" err="1"/>
              <a:t>англійським</a:t>
            </a:r>
            <a:r>
              <a:rPr lang="ru-RU" dirty="0"/>
              <a:t> </a:t>
            </a:r>
            <a:r>
              <a:rPr lang="ru-RU" dirty="0" smtClean="0"/>
              <a:t>астрономом </a:t>
            </a:r>
            <a:r>
              <a:rPr lang="ru-RU" dirty="0" err="1" smtClean="0"/>
              <a:t>Вільямом</a:t>
            </a:r>
            <a:r>
              <a:rPr lang="ru-RU" dirty="0" smtClean="0"/>
              <a:t> </a:t>
            </a:r>
            <a:r>
              <a:rPr lang="ru-RU" dirty="0"/>
              <a:t>Гершелем і названа на честь </a:t>
            </a:r>
            <a:r>
              <a:rPr lang="ru-RU" dirty="0" err="1"/>
              <a:t>грецького</a:t>
            </a:r>
            <a:r>
              <a:rPr lang="ru-RU" dirty="0"/>
              <a:t> бога неба </a:t>
            </a:r>
            <a:r>
              <a:rPr lang="ru-RU" dirty="0" smtClean="0"/>
              <a:t>Урана.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 </a:t>
            </a:r>
            <a:r>
              <a:rPr lang="ru-RU" dirty="0" err="1"/>
              <a:t>відкриття</a:t>
            </a:r>
            <a:r>
              <a:rPr lang="ru-RU" dirty="0"/>
              <a:t> Урана </a:t>
            </a:r>
            <a:r>
              <a:rPr lang="ru-RU" dirty="0" err="1"/>
              <a:t>Вільям</a:t>
            </a:r>
            <a:r>
              <a:rPr lang="ru-RU" dirty="0"/>
              <a:t> Гершель </a:t>
            </a:r>
            <a:r>
              <a:rPr lang="ru-RU" dirty="0" err="1"/>
              <a:t>оголосив</a:t>
            </a:r>
            <a:r>
              <a:rPr lang="ru-RU" dirty="0"/>
              <a:t> 13 </a:t>
            </a:r>
            <a:r>
              <a:rPr lang="ru-RU" dirty="0" err="1"/>
              <a:t>березня</a:t>
            </a:r>
            <a:r>
              <a:rPr lang="ru-RU" dirty="0"/>
              <a:t> </a:t>
            </a:r>
            <a:r>
              <a:rPr lang="ru-RU" dirty="0" smtClean="0"/>
              <a:t>1781,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вперше</a:t>
            </a:r>
            <a:r>
              <a:rPr lang="ru-RU" dirty="0"/>
              <a:t> з </a:t>
            </a:r>
            <a:r>
              <a:rPr lang="ru-RU" dirty="0" err="1"/>
              <a:t>часів</a:t>
            </a:r>
            <a:r>
              <a:rPr lang="ru-RU" dirty="0"/>
              <a:t> </a:t>
            </a:r>
            <a:r>
              <a:rPr lang="ru-RU" dirty="0" err="1"/>
              <a:t>античності</a:t>
            </a:r>
            <a:r>
              <a:rPr lang="ru-RU" dirty="0"/>
              <a:t> </a:t>
            </a:r>
            <a:r>
              <a:rPr lang="ru-RU" dirty="0" err="1"/>
              <a:t>розширивши</a:t>
            </a:r>
            <a:r>
              <a:rPr lang="ru-RU" dirty="0"/>
              <a:t> </a:t>
            </a:r>
            <a:r>
              <a:rPr lang="ru-RU" dirty="0" err="1"/>
              <a:t>кордони</a:t>
            </a:r>
            <a:r>
              <a:rPr lang="ru-RU" dirty="0"/>
              <a:t> 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 в очах </a:t>
            </a:r>
            <a:r>
              <a:rPr lang="ru-RU" dirty="0" err="1"/>
              <a:t>людини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455540" cy="30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7468" y="5028377"/>
            <a:ext cx="246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Вільям</a:t>
            </a:r>
            <a:r>
              <a:rPr lang="ru-RU" b="1" dirty="0" smtClean="0"/>
              <a:t> </a:t>
            </a:r>
            <a:r>
              <a:rPr lang="ru-RU" b="1" dirty="0"/>
              <a:t>Гершель </a:t>
            </a:r>
          </a:p>
          <a:p>
            <a:r>
              <a:rPr lang="uk-UA" dirty="0" smtClean="0"/>
              <a:t>(</a:t>
            </a:r>
            <a:r>
              <a:rPr lang="ru-RU" dirty="0"/>
              <a:t> 1738, Ганновер </a:t>
            </a:r>
            <a:r>
              <a:rPr lang="ru-RU" dirty="0" smtClean="0"/>
              <a:t>-</a:t>
            </a:r>
            <a:r>
              <a:rPr lang="ru-RU" dirty="0"/>
              <a:t> 1822</a:t>
            </a:r>
            <a:r>
              <a:rPr lang="uk-UA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5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 назви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556793"/>
            <a:ext cx="5796136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Німецький</a:t>
            </a:r>
            <a:r>
              <a:rPr lang="ru-RU" dirty="0"/>
              <a:t> астроном </a:t>
            </a:r>
            <a:r>
              <a:rPr lang="ru-RU" dirty="0" err="1"/>
              <a:t>Йоганн</a:t>
            </a:r>
            <a:r>
              <a:rPr lang="ru-RU" dirty="0"/>
              <a:t> Боде першим з </a:t>
            </a:r>
            <a:r>
              <a:rPr lang="ru-RU" dirty="0" err="1"/>
              <a:t>учених</a:t>
            </a:r>
            <a:r>
              <a:rPr lang="ru-RU" dirty="0"/>
              <a:t> </a:t>
            </a:r>
            <a:r>
              <a:rPr lang="ru-RU" dirty="0" err="1"/>
              <a:t>висунув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 </a:t>
            </a:r>
            <a:r>
              <a:rPr lang="ru-RU" dirty="0" err="1"/>
              <a:t>іменувати</a:t>
            </a:r>
            <a:r>
              <a:rPr lang="ru-RU" dirty="0"/>
              <a:t> планету Ураном, на честь бога неба з </a:t>
            </a:r>
            <a:r>
              <a:rPr lang="ru-RU" dirty="0" err="1"/>
              <a:t>грецького</a:t>
            </a:r>
            <a:r>
              <a:rPr lang="ru-RU" dirty="0"/>
              <a:t> пантеону.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мотивував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"так як Сатурн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батьком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, то </a:t>
            </a:r>
            <a:r>
              <a:rPr lang="ru-RU" dirty="0" err="1"/>
              <a:t>нову</a:t>
            </a:r>
            <a:r>
              <a:rPr lang="ru-RU" dirty="0"/>
              <a:t> планету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в честь батька Сатурна</a:t>
            </a:r>
            <a:r>
              <a:rPr lang="ru-RU" dirty="0" smtClean="0"/>
              <a:t>". </a:t>
            </a:r>
          </a:p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раннє</a:t>
            </a:r>
            <a:r>
              <a:rPr lang="ru-RU" dirty="0"/>
              <a:t> </a:t>
            </a:r>
            <a:r>
              <a:rPr lang="ru-RU" dirty="0" err="1"/>
              <a:t>офіційне</a:t>
            </a:r>
            <a:r>
              <a:rPr lang="ru-RU" dirty="0"/>
              <a:t> </a:t>
            </a:r>
            <a:r>
              <a:rPr lang="ru-RU" dirty="0" err="1"/>
              <a:t>іменування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Ураном </a:t>
            </a:r>
            <a:r>
              <a:rPr lang="ru-RU" dirty="0" err="1"/>
              <a:t>зустрічається</a:t>
            </a:r>
            <a:r>
              <a:rPr lang="ru-RU" dirty="0"/>
              <a:t> в </a:t>
            </a:r>
            <a:r>
              <a:rPr lang="ru-RU" dirty="0" err="1"/>
              <a:t>науковій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 1823, </a:t>
            </a:r>
            <a:r>
              <a:rPr lang="ru-RU" dirty="0" err="1"/>
              <a:t>вже</a:t>
            </a:r>
            <a:r>
              <a:rPr lang="ru-RU" dirty="0"/>
              <a:t> через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smtClean="0"/>
              <a:t>Гершеля.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4" y="1743649"/>
            <a:ext cx="2160240" cy="279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707" y="4686316"/>
            <a:ext cx="23859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Йоган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Боде</a:t>
            </a:r>
            <a:endParaRPr lang="uk-UA" sz="2000" b="1" dirty="0" smtClean="0"/>
          </a:p>
          <a:p>
            <a:r>
              <a:rPr lang="uk-UA" dirty="0" smtClean="0"/>
              <a:t>(1747-</a:t>
            </a:r>
            <a:r>
              <a:rPr lang="ru-RU" dirty="0" smtClean="0"/>
              <a:t>1826(79 </a:t>
            </a:r>
            <a:r>
              <a:rPr lang="ru-RU" dirty="0" err="1"/>
              <a:t>років</a:t>
            </a:r>
            <a:r>
              <a:rPr lang="ru-RU" dirty="0"/>
              <a:t>)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4083" y="5655987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Уран - </a:t>
            </a:r>
            <a:r>
              <a:rPr lang="ru-RU" b="1" dirty="0" err="1"/>
              <a:t>єдина</a:t>
            </a:r>
            <a:r>
              <a:rPr lang="ru-RU" b="1" dirty="0"/>
              <a:t> планета, </a:t>
            </a:r>
            <a:r>
              <a:rPr lang="ru-RU" b="1" dirty="0" err="1"/>
              <a:t>назва</a:t>
            </a:r>
            <a:r>
              <a:rPr lang="ru-RU" b="1" dirty="0"/>
              <a:t> </a:t>
            </a:r>
            <a:r>
              <a:rPr lang="ru-RU" b="1" dirty="0" err="1"/>
              <a:t>якої</a:t>
            </a:r>
            <a:r>
              <a:rPr lang="ru-RU" b="1" dirty="0"/>
              <a:t> походить не з </a:t>
            </a:r>
            <a:r>
              <a:rPr lang="ru-RU" b="1" dirty="0" err="1"/>
              <a:t>римської</a:t>
            </a:r>
            <a:r>
              <a:rPr lang="ru-RU" b="1" dirty="0"/>
              <a:t>, а з </a:t>
            </a:r>
            <a:r>
              <a:rPr lang="ru-RU" b="1" dirty="0" err="1"/>
              <a:t>грецької</a:t>
            </a:r>
            <a:r>
              <a:rPr lang="ru-RU" b="1" dirty="0"/>
              <a:t> </a:t>
            </a:r>
            <a:r>
              <a:rPr lang="ru-RU" b="1" dirty="0" err="1"/>
              <a:t>міфології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5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Орбіта і обертання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556792"/>
            <a:ext cx="6156176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віддаленість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становить 19,1914 а. е. (2,8 млрд км). </a:t>
            </a:r>
            <a:endParaRPr lang="ru-RU" dirty="0" smtClean="0"/>
          </a:p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Урана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становить </a:t>
            </a:r>
            <a:r>
              <a:rPr lang="ru-RU" dirty="0" smtClean="0"/>
              <a:t>84</a:t>
            </a:r>
            <a:r>
              <a:rPr lang="ru-RU" dirty="0"/>
              <a:t> </a:t>
            </a:r>
            <a:r>
              <a:rPr lang="ru-RU" dirty="0" err="1" smtClean="0"/>
              <a:t>земних</a:t>
            </a:r>
            <a:r>
              <a:rPr lang="ru-RU" dirty="0" smtClean="0"/>
              <a:t> року.</a:t>
            </a:r>
          </a:p>
          <a:p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Ураном і Землею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2,7 до 2,9 млрд </a:t>
            </a:r>
            <a:r>
              <a:rPr lang="ru-RU" dirty="0" smtClean="0"/>
              <a:t>км.</a:t>
            </a:r>
          </a:p>
          <a:p>
            <a:r>
              <a:rPr lang="ru-RU" dirty="0"/>
              <a:t> Велика </a:t>
            </a:r>
            <a:r>
              <a:rPr lang="ru-RU" dirty="0" err="1"/>
              <a:t>піввісь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19,229 а.е.,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 млрд км. </a:t>
            </a:r>
            <a:endParaRPr lang="ru-RU" dirty="0" smtClean="0"/>
          </a:p>
          <a:p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на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1 / 400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на </a:t>
            </a:r>
            <a:r>
              <a:rPr lang="ru-RU" dirty="0" err="1"/>
              <a:t>орбіті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681185" cy="262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305137"/>
            <a:ext cx="257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Уран -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кільця</a:t>
            </a:r>
            <a:r>
              <a:rPr lang="ru-RU" b="1" dirty="0"/>
              <a:t> і ​​</a:t>
            </a:r>
            <a:r>
              <a:rPr lang="ru-RU" b="1" dirty="0" err="1"/>
              <a:t>супутники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045" y="5275449"/>
            <a:ext cx="61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а</a:t>
            </a:r>
            <a:r>
              <a:rPr lang="ru-RU" b="1" dirty="0" err="1" smtClean="0"/>
              <a:t>.е</a:t>
            </a:r>
            <a:r>
              <a:rPr lang="ru-RU" b="1" dirty="0" smtClean="0"/>
              <a:t> -</a:t>
            </a:r>
            <a:r>
              <a:rPr lang="ru-RU" b="1" dirty="0" err="1" smtClean="0"/>
              <a:t>Астрономічна</a:t>
            </a:r>
            <a:r>
              <a:rPr lang="ru-RU" b="1" dirty="0" smtClean="0"/>
              <a:t> </a:t>
            </a:r>
            <a:r>
              <a:rPr lang="ru-RU" b="1" dirty="0" err="1"/>
              <a:t>одиниця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5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Орбіта і обертання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511256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Урану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становить 17 годин 24 </a:t>
            </a:r>
            <a:r>
              <a:rPr lang="ru-RU" dirty="0" err="1"/>
              <a:t>хвилини</a:t>
            </a:r>
            <a:r>
              <a:rPr lang="ru-RU" dirty="0"/>
              <a:t>.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Однак</a:t>
            </a:r>
            <a:r>
              <a:rPr lang="ru-RU" dirty="0"/>
              <a:t>, як і на </a:t>
            </a:r>
            <a:r>
              <a:rPr lang="ru-RU" dirty="0" err="1"/>
              <a:t>інших</a:t>
            </a:r>
            <a:r>
              <a:rPr lang="ru-RU" dirty="0"/>
              <a:t> планетах-</a:t>
            </a:r>
            <a:r>
              <a:rPr lang="ru-RU" dirty="0" err="1"/>
              <a:t>гігантах</a:t>
            </a:r>
            <a:r>
              <a:rPr lang="ru-RU" dirty="0"/>
              <a:t>, у </a:t>
            </a:r>
            <a:r>
              <a:rPr lang="ru-RU" dirty="0" err="1"/>
              <a:t>верхніх</a:t>
            </a:r>
            <a:r>
              <a:rPr lang="ru-RU" dirty="0"/>
              <a:t> шарах </a:t>
            </a:r>
            <a:r>
              <a:rPr lang="ru-RU" dirty="0" err="1"/>
              <a:t>атмосфери</a:t>
            </a:r>
            <a:r>
              <a:rPr lang="ru-RU" dirty="0"/>
              <a:t> Урана </a:t>
            </a:r>
            <a:r>
              <a:rPr lang="ru-RU" dirty="0" err="1"/>
              <a:t>дмуть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вітри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240 м / </a:t>
            </a:r>
            <a:r>
              <a:rPr lang="en-US" dirty="0"/>
              <a:t>c. </a:t>
            </a:r>
            <a:r>
              <a:rPr lang="ru-RU" dirty="0"/>
              <a:t>Таким чином, у </a:t>
            </a:r>
            <a:r>
              <a:rPr lang="ru-RU" dirty="0" err="1"/>
              <a:t>районі</a:t>
            </a:r>
            <a:r>
              <a:rPr lang="ru-RU" dirty="0"/>
              <a:t> 30 </a:t>
            </a:r>
            <a:r>
              <a:rPr lang="ru-RU" dirty="0" err="1"/>
              <a:t>градусів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широти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оберт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за 14 годин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8862"/>
            <a:ext cx="2857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56145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5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Нахил осі обертання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627345"/>
            <a:ext cx="4464496" cy="523065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Площина</a:t>
            </a:r>
            <a:r>
              <a:rPr lang="ru-RU" dirty="0"/>
              <a:t> </a:t>
            </a:r>
            <a:r>
              <a:rPr lang="ru-RU" dirty="0" err="1"/>
              <a:t>екватора</a:t>
            </a:r>
            <a:r>
              <a:rPr lang="ru-RU" dirty="0"/>
              <a:t> Урана </a:t>
            </a:r>
            <a:r>
              <a:rPr lang="ru-RU" dirty="0" err="1"/>
              <a:t>нахилена</a:t>
            </a:r>
            <a:r>
              <a:rPr lang="ru-RU" dirty="0"/>
              <a:t> до </a:t>
            </a:r>
            <a:r>
              <a:rPr lang="ru-RU" dirty="0" err="1"/>
              <a:t>площини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кутом 97,86 - </a:t>
            </a:r>
            <a:r>
              <a:rPr lang="ru-RU" dirty="0" err="1"/>
              <a:t>тобто</a:t>
            </a:r>
            <a:r>
              <a:rPr lang="ru-RU" dirty="0"/>
              <a:t> планета </a:t>
            </a:r>
            <a:r>
              <a:rPr lang="ru-RU" dirty="0" err="1"/>
              <a:t>обертається</a:t>
            </a:r>
            <a:r>
              <a:rPr lang="ru-RU" dirty="0"/>
              <a:t>, "</a:t>
            </a:r>
            <a:r>
              <a:rPr lang="ru-RU" dirty="0" err="1"/>
              <a:t>лежачи</a:t>
            </a:r>
            <a:r>
              <a:rPr lang="ru-RU" dirty="0"/>
              <a:t> на боку</a:t>
            </a:r>
            <a:r>
              <a:rPr lang="ru-RU" dirty="0" smtClean="0"/>
              <a:t>".</a:t>
            </a: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відмінний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планет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пір</a:t>
            </a:r>
            <a:r>
              <a:rPr lang="ru-RU" dirty="0"/>
              <a:t> року.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порівняти</a:t>
            </a:r>
            <a:r>
              <a:rPr lang="ru-RU" dirty="0"/>
              <a:t> з </a:t>
            </a:r>
            <a:r>
              <a:rPr lang="ru-RU" dirty="0" err="1"/>
              <a:t>обертовими</a:t>
            </a:r>
            <a:r>
              <a:rPr lang="ru-RU" dirty="0"/>
              <a:t> </a:t>
            </a:r>
            <a:r>
              <a:rPr lang="ru-RU" dirty="0" err="1"/>
              <a:t>вовчками</a:t>
            </a:r>
            <a:r>
              <a:rPr lang="ru-RU" dirty="0"/>
              <a:t>, то Уран </a:t>
            </a:r>
            <a:r>
              <a:rPr lang="ru-RU" dirty="0" err="1"/>
              <a:t>більше</a:t>
            </a:r>
            <a:r>
              <a:rPr lang="ru-RU" dirty="0"/>
              <a:t> схожий на котиться куля.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50" y="1700808"/>
            <a:ext cx="4546476" cy="454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5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Нахил осі обертання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629322"/>
            <a:ext cx="8640960" cy="4319958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Як причину такого аномального </a:t>
            </a:r>
            <a:r>
              <a:rPr lang="ru-RU" sz="3400" dirty="0" err="1"/>
              <a:t>обертання</a:t>
            </a:r>
            <a:r>
              <a:rPr lang="ru-RU" sz="3400" dirty="0"/>
              <a:t> </a:t>
            </a:r>
            <a:r>
              <a:rPr lang="ru-RU" sz="3400" dirty="0" err="1"/>
              <a:t>зазвичай</a:t>
            </a:r>
            <a:r>
              <a:rPr lang="ru-RU" sz="3400" dirty="0"/>
              <a:t> </a:t>
            </a:r>
            <a:r>
              <a:rPr lang="ru-RU" sz="3400" dirty="0" err="1"/>
              <a:t>називається</a:t>
            </a:r>
            <a:r>
              <a:rPr lang="ru-RU" sz="3400" dirty="0"/>
              <a:t> </a:t>
            </a:r>
            <a:r>
              <a:rPr lang="ru-RU" sz="3400" dirty="0" err="1"/>
              <a:t>зіткнення</a:t>
            </a:r>
            <a:r>
              <a:rPr lang="ru-RU" sz="3400" dirty="0"/>
              <a:t> Урана з </a:t>
            </a:r>
            <a:r>
              <a:rPr lang="ru-RU" sz="3400" dirty="0" err="1" smtClean="0"/>
              <a:t>іншою</a:t>
            </a:r>
            <a:r>
              <a:rPr lang="ru-RU" sz="3400" dirty="0"/>
              <a:t> </a:t>
            </a:r>
            <a:r>
              <a:rPr lang="ru-RU" sz="3400" dirty="0" err="1" smtClean="0"/>
              <a:t>планетезималлю</a:t>
            </a:r>
            <a:r>
              <a:rPr lang="ru-RU" sz="3400" dirty="0"/>
              <a:t> на </a:t>
            </a:r>
            <a:r>
              <a:rPr lang="ru-RU" sz="3400" dirty="0" err="1"/>
              <a:t>ранньому</a:t>
            </a:r>
            <a:r>
              <a:rPr lang="ru-RU" sz="3400" dirty="0"/>
              <a:t> </a:t>
            </a:r>
            <a:r>
              <a:rPr lang="ru-RU" sz="3400" dirty="0" err="1"/>
              <a:t>етапі</a:t>
            </a:r>
            <a:r>
              <a:rPr lang="ru-RU" sz="3400" dirty="0"/>
              <a:t> </a:t>
            </a:r>
            <a:r>
              <a:rPr lang="ru-RU" sz="3400" dirty="0" err="1"/>
              <a:t>його</a:t>
            </a:r>
            <a:r>
              <a:rPr lang="ru-RU" sz="3400" dirty="0"/>
              <a:t> </a:t>
            </a:r>
            <a:r>
              <a:rPr lang="ru-RU" sz="3400" dirty="0" err="1"/>
              <a:t>формування</a:t>
            </a:r>
            <a:r>
              <a:rPr lang="ru-RU" sz="3400" dirty="0"/>
              <a:t> . </a:t>
            </a:r>
            <a:endParaRPr lang="ru-RU" sz="3400" dirty="0" smtClean="0"/>
          </a:p>
          <a:p>
            <a:r>
              <a:rPr lang="ru-RU" sz="3400" dirty="0" smtClean="0"/>
              <a:t>У </a:t>
            </a:r>
            <a:r>
              <a:rPr lang="ru-RU" sz="3400" dirty="0" err="1" smtClean="0"/>
              <a:t>моменти</a:t>
            </a:r>
            <a:r>
              <a:rPr lang="ru-RU" sz="3400" dirty="0" smtClean="0"/>
              <a:t> </a:t>
            </a:r>
            <a:r>
              <a:rPr lang="ru-RU" sz="3400" dirty="0" err="1" smtClean="0"/>
              <a:t>сонцестоянь</a:t>
            </a:r>
            <a:r>
              <a:rPr lang="ru-RU" sz="3400" dirty="0"/>
              <a:t> один з </a:t>
            </a:r>
            <a:r>
              <a:rPr lang="ru-RU" sz="3400" dirty="0" err="1"/>
              <a:t>полюсів</a:t>
            </a:r>
            <a:r>
              <a:rPr lang="ru-RU" sz="3400" dirty="0"/>
              <a:t> </a:t>
            </a:r>
            <a:r>
              <a:rPr lang="ru-RU" sz="3400" dirty="0" err="1"/>
              <a:t>планети</a:t>
            </a:r>
            <a:r>
              <a:rPr lang="ru-RU" sz="3400" dirty="0"/>
              <a:t> </a:t>
            </a:r>
            <a:r>
              <a:rPr lang="ru-RU" sz="3400" dirty="0" err="1"/>
              <a:t>виявляється</a:t>
            </a:r>
            <a:r>
              <a:rPr lang="ru-RU" sz="3400" dirty="0"/>
              <a:t> </a:t>
            </a:r>
            <a:r>
              <a:rPr lang="ru-RU" sz="3400" dirty="0" err="1"/>
              <a:t>спрямованим</a:t>
            </a:r>
            <a:r>
              <a:rPr lang="ru-RU" sz="3400" dirty="0"/>
              <a:t> на </a:t>
            </a:r>
            <a:r>
              <a:rPr lang="ru-RU" sz="3400" dirty="0" err="1" smtClean="0"/>
              <a:t>Сонце</a:t>
            </a:r>
            <a:r>
              <a:rPr lang="ru-RU" sz="3400" dirty="0" smtClean="0"/>
              <a:t>. </a:t>
            </a:r>
            <a:r>
              <a:rPr lang="ru-RU" sz="3400" dirty="0" err="1"/>
              <a:t>Тільки</a:t>
            </a:r>
            <a:r>
              <a:rPr lang="ru-RU" sz="3400" dirty="0"/>
              <a:t> </a:t>
            </a:r>
            <a:r>
              <a:rPr lang="ru-RU" sz="3400" dirty="0" err="1"/>
              <a:t>вузька</a:t>
            </a:r>
            <a:r>
              <a:rPr lang="ru-RU" sz="3400" dirty="0"/>
              <a:t> </a:t>
            </a:r>
            <a:r>
              <a:rPr lang="ru-RU" sz="3400" dirty="0" err="1"/>
              <a:t>смужка</a:t>
            </a:r>
            <a:r>
              <a:rPr lang="ru-RU" sz="3400" dirty="0"/>
              <a:t> </a:t>
            </a:r>
            <a:r>
              <a:rPr lang="ru-RU" sz="3400" dirty="0" err="1"/>
              <a:t>близько</a:t>
            </a:r>
            <a:r>
              <a:rPr lang="ru-RU" sz="3400" dirty="0"/>
              <a:t> </a:t>
            </a:r>
            <a:r>
              <a:rPr lang="ru-RU" sz="3400" dirty="0" err="1"/>
              <a:t>екватора</a:t>
            </a:r>
            <a:r>
              <a:rPr lang="ru-RU" sz="3400" dirty="0"/>
              <a:t> </a:t>
            </a:r>
            <a:r>
              <a:rPr lang="ru-RU" sz="3400" dirty="0" err="1"/>
              <a:t>відчуває</a:t>
            </a:r>
            <a:r>
              <a:rPr lang="ru-RU" sz="3400" dirty="0"/>
              <a:t> </a:t>
            </a:r>
            <a:r>
              <a:rPr lang="ru-RU" sz="3400" dirty="0" err="1"/>
              <a:t>швидку</a:t>
            </a:r>
            <a:r>
              <a:rPr lang="ru-RU" sz="3400" dirty="0"/>
              <a:t> </a:t>
            </a:r>
            <a:r>
              <a:rPr lang="ru-RU" sz="3400" dirty="0" err="1"/>
              <a:t>зміну</a:t>
            </a:r>
            <a:r>
              <a:rPr lang="ru-RU" sz="3400" dirty="0"/>
              <a:t> дня і </a:t>
            </a:r>
            <a:r>
              <a:rPr lang="ru-RU" sz="3400" dirty="0" err="1"/>
              <a:t>ночі</a:t>
            </a:r>
            <a:r>
              <a:rPr lang="ru-RU" sz="3400" dirty="0"/>
              <a:t>; при </a:t>
            </a:r>
            <a:r>
              <a:rPr lang="ru-RU" sz="3400" dirty="0" err="1"/>
              <a:t>цьому</a:t>
            </a:r>
            <a:r>
              <a:rPr lang="ru-RU" sz="3400" dirty="0"/>
              <a:t> </a:t>
            </a:r>
            <a:r>
              <a:rPr lang="ru-RU" sz="3400" dirty="0" err="1"/>
              <a:t>Сонце</a:t>
            </a:r>
            <a:r>
              <a:rPr lang="ru-RU" sz="3400" dirty="0"/>
              <a:t> в </a:t>
            </a:r>
            <a:r>
              <a:rPr lang="ru-RU" sz="3400" dirty="0" err="1"/>
              <a:t>цей</a:t>
            </a:r>
            <a:r>
              <a:rPr lang="ru-RU" sz="3400" dirty="0"/>
              <a:t> час </a:t>
            </a:r>
            <a:r>
              <a:rPr lang="ru-RU" sz="3400" dirty="0" err="1"/>
              <a:t>розташоване</a:t>
            </a:r>
            <a:r>
              <a:rPr lang="ru-RU" sz="3400" dirty="0"/>
              <a:t> </a:t>
            </a:r>
            <a:r>
              <a:rPr lang="ru-RU" sz="3400" dirty="0" err="1"/>
              <a:t>дуже</a:t>
            </a:r>
            <a:r>
              <a:rPr lang="ru-RU" sz="3400" dirty="0"/>
              <a:t> </a:t>
            </a:r>
            <a:r>
              <a:rPr lang="ru-RU" sz="3400" dirty="0" err="1"/>
              <a:t>низько</a:t>
            </a:r>
            <a:r>
              <a:rPr lang="ru-RU" sz="3400" dirty="0"/>
              <a:t> над горизонтом - як у </a:t>
            </a:r>
            <a:r>
              <a:rPr lang="ru-RU" sz="3400" dirty="0" err="1"/>
              <a:t>земних</a:t>
            </a:r>
            <a:r>
              <a:rPr lang="ru-RU" sz="3400" dirty="0"/>
              <a:t> </a:t>
            </a:r>
            <a:r>
              <a:rPr lang="ru-RU" sz="3400" dirty="0" err="1"/>
              <a:t>полярних</a:t>
            </a:r>
            <a:r>
              <a:rPr lang="ru-RU" sz="3400" dirty="0"/>
              <a:t> широтах. Через </a:t>
            </a:r>
            <a:r>
              <a:rPr lang="ru-RU" sz="3400" dirty="0" err="1"/>
              <a:t>півроку</a:t>
            </a:r>
            <a:r>
              <a:rPr lang="ru-RU" sz="3400" dirty="0"/>
              <a:t> </a:t>
            </a:r>
            <a:r>
              <a:rPr lang="ru-RU" sz="3400" dirty="0" err="1"/>
              <a:t>ситуація</a:t>
            </a:r>
            <a:r>
              <a:rPr lang="ru-RU" sz="3400" dirty="0"/>
              <a:t> </a:t>
            </a:r>
            <a:r>
              <a:rPr lang="ru-RU" sz="3400" dirty="0" err="1"/>
              <a:t>змінюється</a:t>
            </a:r>
            <a:r>
              <a:rPr lang="ru-RU" sz="3400" dirty="0"/>
              <a:t> на </a:t>
            </a:r>
            <a:r>
              <a:rPr lang="ru-RU" sz="3400" dirty="0" err="1"/>
              <a:t>протилежну</a:t>
            </a:r>
            <a:r>
              <a:rPr lang="ru-RU" sz="3400" dirty="0"/>
              <a:t>: "</a:t>
            </a:r>
            <a:r>
              <a:rPr lang="ru-RU" sz="3400" dirty="0" err="1"/>
              <a:t>полярний</a:t>
            </a:r>
            <a:r>
              <a:rPr lang="ru-RU" sz="3400" dirty="0"/>
              <a:t> день" </a:t>
            </a:r>
            <a:r>
              <a:rPr lang="ru-RU" sz="3400" dirty="0" err="1"/>
              <a:t>наступає</a:t>
            </a:r>
            <a:r>
              <a:rPr lang="ru-RU" sz="3400" dirty="0"/>
              <a:t> в </a:t>
            </a:r>
            <a:r>
              <a:rPr lang="ru-RU" sz="3400" dirty="0" err="1"/>
              <a:t>іншій</a:t>
            </a:r>
            <a:r>
              <a:rPr lang="ru-RU" sz="3400" dirty="0"/>
              <a:t> </a:t>
            </a:r>
            <a:r>
              <a:rPr lang="ru-RU" sz="3400" dirty="0" err="1"/>
              <a:t>півкулі</a:t>
            </a:r>
            <a:r>
              <a:rPr lang="ru-RU" sz="3400" dirty="0"/>
              <a:t>. </a:t>
            </a:r>
            <a:r>
              <a:rPr lang="ru-RU" sz="3400" dirty="0" err="1"/>
              <a:t>Кожен</a:t>
            </a:r>
            <a:r>
              <a:rPr lang="ru-RU" sz="3400" dirty="0"/>
              <a:t> полюс 42 </a:t>
            </a:r>
            <a:r>
              <a:rPr lang="ru-RU" sz="3400" dirty="0" err="1"/>
              <a:t>земних</a:t>
            </a:r>
            <a:r>
              <a:rPr lang="ru-RU" sz="3400" dirty="0"/>
              <a:t> роки </a:t>
            </a:r>
            <a:r>
              <a:rPr lang="ru-RU" sz="3400" dirty="0" err="1"/>
              <a:t>перебуває</a:t>
            </a:r>
            <a:r>
              <a:rPr lang="ru-RU" sz="3400" dirty="0"/>
              <a:t> в </a:t>
            </a:r>
            <a:r>
              <a:rPr lang="ru-RU" sz="3400" dirty="0" err="1"/>
              <a:t>темряві</a:t>
            </a:r>
            <a:r>
              <a:rPr lang="ru-RU" sz="3400" dirty="0"/>
              <a:t> - і </a:t>
            </a:r>
            <a:r>
              <a:rPr lang="ru-RU" sz="3400" dirty="0" err="1"/>
              <a:t>ще</a:t>
            </a:r>
            <a:r>
              <a:rPr lang="ru-RU" sz="3400" dirty="0"/>
              <a:t> 42 роки </a:t>
            </a:r>
            <a:r>
              <a:rPr lang="ru-RU" sz="3400" dirty="0" err="1"/>
              <a:t>під</a:t>
            </a:r>
            <a:r>
              <a:rPr lang="ru-RU" sz="3400" dirty="0"/>
              <a:t> </a:t>
            </a:r>
            <a:r>
              <a:rPr lang="ru-RU" sz="3400" dirty="0" err="1"/>
              <a:t>світлом</a:t>
            </a:r>
            <a:r>
              <a:rPr lang="ru-RU" sz="3400" dirty="0"/>
              <a:t> </a:t>
            </a:r>
            <a:r>
              <a:rPr lang="ru-RU" sz="3400" dirty="0" err="1"/>
              <a:t>Сонця</a:t>
            </a:r>
            <a:r>
              <a:rPr lang="ru-RU" sz="3400" dirty="0"/>
              <a:t> . </a:t>
            </a:r>
          </a:p>
          <a:p>
            <a:r>
              <a:rPr lang="ru-RU" sz="3400" dirty="0"/>
              <a:t>У </a:t>
            </a:r>
            <a:r>
              <a:rPr lang="ru-RU" sz="3400" dirty="0" err="1"/>
              <a:t>моменти</a:t>
            </a:r>
            <a:r>
              <a:rPr lang="ru-RU" sz="3400" dirty="0"/>
              <a:t> </a:t>
            </a:r>
            <a:r>
              <a:rPr lang="ru-RU" sz="3400" dirty="0" err="1"/>
              <a:t>рівнодення</a:t>
            </a:r>
            <a:r>
              <a:rPr lang="ru-RU" sz="3400" dirty="0"/>
              <a:t> </a:t>
            </a:r>
            <a:r>
              <a:rPr lang="ru-RU" sz="3400" dirty="0" err="1"/>
              <a:t>Сонце</a:t>
            </a:r>
            <a:r>
              <a:rPr lang="ru-RU" sz="3400" dirty="0"/>
              <a:t> </a:t>
            </a:r>
            <a:r>
              <a:rPr lang="ru-RU" sz="3400" dirty="0" err="1"/>
              <a:t>стоїть</a:t>
            </a:r>
            <a:r>
              <a:rPr lang="ru-RU" sz="3400" dirty="0"/>
              <a:t> "перед" </a:t>
            </a:r>
            <a:r>
              <a:rPr lang="ru-RU" sz="3400" dirty="0" err="1"/>
              <a:t>екватором</a:t>
            </a:r>
            <a:r>
              <a:rPr lang="ru-RU" sz="3400" dirty="0"/>
              <a:t> Урана,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дає</a:t>
            </a:r>
            <a:r>
              <a:rPr lang="ru-RU" sz="3400" dirty="0"/>
              <a:t> </a:t>
            </a:r>
            <a:r>
              <a:rPr lang="ru-RU" sz="3400" dirty="0" err="1"/>
              <a:t>майже</a:t>
            </a:r>
            <a:r>
              <a:rPr lang="ru-RU" sz="3400" dirty="0"/>
              <a:t> той же цикл день / </a:t>
            </a:r>
            <a:r>
              <a:rPr lang="ru-RU" sz="3400" dirty="0" err="1"/>
              <a:t>ніч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й на </a:t>
            </a:r>
            <a:r>
              <a:rPr lang="ru-RU" sz="3400" dirty="0" err="1"/>
              <a:t>інших</a:t>
            </a:r>
            <a:r>
              <a:rPr lang="ru-RU" sz="3400" dirty="0"/>
              <a:t> </a:t>
            </a:r>
            <a:r>
              <a:rPr lang="ru-RU" sz="3400" dirty="0" smtClean="0"/>
              <a:t>планетах</a:t>
            </a:r>
            <a:endParaRPr lang="ru-RU" sz="3400" dirty="0"/>
          </a:p>
          <a:p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132982" cy="513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848357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Планетозімалей</a:t>
            </a:r>
            <a:r>
              <a:rPr lang="ru-RU" dirty="0"/>
              <a:t> (</a:t>
            </a:r>
            <a:r>
              <a:rPr lang="ru-RU" dirty="0" err="1"/>
              <a:t>від</a:t>
            </a:r>
            <a:r>
              <a:rPr lang="ru-RU" dirty="0"/>
              <a:t> англ. </a:t>
            </a:r>
            <a:r>
              <a:rPr lang="en-US" i="1" dirty="0"/>
              <a:t>planet</a:t>
            </a:r>
            <a:r>
              <a:rPr lang="en-US" dirty="0"/>
              <a:t> - </a:t>
            </a:r>
            <a:r>
              <a:rPr lang="ru-RU" dirty="0"/>
              <a:t>Планета і </a:t>
            </a:r>
            <a:r>
              <a:rPr lang="en-US" dirty="0"/>
              <a:t>infinitesimal - </a:t>
            </a:r>
            <a:r>
              <a:rPr lang="ru-RU" dirty="0" err="1"/>
              <a:t>Нескінченно</a:t>
            </a:r>
            <a:r>
              <a:rPr lang="ru-RU" dirty="0"/>
              <a:t> мала) - </a:t>
            </a:r>
            <a:r>
              <a:rPr lang="ru-RU" dirty="0" err="1"/>
              <a:t>небесне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 на </a:t>
            </a:r>
            <a:r>
              <a:rPr lang="ru-RU" dirty="0" err="1"/>
              <a:t>орбіті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 </a:t>
            </a:r>
            <a:r>
              <a:rPr lang="ru-RU" dirty="0" err="1"/>
              <a:t>протозірки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поступового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тіл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5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214</TotalTime>
  <Words>920</Words>
  <Application>Microsoft Office PowerPoint</Application>
  <PresentationFormat>Экран (4:3)</PresentationFormat>
  <Paragraphs>210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Модульная</vt:lpstr>
      <vt:lpstr>Уран</vt:lpstr>
      <vt:lpstr>План</vt:lpstr>
      <vt:lpstr>План</vt:lpstr>
      <vt:lpstr>Відкриття планети</vt:lpstr>
      <vt:lpstr>Походження назви</vt:lpstr>
      <vt:lpstr>Орбіта і обертання</vt:lpstr>
      <vt:lpstr>Орбіта і обертання</vt:lpstr>
      <vt:lpstr>Нахил осі обертання</vt:lpstr>
      <vt:lpstr>Нахил осі обертання</vt:lpstr>
      <vt:lpstr>Нахил осі обертання</vt:lpstr>
      <vt:lpstr>Видимість</vt:lpstr>
      <vt:lpstr>Внутрішня структура</vt:lpstr>
      <vt:lpstr>Внутрішня будова</vt:lpstr>
      <vt:lpstr>Внутрішній склад</vt:lpstr>
      <vt:lpstr>Внутрішня температура</vt:lpstr>
      <vt:lpstr>Атмосфера</vt:lpstr>
      <vt:lpstr>Склад атмосфери</vt:lpstr>
      <vt:lpstr>Кільця Урану</vt:lpstr>
      <vt:lpstr>Магнітосфера Урану</vt:lpstr>
      <vt:lpstr>Магнітосфера Урану</vt:lpstr>
      <vt:lpstr>Клімат планети</vt:lpstr>
      <vt:lpstr>Атмосферні освіти, хмари і вітер </vt:lpstr>
      <vt:lpstr>Атмосферні освіти, хмари і вітер</vt:lpstr>
      <vt:lpstr>Вітер</vt:lpstr>
      <vt:lpstr>Формування Урану</vt:lpstr>
      <vt:lpstr>Формування Урану</vt:lpstr>
      <vt:lpstr>Супутники Урану</vt:lpstr>
      <vt:lpstr>Супутники Урану</vt:lpstr>
      <vt:lpstr>Міранда</vt:lpstr>
      <vt:lpstr>Аріель</vt:lpstr>
      <vt:lpstr>Умбріель</vt:lpstr>
      <vt:lpstr>Титанія</vt:lpstr>
      <vt:lpstr>Оберон</vt:lpstr>
      <vt:lpstr>Хронологія відкриттів</vt:lpstr>
      <vt:lpstr>Хронологія відкриттів</vt:lpstr>
      <vt:lpstr>Дослідження автоматичними міжпланетними станціями </vt:lpstr>
      <vt:lpstr>Майбутні дослідження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Уран</dc:title>
  <dc:creator>Владимир</dc:creator>
  <cp:lastModifiedBy>Владимир</cp:lastModifiedBy>
  <cp:revision>27</cp:revision>
  <dcterms:created xsi:type="dcterms:W3CDTF">2013-10-19T11:15:53Z</dcterms:created>
  <dcterms:modified xsi:type="dcterms:W3CDTF">2013-10-20T15:19:42Z</dcterms:modified>
</cp:coreProperties>
</file>