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9F9A6F07-DFD6-4092-A923-407B457C6CF1}" type="datetimeFigureOut">
              <a:rPr lang="ru-RU" smtClean="0"/>
              <a:t>12.03.2014</a:t>
            </a:fld>
            <a:endParaRPr lang="ru-RU"/>
          </a:p>
        </p:txBody>
      </p:sp>
      <p:sp>
        <p:nvSpPr>
          <p:cNvPr id="16" name="Slide Number Placeholder 15"/>
          <p:cNvSpPr>
            <a:spLocks noGrp="1"/>
          </p:cNvSpPr>
          <p:nvPr>
            <p:ph type="sldNum" sz="quarter" idx="11"/>
          </p:nvPr>
        </p:nvSpPr>
        <p:spPr/>
        <p:txBody>
          <a:bodyPr/>
          <a:lstStyle/>
          <a:p>
            <a:fld id="{C4C89E1B-24BF-4E85-B598-135F2F06DC3A}"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F9A6F07-DFD6-4092-A923-407B457C6CF1}" type="datetimeFigureOut">
              <a:rPr lang="ru-RU" smtClean="0"/>
              <a:t>12.03.2014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C89E1B-24BF-4E85-B598-135F2F06DC3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F9A6F07-DFD6-4092-A923-407B457C6CF1}" type="datetimeFigureOut">
              <a:rPr lang="ru-RU" smtClean="0"/>
              <a:t>12.03.2014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C89E1B-24BF-4E85-B598-135F2F06DC3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9F9A6F07-DFD6-4092-A923-407B457C6CF1}" type="datetimeFigureOut">
              <a:rPr lang="ru-RU" smtClean="0"/>
              <a:t>12.03.2014</a:t>
            </a:fld>
            <a:endParaRPr lang="ru-RU"/>
          </a:p>
        </p:txBody>
      </p:sp>
      <p:sp>
        <p:nvSpPr>
          <p:cNvPr id="15" name="Slide Number Placeholder 14"/>
          <p:cNvSpPr>
            <a:spLocks noGrp="1"/>
          </p:cNvSpPr>
          <p:nvPr>
            <p:ph type="sldNum" sz="quarter" idx="11"/>
          </p:nvPr>
        </p:nvSpPr>
        <p:spPr/>
        <p:txBody>
          <a:bodyPr/>
          <a:lstStyle/>
          <a:p>
            <a:fld id="{C4C89E1B-24BF-4E85-B598-135F2F06DC3A}"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9F9A6F07-DFD6-4092-A923-407B457C6CF1}" type="datetimeFigureOut">
              <a:rPr lang="ru-RU" smtClean="0"/>
              <a:t>12.03.2014</a:t>
            </a:fld>
            <a:endParaRPr lang="ru-RU"/>
          </a:p>
        </p:txBody>
      </p:sp>
      <p:sp>
        <p:nvSpPr>
          <p:cNvPr id="13" name="Slide Number Placeholder 12"/>
          <p:cNvSpPr>
            <a:spLocks noGrp="1"/>
          </p:cNvSpPr>
          <p:nvPr>
            <p:ph type="sldNum" sz="quarter" idx="11"/>
          </p:nvPr>
        </p:nvSpPr>
        <p:spPr/>
        <p:txBody>
          <a:bodyPr/>
          <a:lstStyle/>
          <a:p>
            <a:fld id="{C4C89E1B-24BF-4E85-B598-135F2F06DC3A}"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F9A6F07-DFD6-4092-A923-407B457C6CF1}" type="datetimeFigureOut">
              <a:rPr lang="ru-RU" smtClean="0"/>
              <a:t>12.03.2014</a:t>
            </a:fld>
            <a:endParaRPr lang="ru-RU"/>
          </a:p>
        </p:txBody>
      </p:sp>
      <p:sp>
        <p:nvSpPr>
          <p:cNvPr id="9" name="Slide Number Placeholder 8"/>
          <p:cNvSpPr>
            <a:spLocks noGrp="1"/>
          </p:cNvSpPr>
          <p:nvPr>
            <p:ph type="sldNum" sz="quarter" idx="11"/>
          </p:nvPr>
        </p:nvSpPr>
        <p:spPr/>
        <p:txBody>
          <a:bodyPr/>
          <a:lstStyle/>
          <a:p>
            <a:fld id="{C4C89E1B-24BF-4E85-B598-135F2F06DC3A}"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9F9A6F07-DFD6-4092-A923-407B457C6CF1}" type="datetimeFigureOut">
              <a:rPr lang="ru-RU" smtClean="0"/>
              <a:t>12.03.2014</a:t>
            </a:fld>
            <a:endParaRPr lang="ru-RU"/>
          </a:p>
        </p:txBody>
      </p:sp>
      <p:sp>
        <p:nvSpPr>
          <p:cNvPr id="15" name="Slide Number Placeholder 14"/>
          <p:cNvSpPr>
            <a:spLocks noGrp="1"/>
          </p:cNvSpPr>
          <p:nvPr>
            <p:ph type="sldNum" sz="quarter" idx="11"/>
          </p:nvPr>
        </p:nvSpPr>
        <p:spPr/>
        <p:txBody>
          <a:bodyPr/>
          <a:lstStyle/>
          <a:p>
            <a:fld id="{C4C89E1B-24BF-4E85-B598-135F2F06DC3A}"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9F9A6F07-DFD6-4092-A923-407B457C6CF1}" type="datetimeFigureOut">
              <a:rPr lang="ru-RU" smtClean="0"/>
              <a:t>12.03.2014</a:t>
            </a:fld>
            <a:endParaRPr lang="ru-RU"/>
          </a:p>
        </p:txBody>
      </p:sp>
      <p:sp>
        <p:nvSpPr>
          <p:cNvPr id="8" name="Slide Number Placeholder 7"/>
          <p:cNvSpPr>
            <a:spLocks noGrp="1"/>
          </p:cNvSpPr>
          <p:nvPr>
            <p:ph type="sldNum" sz="quarter" idx="11"/>
          </p:nvPr>
        </p:nvSpPr>
        <p:spPr/>
        <p:txBody>
          <a:bodyPr/>
          <a:lstStyle/>
          <a:p>
            <a:fld id="{C4C89E1B-24BF-4E85-B598-135F2F06DC3A}"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9A6F07-DFD6-4092-A923-407B457C6CF1}" type="datetimeFigureOut">
              <a:rPr lang="ru-RU" smtClean="0"/>
              <a:t>12.03.2014</a:t>
            </a:fld>
            <a:endParaRPr lang="ru-RU"/>
          </a:p>
        </p:txBody>
      </p:sp>
      <p:sp>
        <p:nvSpPr>
          <p:cNvPr id="6" name="Slide Number Placeholder 5"/>
          <p:cNvSpPr>
            <a:spLocks noGrp="1"/>
          </p:cNvSpPr>
          <p:nvPr>
            <p:ph type="sldNum" sz="quarter" idx="11"/>
          </p:nvPr>
        </p:nvSpPr>
        <p:spPr/>
        <p:txBody>
          <a:bodyPr/>
          <a:lstStyle/>
          <a:p>
            <a:fld id="{C4C89E1B-24BF-4E85-B598-135F2F06DC3A}"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9F9A6F07-DFD6-4092-A923-407B457C6CF1}" type="datetimeFigureOut">
              <a:rPr lang="ru-RU" smtClean="0"/>
              <a:t>12.03.2014</a:t>
            </a:fld>
            <a:endParaRPr lang="ru-RU"/>
          </a:p>
        </p:txBody>
      </p:sp>
      <p:sp>
        <p:nvSpPr>
          <p:cNvPr id="16" name="Slide Number Placeholder 15"/>
          <p:cNvSpPr>
            <a:spLocks noGrp="1"/>
          </p:cNvSpPr>
          <p:nvPr>
            <p:ph type="sldNum" sz="quarter" idx="11"/>
          </p:nvPr>
        </p:nvSpPr>
        <p:spPr/>
        <p:txBody>
          <a:bodyPr/>
          <a:lstStyle/>
          <a:p>
            <a:fld id="{C4C89E1B-24BF-4E85-B598-135F2F06DC3A}"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9F9A6F07-DFD6-4092-A923-407B457C6CF1}" type="datetimeFigureOut">
              <a:rPr lang="ru-RU" smtClean="0"/>
              <a:t>12.03.2014</a:t>
            </a:fld>
            <a:endParaRPr lang="ru-RU"/>
          </a:p>
        </p:txBody>
      </p:sp>
      <p:sp>
        <p:nvSpPr>
          <p:cNvPr id="14" name="Slide Number Placeholder 13"/>
          <p:cNvSpPr>
            <a:spLocks noGrp="1"/>
          </p:cNvSpPr>
          <p:nvPr>
            <p:ph type="sldNum" sz="quarter" idx="11"/>
          </p:nvPr>
        </p:nvSpPr>
        <p:spPr/>
        <p:txBody>
          <a:bodyPr/>
          <a:lstStyle/>
          <a:p>
            <a:fld id="{C4C89E1B-24BF-4E85-B598-135F2F06DC3A}"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F9A6F07-DFD6-4092-A923-407B457C6CF1}" type="datetimeFigureOut">
              <a:rPr lang="ru-RU" smtClean="0"/>
              <a:t>12.03.2014</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4C89E1B-24BF-4E85-B598-135F2F06DC3A}"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g"/></Relationships>
</file>

<file path=ppt/slides/_rels/slide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88640"/>
            <a:ext cx="7772400" cy="1470025"/>
          </a:xfrm>
        </p:spPr>
        <p:txBody>
          <a:bodyPr/>
          <a:lstStyle/>
          <a:p>
            <a:r>
              <a:rPr lang="en-US" dirty="0" smtClean="0"/>
              <a:t>    </a:t>
            </a:r>
            <a:r>
              <a:rPr lang="en-US" dirty="0" err="1" smtClean="0"/>
              <a:t>Cucina</a:t>
            </a:r>
            <a:r>
              <a:rPr lang="en-US" dirty="0" smtClean="0"/>
              <a:t> </a:t>
            </a:r>
            <a:r>
              <a:rPr lang="en-US" dirty="0" err="1" smtClean="0"/>
              <a:t>italiana</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72" y="1550834"/>
            <a:ext cx="3594647" cy="255409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448" y="3356992"/>
            <a:ext cx="4706623" cy="346803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393682"/>
            <a:ext cx="3127104" cy="2464318"/>
          </a:xfrm>
          <a:prstGeom prst="rect">
            <a:avLst/>
          </a:prstGeom>
        </p:spPr>
      </p:pic>
    </p:spTree>
    <p:extLst>
      <p:ext uri="{BB962C8B-B14F-4D97-AF65-F5344CB8AC3E}">
        <p14:creationId xmlns:p14="http://schemas.microsoft.com/office/powerpoint/2010/main" val="250849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9872" y="980728"/>
            <a:ext cx="5572396" cy="3708176"/>
          </a:xfrm>
        </p:spPr>
      </p:pic>
      <p:sp>
        <p:nvSpPr>
          <p:cNvPr id="3" name="Заголовок 2"/>
          <p:cNvSpPr>
            <a:spLocks noGrp="1"/>
          </p:cNvSpPr>
          <p:nvPr>
            <p:ph type="title"/>
          </p:nvPr>
        </p:nvSpPr>
        <p:spPr>
          <a:xfrm>
            <a:off x="611560" y="0"/>
            <a:ext cx="7543800" cy="914400"/>
          </a:xfrm>
        </p:spPr>
        <p:txBody>
          <a:bodyPr/>
          <a:lstStyle/>
          <a:p>
            <a:r>
              <a:rPr lang="en-US" dirty="0" smtClean="0"/>
              <a:t>            la lasagna</a:t>
            </a:r>
            <a:endParaRPr lang="ru-RU" dirty="0"/>
          </a:p>
        </p:txBody>
      </p:sp>
      <p:sp>
        <p:nvSpPr>
          <p:cNvPr id="5" name="TextBox 4"/>
          <p:cNvSpPr txBox="1"/>
          <p:nvPr/>
        </p:nvSpPr>
        <p:spPr>
          <a:xfrm>
            <a:off x="179512" y="1412776"/>
            <a:ext cx="2952328" cy="3139321"/>
          </a:xfrm>
          <a:prstGeom prst="rect">
            <a:avLst/>
          </a:prstGeom>
          <a:noFill/>
        </p:spPr>
        <p:txBody>
          <a:bodyPr wrap="square" rtlCol="0">
            <a:spAutoFit/>
          </a:bodyPr>
          <a:lstStyle/>
          <a:p>
            <a:r>
              <a:rPr lang="en-US" dirty="0" smtClean="0"/>
              <a:t>La lasagna è </a:t>
            </a:r>
            <a:r>
              <a:rPr lang="uk-UA" dirty="0" smtClean="0"/>
              <a:t> </a:t>
            </a:r>
            <a:r>
              <a:rPr lang="en-US" dirty="0" smtClean="0"/>
              <a:t>pasta a forma di </a:t>
            </a:r>
            <a:r>
              <a:rPr lang="en-US" dirty="0" err="1" smtClean="0"/>
              <a:t>quadrato</a:t>
            </a:r>
            <a:r>
              <a:rPr lang="en-US" dirty="0" smtClean="0"/>
              <a:t> o un </a:t>
            </a:r>
            <a:r>
              <a:rPr lang="en-US" dirty="0" err="1" smtClean="0"/>
              <a:t>rettangolo</a:t>
            </a:r>
            <a:r>
              <a:rPr lang="en-US" dirty="0" smtClean="0"/>
              <a:t> </a:t>
            </a:r>
            <a:r>
              <a:rPr lang="en-US" dirty="0" err="1" smtClean="0"/>
              <a:t>piato</a:t>
            </a:r>
            <a:r>
              <a:rPr lang="en-US" dirty="0" smtClean="0"/>
              <a:t>. La lasagna è un </a:t>
            </a:r>
            <a:r>
              <a:rPr lang="en-US" dirty="0" err="1" smtClean="0"/>
              <a:t>tradizionale</a:t>
            </a:r>
            <a:r>
              <a:rPr lang="en-US" dirty="0" smtClean="0"/>
              <a:t>   </a:t>
            </a:r>
            <a:r>
              <a:rPr lang="en-US" dirty="0" err="1" smtClean="0"/>
              <a:t>piato</a:t>
            </a:r>
            <a:r>
              <a:rPr lang="en-US" dirty="0" smtClean="0"/>
              <a:t> </a:t>
            </a:r>
            <a:r>
              <a:rPr lang="en-US" dirty="0" err="1" smtClean="0"/>
              <a:t>della</a:t>
            </a:r>
            <a:r>
              <a:rPr lang="en-US" dirty="0" smtClean="0"/>
              <a:t> </a:t>
            </a:r>
            <a:r>
              <a:rPr lang="en-US" dirty="0" err="1" smtClean="0"/>
              <a:t>cucina</a:t>
            </a:r>
            <a:r>
              <a:rPr lang="en-US" dirty="0" smtClean="0"/>
              <a:t> </a:t>
            </a:r>
            <a:r>
              <a:rPr lang="en-US" dirty="0" err="1" smtClean="0"/>
              <a:t>l’italiana</a:t>
            </a:r>
            <a:r>
              <a:rPr lang="en-US" dirty="0" smtClean="0"/>
              <a:t>.</a:t>
            </a:r>
            <a:r>
              <a:rPr lang="ru-RU" dirty="0" smtClean="0"/>
              <a:t> </a:t>
            </a:r>
            <a:r>
              <a:rPr lang="it-IT" dirty="0" smtClean="0"/>
              <a:t>Riempimento strati di lasagne possono essere di stufato di manzo, pomodoro, spinaci e altre verdure, ma sono impregnate ce besciamella.</a:t>
            </a:r>
            <a:endParaRPr lang="ru-RU" dirty="0"/>
          </a:p>
        </p:txBody>
      </p:sp>
    </p:spTree>
    <p:extLst>
      <p:ext uri="{BB962C8B-B14F-4D97-AF65-F5344CB8AC3E}">
        <p14:creationId xmlns:p14="http://schemas.microsoft.com/office/powerpoint/2010/main" val="401766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27584" y="0"/>
            <a:ext cx="7543800" cy="914400"/>
          </a:xfrm>
        </p:spPr>
        <p:txBody>
          <a:bodyPr/>
          <a:lstStyle/>
          <a:p>
            <a:r>
              <a:rPr lang="en-US" dirty="0" smtClean="0"/>
              <a:t>       </a:t>
            </a:r>
            <a:r>
              <a:rPr lang="en-US" dirty="0" err="1" smtClean="0"/>
              <a:t>ricceta</a:t>
            </a:r>
            <a:r>
              <a:rPr lang="en-US" dirty="0" smtClean="0"/>
              <a:t> lasagna</a:t>
            </a:r>
            <a:endParaRPr lang="ru-RU" dirty="0"/>
          </a:p>
        </p:txBody>
      </p:sp>
      <p:sp>
        <p:nvSpPr>
          <p:cNvPr id="4" name="TextBox 3"/>
          <p:cNvSpPr txBox="1"/>
          <p:nvPr/>
        </p:nvSpPr>
        <p:spPr>
          <a:xfrm>
            <a:off x="251520" y="1196752"/>
            <a:ext cx="3974165" cy="4801314"/>
          </a:xfrm>
          <a:prstGeom prst="rect">
            <a:avLst/>
          </a:prstGeom>
          <a:noFill/>
        </p:spPr>
        <p:txBody>
          <a:bodyPr wrap="none" rtlCol="0">
            <a:spAutoFit/>
          </a:bodyPr>
          <a:lstStyle/>
          <a:p>
            <a:r>
              <a:rPr lang="en-US" dirty="0" err="1" smtClean="0"/>
              <a:t>Ingridienti</a:t>
            </a:r>
            <a:r>
              <a:rPr lang="en-US" dirty="0" smtClean="0"/>
              <a:t>:</a:t>
            </a:r>
          </a:p>
          <a:p>
            <a:r>
              <a:rPr lang="en-US" dirty="0" smtClean="0"/>
              <a:t>1.Lasagna(500g)</a:t>
            </a:r>
          </a:p>
          <a:p>
            <a:r>
              <a:rPr lang="en-US" dirty="0" smtClean="0"/>
              <a:t>2.Parmigiano </a:t>
            </a:r>
            <a:r>
              <a:rPr lang="en-US" dirty="0" err="1" smtClean="0"/>
              <a:t>Reggiano</a:t>
            </a:r>
            <a:r>
              <a:rPr lang="en-US" dirty="0" smtClean="0"/>
              <a:t>(500g)</a:t>
            </a:r>
          </a:p>
          <a:p>
            <a:r>
              <a:rPr lang="en-US" dirty="0" smtClean="0"/>
              <a:t>3.Besciamella(circa 1 kg)</a:t>
            </a:r>
          </a:p>
          <a:p>
            <a:r>
              <a:rPr lang="en-US" dirty="0" err="1" smtClean="0"/>
              <a:t>Ingridienti</a:t>
            </a:r>
            <a:r>
              <a:rPr lang="en-US" dirty="0" smtClean="0"/>
              <a:t> per </a:t>
            </a:r>
            <a:r>
              <a:rPr lang="en-US" dirty="0" err="1" smtClean="0"/>
              <a:t>il</a:t>
            </a:r>
            <a:r>
              <a:rPr lang="en-US" dirty="0" smtClean="0"/>
              <a:t> </a:t>
            </a:r>
            <a:r>
              <a:rPr lang="en-US" dirty="0" err="1" smtClean="0"/>
              <a:t>ragù</a:t>
            </a:r>
            <a:r>
              <a:rPr lang="en-US" dirty="0" smtClean="0"/>
              <a:t> </a:t>
            </a:r>
            <a:r>
              <a:rPr lang="en-US" dirty="0" err="1" smtClean="0"/>
              <a:t>alla</a:t>
            </a:r>
            <a:r>
              <a:rPr lang="en-US" dirty="0" smtClean="0"/>
              <a:t> </a:t>
            </a:r>
            <a:r>
              <a:rPr lang="en-US" dirty="0" err="1" smtClean="0"/>
              <a:t>bolognese</a:t>
            </a:r>
            <a:r>
              <a:rPr lang="en-US" dirty="0" smtClean="0"/>
              <a:t>:</a:t>
            </a:r>
          </a:p>
          <a:p>
            <a:pPr marL="342900" indent="-342900">
              <a:buAutoNum type="arabicPeriod"/>
            </a:pPr>
            <a:r>
              <a:rPr lang="en-US" dirty="0" err="1" smtClean="0"/>
              <a:t>Carote</a:t>
            </a:r>
            <a:r>
              <a:rPr lang="en-US" dirty="0" smtClean="0"/>
              <a:t>(1)</a:t>
            </a:r>
          </a:p>
          <a:p>
            <a:pPr marL="342900" indent="-342900">
              <a:buAutoNum type="arabicPeriod"/>
            </a:pPr>
            <a:r>
              <a:rPr lang="en-US" dirty="0" err="1" smtClean="0"/>
              <a:t>Pepe</a:t>
            </a:r>
            <a:r>
              <a:rPr lang="en-US" dirty="0" smtClean="0"/>
              <a:t>(</a:t>
            </a:r>
            <a:r>
              <a:rPr lang="en-US" dirty="0" err="1" smtClean="0"/>
              <a:t>una</a:t>
            </a:r>
            <a:r>
              <a:rPr lang="en-US" dirty="0" smtClean="0"/>
              <a:t> </a:t>
            </a:r>
            <a:r>
              <a:rPr lang="en-US" dirty="0" err="1" smtClean="0"/>
              <a:t>spolverata</a:t>
            </a:r>
            <a:r>
              <a:rPr lang="en-US" dirty="0" smtClean="0"/>
              <a:t>)</a:t>
            </a:r>
          </a:p>
          <a:p>
            <a:pPr marL="342900" indent="-342900">
              <a:buAutoNum type="arabicPeriod"/>
            </a:pPr>
            <a:r>
              <a:rPr lang="en-US" dirty="0" err="1" smtClean="0"/>
              <a:t>Cippole</a:t>
            </a:r>
            <a:r>
              <a:rPr lang="en-US" dirty="0" smtClean="0"/>
              <a:t>(1)</a:t>
            </a:r>
          </a:p>
          <a:p>
            <a:pPr marL="342900" indent="-342900">
              <a:buAutoNum type="arabicPeriod"/>
            </a:pPr>
            <a:r>
              <a:rPr lang="en-US" dirty="0" smtClean="0"/>
              <a:t>Olio di </a:t>
            </a:r>
            <a:r>
              <a:rPr lang="en-US" dirty="0" err="1" smtClean="0"/>
              <a:t>oliva</a:t>
            </a:r>
            <a:r>
              <a:rPr lang="en-US" dirty="0" smtClean="0"/>
              <a:t>(4 </a:t>
            </a:r>
            <a:r>
              <a:rPr lang="en-US" dirty="0" err="1" smtClean="0"/>
              <a:t>cucchiai</a:t>
            </a:r>
            <a:r>
              <a:rPr lang="en-US" dirty="0" smtClean="0"/>
              <a:t>)</a:t>
            </a:r>
          </a:p>
          <a:p>
            <a:pPr marL="342900" indent="-342900">
              <a:buAutoNum type="arabicPeriod"/>
            </a:pPr>
            <a:r>
              <a:rPr lang="en-US" dirty="0" smtClean="0"/>
              <a:t>Latte(1 </a:t>
            </a:r>
            <a:r>
              <a:rPr lang="en-US" dirty="0" err="1" smtClean="0"/>
              <a:t>bicchiera</a:t>
            </a:r>
            <a:r>
              <a:rPr lang="en-US" dirty="0"/>
              <a:t>)</a:t>
            </a:r>
            <a:endParaRPr lang="en-US" dirty="0" smtClean="0"/>
          </a:p>
          <a:p>
            <a:pPr marL="342900" indent="-342900">
              <a:buAutoNum type="arabicPeriod"/>
            </a:pPr>
            <a:r>
              <a:rPr lang="en-US" dirty="0" smtClean="0"/>
              <a:t>Sale(-)</a:t>
            </a:r>
          </a:p>
          <a:p>
            <a:pPr marL="342900" indent="-342900">
              <a:buAutoNum type="arabicPeriod"/>
            </a:pPr>
            <a:r>
              <a:rPr lang="en-US" dirty="0" smtClean="0"/>
              <a:t>Pancetta(100 g)</a:t>
            </a:r>
          </a:p>
          <a:p>
            <a:pPr marL="342900" indent="-342900">
              <a:buAutoNum type="arabicPeriod"/>
            </a:pPr>
            <a:r>
              <a:rPr lang="en-US" dirty="0" smtClean="0"/>
              <a:t>Carne bovina(250 g)</a:t>
            </a:r>
          </a:p>
          <a:p>
            <a:pPr marL="342900" indent="-342900">
              <a:buAutoNum type="arabicPeriod"/>
            </a:pPr>
            <a:r>
              <a:rPr lang="en-US" dirty="0" smtClean="0"/>
              <a:t>Carne di </a:t>
            </a:r>
            <a:r>
              <a:rPr lang="en-US" dirty="0" err="1" smtClean="0"/>
              <a:t>suino</a:t>
            </a:r>
            <a:r>
              <a:rPr lang="en-US" dirty="0" smtClean="0"/>
              <a:t>(250 g)</a:t>
            </a:r>
          </a:p>
          <a:p>
            <a:pPr marL="342900" indent="-342900">
              <a:buAutoNum type="arabicPeriod"/>
            </a:pPr>
            <a:r>
              <a:rPr lang="en-US" dirty="0" err="1" smtClean="0"/>
              <a:t>Brodo</a:t>
            </a:r>
            <a:r>
              <a:rPr lang="en-US" dirty="0" smtClean="0"/>
              <a:t>(250 ml)</a:t>
            </a:r>
          </a:p>
          <a:p>
            <a:pPr marL="342900" indent="-342900">
              <a:buAutoNum type="arabicPeriod"/>
            </a:pPr>
            <a:r>
              <a:rPr lang="en-US" dirty="0" err="1" smtClean="0"/>
              <a:t>Pomodoro</a:t>
            </a:r>
            <a:r>
              <a:rPr lang="en-US" dirty="0" smtClean="0"/>
              <a:t> </a:t>
            </a:r>
            <a:r>
              <a:rPr lang="en-US" dirty="0" err="1" smtClean="0"/>
              <a:t>passata</a:t>
            </a:r>
            <a:r>
              <a:rPr lang="en-US" dirty="0" smtClean="0"/>
              <a:t>(250 ml)</a:t>
            </a:r>
          </a:p>
          <a:p>
            <a:pPr marL="342900" indent="-342900">
              <a:buAutoNum type="arabicPeriod"/>
            </a:pPr>
            <a:r>
              <a:rPr lang="en-US" dirty="0" err="1" smtClean="0"/>
              <a:t>Sedano</a:t>
            </a:r>
            <a:r>
              <a:rPr lang="en-US" dirty="0" smtClean="0"/>
              <a:t>(1)</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225685" y="1196752"/>
            <a:ext cx="1681173" cy="126876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1305943"/>
            <a:ext cx="1742522" cy="1159569"/>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4496" y="1433364"/>
            <a:ext cx="1193304" cy="79553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685" y="2712841"/>
            <a:ext cx="1095774" cy="1008112"/>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6096" y="2596327"/>
            <a:ext cx="1572110" cy="1241140"/>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6296" y="2698258"/>
            <a:ext cx="1590181" cy="1139209"/>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4110" y="3939698"/>
            <a:ext cx="1207349" cy="1392476"/>
          </a:xfrm>
          <a:prstGeom prst="rect">
            <a:avLst/>
          </a:prstGeom>
        </p:spPr>
      </p:pic>
      <p:pic>
        <p:nvPicPr>
          <p:cNvPr id="12" name="Рисунок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36096" y="4172488"/>
            <a:ext cx="1243953" cy="1059383"/>
          </a:xfrm>
          <a:prstGeom prst="rect">
            <a:avLst/>
          </a:prstGeom>
        </p:spPr>
      </p:pic>
      <p:pic>
        <p:nvPicPr>
          <p:cNvPr id="13" name="Рисунок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41887" y="4139338"/>
            <a:ext cx="2402113" cy="1390264"/>
          </a:xfrm>
          <a:prstGeom prst="rect">
            <a:avLst/>
          </a:prstGeom>
        </p:spPr>
      </p:pic>
      <p:pic>
        <p:nvPicPr>
          <p:cNvPr id="14" name="Рисунок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14110" y="5543666"/>
            <a:ext cx="1579802" cy="1183326"/>
          </a:xfrm>
          <a:prstGeom prst="rect">
            <a:avLst/>
          </a:prstGeom>
        </p:spPr>
      </p:pic>
      <p:pic>
        <p:nvPicPr>
          <p:cNvPr id="15" name="Рисунок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95372" y="5307231"/>
            <a:ext cx="1092195" cy="728130"/>
          </a:xfrm>
          <a:prstGeom prst="rect">
            <a:avLst/>
          </a:prstGeom>
        </p:spPr>
      </p:pic>
      <p:pic>
        <p:nvPicPr>
          <p:cNvPr id="16" name="Рисунок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73620" y="6033898"/>
            <a:ext cx="1027893" cy="685262"/>
          </a:xfrm>
          <a:prstGeom prst="rect">
            <a:avLst/>
          </a:prstGeom>
        </p:spPr>
      </p:pic>
      <p:pic>
        <p:nvPicPr>
          <p:cNvPr id="17" name="Рисунок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85210" y="5748148"/>
            <a:ext cx="1294683" cy="971012"/>
          </a:xfrm>
          <a:prstGeom prst="rect">
            <a:avLst/>
          </a:prstGeom>
        </p:spPr>
      </p:pic>
    </p:spTree>
    <p:extLst>
      <p:ext uri="{BB962C8B-B14F-4D97-AF65-F5344CB8AC3E}">
        <p14:creationId xmlns:p14="http://schemas.microsoft.com/office/powerpoint/2010/main" val="187478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036496" cy="3693319"/>
          </a:xfrm>
          <a:prstGeom prst="rect">
            <a:avLst/>
          </a:prstGeom>
          <a:noFill/>
        </p:spPr>
        <p:txBody>
          <a:bodyPr wrap="square" rtlCol="0">
            <a:spAutoFit/>
          </a:bodyPr>
          <a:lstStyle/>
          <a:p>
            <a:r>
              <a:rPr lang="it-IT" dirty="0" smtClean="0"/>
              <a:t>Iniziate col preparare  il brodo di carne. Preparate ora, un trito a base di cipolla, carote e sedano e fatelo soffriggere in un tegame, insieme all’olio e  al burro. Tritate finemente la pancetta e dopo qualche minuto, aggiungetela nel tegame assieme alla carne trita, quindi fate rosolare il tutto per qualche minuto a fiamma vivace. Aggiungete il vino rosso e fatelo evaporare sempre mantenendo il fuoco a fiamma vivace. A questo punto aggiungete anche la passata (o il concentrato di pomodoro disciolto in poco brodo),  il brodo, il pepe ed un pizzico di sale e lasciate cuocere il tutto a pentola semicoperta per almeno 2 ore mescolando di tanto in tanto ed aggiungendo il brodo rimasto e infine il latte. Mentre il vostro ragù cuoce, preparate la besciamella seguendo la nostra ricetta, ricordandovi che per le lasagne la besciamella dovrà risultare abbastanza fluida. Una vola pronto il ragù, fate preriscaldare il forno a 160° ed iniziate ad assemblare le vostre lasagne: imburrate una teglia rettangolare (1), stendete un paio di cucchiai di ragù e foderate il fondo con la pasta (3),</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78" y="4293096"/>
            <a:ext cx="9087341" cy="2340679"/>
          </a:xfrm>
          <a:prstGeom prst="rect">
            <a:avLst/>
          </a:prstGeom>
        </p:spPr>
      </p:pic>
    </p:spTree>
    <p:extLst>
      <p:ext uri="{BB962C8B-B14F-4D97-AF65-F5344CB8AC3E}">
        <p14:creationId xmlns:p14="http://schemas.microsoft.com/office/powerpoint/2010/main" val="290949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923330"/>
          </a:xfrm>
          <a:prstGeom prst="rect">
            <a:avLst/>
          </a:prstGeom>
          <a:noFill/>
        </p:spPr>
        <p:txBody>
          <a:bodyPr wrap="square" rtlCol="0">
            <a:spAutoFit/>
          </a:bodyPr>
          <a:lstStyle/>
          <a:p>
            <a:r>
              <a:rPr lang="it-IT" dirty="0" smtClean="0"/>
              <a:t>quindi coprite con qualche cucchiaio di besciamella (3). Coprite poi con abbondante ragù e una spolverata di Parmigiano reggiano (5). Coprire il tutto con altra pasta (6) e procedete nello stesso modo per realizzare il secondo strato.</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30" y="923330"/>
            <a:ext cx="8814939" cy="2270515"/>
          </a:xfrm>
          <a:prstGeom prst="rect">
            <a:avLst/>
          </a:prstGeom>
        </p:spPr>
      </p:pic>
      <p:sp>
        <p:nvSpPr>
          <p:cNvPr id="6" name="TextBox 5"/>
          <p:cNvSpPr txBox="1"/>
          <p:nvPr/>
        </p:nvSpPr>
        <p:spPr>
          <a:xfrm>
            <a:off x="1" y="3193845"/>
            <a:ext cx="9144000" cy="2308324"/>
          </a:xfrm>
          <a:prstGeom prst="rect">
            <a:avLst/>
          </a:prstGeom>
          <a:noFill/>
        </p:spPr>
        <p:txBody>
          <a:bodyPr wrap="square" rtlCol="0">
            <a:spAutoFit/>
          </a:bodyPr>
          <a:lstStyle/>
          <a:p>
            <a:r>
              <a:rPr lang="it-IT" dirty="0" smtClean="0"/>
              <a:t>Formate più strati a seconda della teglia e fino ad esaurire tutti gli ingredienti. In un pentolino mischiate il ragù con un po' di besciamella (7) e terminate le vostre lasagne con uno strato sottile e leggero con il composto ottenuto (8). Per finire, spolverizzate la vostra lasagna con abbondante Parmigiano Reggiano (9) e infornate il tutto in forno statico preriscaldato a 150° per almeno 50-60 minuti, controllando ogni tanto la cottura: le lasagne saranno pronte quando avranno assunto un bel colorito ed una crosticina dorata.  Una volta pronte, togliete dal forno le lasagne e lasciatele raffreddare per 10 minuti, quindi tagliatele nella teglia e servite ancora calde. </a:t>
            </a:r>
            <a:endParaRPr 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5502168"/>
            <a:ext cx="6397464" cy="1355831"/>
          </a:xfrm>
          <a:prstGeom prst="rect">
            <a:avLst/>
          </a:prstGeom>
        </p:spPr>
      </p:pic>
    </p:spTree>
    <p:extLst>
      <p:ext uri="{BB962C8B-B14F-4D97-AF65-F5344CB8AC3E}">
        <p14:creationId xmlns:p14="http://schemas.microsoft.com/office/powerpoint/2010/main" val="68746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308"/>
            <a:ext cx="4298404" cy="429840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969" y="2739628"/>
            <a:ext cx="4422031" cy="411837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267" y="4509120"/>
            <a:ext cx="3486756" cy="2320277"/>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8201" y="116632"/>
            <a:ext cx="3301675" cy="2473070"/>
          </a:xfrm>
          <a:prstGeom prst="rect">
            <a:avLst/>
          </a:prstGeom>
        </p:spPr>
      </p:pic>
    </p:spTree>
    <p:extLst>
      <p:ext uri="{BB962C8B-B14F-4D97-AF65-F5344CB8AC3E}">
        <p14:creationId xmlns:p14="http://schemas.microsoft.com/office/powerpoint/2010/main" val="404841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204394"/>
            <a:ext cx="5735229" cy="707886"/>
          </a:xfrm>
          <a:prstGeom prst="rect">
            <a:avLst/>
          </a:prstGeom>
          <a:noFill/>
        </p:spPr>
        <p:txBody>
          <a:bodyPr wrap="square" rtlCol="0">
            <a:spAutoFit/>
          </a:bodyPr>
          <a:lstStyle/>
          <a:p>
            <a:r>
              <a:rPr lang="en-US" sz="4000" dirty="0" smtClean="0"/>
              <a:t>Grazie per la </a:t>
            </a:r>
            <a:r>
              <a:rPr lang="en-US" sz="4000" dirty="0" err="1" smtClean="0"/>
              <a:t>visione</a:t>
            </a:r>
            <a:r>
              <a:rPr lang="en-US" sz="4000" dirty="0" smtClean="0"/>
              <a:t>)))</a:t>
            </a:r>
            <a:endParaRPr lang="ru-RU" sz="4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962" y="912280"/>
            <a:ext cx="5832648" cy="5832648"/>
          </a:xfrm>
          <a:prstGeom prst="rect">
            <a:avLst/>
          </a:prstGeom>
        </p:spPr>
      </p:pic>
    </p:spTree>
    <p:extLst>
      <p:ext uri="{BB962C8B-B14F-4D97-AF65-F5344CB8AC3E}">
        <p14:creationId xmlns:p14="http://schemas.microsoft.com/office/powerpoint/2010/main" val="22604190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88</TotalTime>
  <Words>464</Words>
  <Application>Microsoft Office PowerPoint</Application>
  <PresentationFormat>Экран (4:3)</PresentationFormat>
  <Paragraphs>25</Paragraphs>
  <Slides>7</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Базовая</vt:lpstr>
      <vt:lpstr>    Cucina italiana</vt:lpstr>
      <vt:lpstr>            la lasagna</vt:lpstr>
      <vt:lpstr>       ricceta lasagna</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Cucina l’italiana</dc:title>
  <dc:creator>Alina Makarenko</dc:creator>
  <cp:lastModifiedBy>Alina Makarenko</cp:lastModifiedBy>
  <cp:revision>11</cp:revision>
  <dcterms:created xsi:type="dcterms:W3CDTF">2014-03-12T18:14:08Z</dcterms:created>
  <dcterms:modified xsi:type="dcterms:W3CDTF">2014-03-12T19:49:11Z</dcterms:modified>
</cp:coreProperties>
</file>