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E02"/>
    <a:srgbClr val="A05604"/>
    <a:srgbClr val="F9C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2BB2E6-D084-40F0-9719-A880D354D5CF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B60C53-B4E4-4845-B4C0-5847FF95BE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848864"/>
            <a:ext cx="5105400" cy="2868168"/>
          </a:xfrm>
        </p:spPr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/>
            </a:r>
            <a:br>
              <a:rPr lang="uk-UA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/>
            </a:r>
            <a:br>
              <a:rPr lang="uk-UA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Особливості українського народного костюма:</a:t>
            </a: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200" b="1" u="sng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Наддніпрянщина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" y="908720"/>
            <a:ext cx="2603723" cy="424584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Поясний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одяг</a:t>
            </a:r>
            <a:endParaRPr lang="ru-RU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0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562E02"/>
                </a:solidFill>
                <a:latin typeface="Book Antiqua" pitchFamily="18" charset="0"/>
              </a:rPr>
              <a:t>До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роботи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жінка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вгорталася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в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дергу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або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вбирала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спідницю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Дерга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—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це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прямокутний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кусень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чорного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чи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брунатного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тонкого сукна,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підрублений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562E02"/>
                </a:solidFill>
                <a:latin typeface="Book Antiqua" pitchFamily="18" charset="0"/>
              </a:rPr>
              <a:t>довкола</a:t>
            </a:r>
            <a:r>
              <a:rPr lang="ru-RU" sz="2000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</a:p>
          <a:p>
            <a:pPr algn="ctr"/>
            <a:endParaRPr lang="ru-RU" sz="24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endParaRPr lang="ru-RU" sz="14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168352" cy="54390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499992" y="332656"/>
            <a:ext cx="3528392" cy="5832648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Фартушок</a:t>
            </a:r>
            <a:r>
              <a:rPr lang="ru-RU" sz="2000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(</a:t>
            </a:r>
            <a:r>
              <a:rPr lang="ru-RU" sz="2000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запаска)</a:t>
            </a:r>
          </a:p>
          <a:p>
            <a:pPr algn="ctr"/>
            <a:endParaRPr lang="ru-RU" sz="2000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спідниці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і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плахти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вбирали запаску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 У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давнину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запаска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була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ткана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тонкої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вовни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й мала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геометричний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взір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Пізніше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запаски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шили до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спідниць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із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ситцю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 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 до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плахти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— 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шовку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 Ситцева запаска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роботи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 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шовкова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для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свята.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Звичайно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шовкова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була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вишита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квітчасті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смуги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Колір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запаски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вибирали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контрасний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керсетки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  <a:endParaRPr lang="ru-RU" b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5337"/>
            <a:ext cx="3779912" cy="49472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8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8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562E02"/>
                </a:solidFill>
                <a:latin typeface="Book Antiqua" pitchFamily="18" charset="0"/>
              </a:rPr>
              <a:t>Верхній</a:t>
            </a:r>
            <a:r>
              <a:rPr lang="ru-RU" sz="28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800" b="1" i="1" dirty="0" err="1" smtClean="0">
                <a:solidFill>
                  <a:srgbClr val="562E02"/>
                </a:solidFill>
                <a:latin typeface="Book Antiqua" pitchFamily="18" charset="0"/>
              </a:rPr>
              <a:t>одяг</a:t>
            </a:r>
            <a:endParaRPr lang="ru-RU" sz="28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8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Юпка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—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це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плечевий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одяг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на</a:t>
            </a:r>
          </a:p>
          <a:p>
            <a:pPr algn="ctr"/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переходову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пору року, пошита з</a:t>
            </a:r>
          </a:p>
          <a:p>
            <a:pPr algn="ctr"/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тонкого сукна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чи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іншого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фабричного</a:t>
            </a:r>
          </a:p>
          <a:p>
            <a:pPr algn="ctr"/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матеріалу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ru-RU" sz="20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endParaRPr lang="ru-RU" sz="20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4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endParaRPr lang="ru-RU" sz="14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/>
        </p:blipFill>
        <p:spPr bwMode="auto">
          <a:xfrm>
            <a:off x="323528" y="908720"/>
            <a:ext cx="3672408" cy="53885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Капота — пошита з 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простого сукна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  <a:endParaRPr lang="ru-RU" sz="24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ru-RU" sz="24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Мала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виложистий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комір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відрізану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спинку,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зібрану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в </a:t>
            </a:r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збирки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або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складки, над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якими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були</a:t>
            </a:r>
            <a:endParaRPr lang="ru-RU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пришиті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два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ґудзики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ru-RU" sz="24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Такі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ж </a:t>
            </a:r>
            <a:r>
              <a:rPr lang="ru-RU" sz="2400" b="1" i="1" dirty="0" err="1" smtClean="0">
                <a:solidFill>
                  <a:srgbClr val="562E02"/>
                </a:solidFill>
                <a:latin typeface="Book Antiqua" pitchFamily="18" charset="0"/>
              </a:rPr>
              <a:t>ґудзики</a:t>
            </a:r>
            <a:r>
              <a:rPr lang="ru-RU" sz="24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пришивали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спереду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 й</a:t>
            </a:r>
          </a:p>
          <a:p>
            <a:pPr algn="ctr"/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ними </a:t>
            </a:r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застібали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12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sp>
        <p:nvSpPr>
          <p:cNvPr id="3" name="AutoShape 2" descr="data:image/jpeg;base64,/9j/4AAQSkZJRgABAQAAAQABAAD/2wCEAAkGBxQTEBQUExQWFRUXFhUWFxgXFBQXFhUXGBYYGhgWGBUYHCggGBolHxQXITEhJSksLi4uFx8zODMsNygtLisBCgoKDg0OGhAQGiwkICQsLCwsLC4sLCwsLCwsLC8sLCwsLC0sLywsLCwsLCwsLCwsLCwsLCwsLCwsLCwsLCwsLP/AABEIALcBEwMBIgACEQEDEQH/xAAcAAABBAMBAAAAAAAAAAAAAAAAAQIDBwQFCAb/xABDEAABAwICBQkFBgUDBAMAAAABAAIRAyEEMQUSQVFhBgcTInGBkaGxIzJSwfBCcqLR4fEUYoKywggzkhVjc6MkQ1P/xAAYAQEBAQEBAAAAAAAAAAAAAAAAAQIDBP/EACsRAQEAAgECAwcEAwAAAAAAAAABAhExAyESQVEiMmFxgcHRBBOx8CMzkf/aAAwDAQACEQMRAD8AvFNTk1AIQhFCSEqEAhCEAhCEAhCEAhCEAhCSUCoQhAIQhAIQhAIQhAIQhAIQhAIQhAoSpAlRAhCEAhCEAmpyZtQKhCEUIQocXXFNj3uya1zjGcNEn0QTJHFVbpnnkoMb7Cm6rI6pNmnLw7FXenecrH4mWh/RNOxmzvXH9233Y34dc10BpPlLhaDmMq1mNc86rWzJJ7u1bOjWDgC0gg5EXB71yHWdUqXLi54MgudJkdu9ey5Hcr67ABTrFrph1N1wDwBOXYsZdTPDvdVrwTydGlEqo6fOHjIjUpnO99m2IWi5R8vcZqHXrCm07GWceAUn6rfGP8F6VnK36nKrCtxQwprNFYtLtW8QDEF/ug8JW5Y8G4uOGS5CZWcS+q4kPqGG3MgTJJK9Jye5c4zBmGVNZvwPJcO7cunjz3xtLjJrfLptIVWPJvneo1eriWGifiBlh8rKw9FaTpYimKtCo2ow5OaZH6FbxzlYuNjMQgpj6oaJJAHGy3bJyh6F4vlHzlYLCy0P6apsbTuO92QVUcqOdTGYmW0iKFM7GE68ZXdZc/3N+73XWuV+YjTNBlVlF9Wm2rUkMYXDWcQJIAWeCuQDiXPu97taQWvk6zHDbMyrP5O88NagxlPGUDXAAHTU3gPIG1zCIce8K45erVw88V4IKrV3PTgIszEE7uiHqTC8ryp52auJo1KWFpuw4dA6Uv8AaNbtiLNJ4HercpExwtvZd9HENfOq4O1TBggwRsMZFSrkzRnKCvhHTh6r2kmXEOMOOdxt7SrM5Mc8+TMbT4dJT9XM/JZ8fqtx9KudC1+iNM0MSwPoVG1G/wArgSO0ZhbCVvcY0QpUIVChKkCVECEIQCEIQCaU5NQCEIRQtZynaTgsUG59BWjt6Ny2aixTZY8Ha1w8kHINWjq69MZNLXN+64DLxUBeWgxmJ4wt3plgFWl/NQLDx1bj5LTh3VIGcH0XHC7dc+IBR1tSSZIsRaOKKTwXwbuGT22d+qlwv+3T3kEfiWPgRBdv1j6qerrnqTtP7ps24ytk2vUjK4Bjvhavpy4gkF9QkgFxkWm36LYxYEHaFrnOijO3X852JhNMZWalif8Agy673kO4b8stiMI8lsG8H0tKzmP2nc032TcrBwfuydpJ8Srjd8r18cZwkfIZxPVH9Wfl6q/OZPCGngKjdnTEDuY3W85VFUeviKLO13nY+AXRHNUyNHz8Vasfxx8kxu6x1O3s+j2BVMc+WIqNxuEaHuDHUatgSATImQFdCqXn7oQ3A1tgrPpk/fYCB+ArplNxnp3WUUoc/qUppzKV9nX3wnMb4rM41GMubsykIFvE5lZNFx2d+2e5RucnMbMQpZ6pMrOC9MS51haIsJukqAusfruTcMCXPMxcbs4CkJ1r7Y8VdSN3PK+aAUDeP2sjoDHBZQb5d6jptIEiDeLozpk6D0jVoVA6jUdTdIkg8doyK6C5rdP1sbgTVrkOcK1SmHAAS1sQSBablc6sMEntjtXRnNRgBR0ThwPtB1Q9r3k+kKY68Tpb7D16EIXVzKEqQJUQIQhAIQhAJqcmoBCEIoUeIPUd913opFo+WWl24bBVqhMO1HNYNpe4Q0AdpWcspjN1Y5r0wSamFO9j/BaeIHiM9sLc6WMYmizbTp9bgTcrWdEIv4rh072d8p7Hf1/BMAJpMvEOcJ7LphIdWdqi0X3F28J2Cb7LsqH0KMMNWo9u3Wd55LWPvVvq32J8dJSSBc/tC19KnamXe5JBjYdnqtrUZbxK1zqn/wAcDabAbzK1i45XtOzblvvHgdgzgrXaNZIE5LNpHqDiweTT+SxMAfZhZw4rf6j8tnols4pp3UpHbddEc2oH/TKMbTWP/ueucsHW1MRRdYBw6Mk5TO3xXQ3NbXadHNaM2VKzSN01XOHk4FZ6fv8A0Z63L168Hz14DpdD1nbaTqdYcNV0HycV7xeL54MW2nofFaxjXa2m3i5zhAHgvQ4uc8dapMS03tsBEynHqxBkeRQ7NoOeo3ZshRtpwdXZs4bwuU4jfV9+pG0ib59mxTdERsiN6fRcbAeifUkQl5c2FSbdwjb5rLLIMRukfW1QYMSXTvKcXw4nNFhrwAmPdlbPIfmpHGCDnOxAZtnK/Yro0k0VhH1q9Kk0daq9jBwnM9gXV+BwraVJlNghrGho7AIXOfNQAdL4UuEWqls79U38l0mFrCebefaSBCELbBQlSBKiBCEIBCEIBNTk1AIQhFIVQ3O5j8V/HvpucOjbqupAACA5ovc5yDeFfRVG8/FLVxtF0e/QPeWvg/3DxXPqY+KNYZaqt69WNaTrPdYnOBuB2qObAkWT8Oyf2umF9o7QpjjI3ln4kWD92pb7YNtmabTqa1fWGQEX2qXBiG1OL28VFhJa97ciCfPJZk9qu3U7dLH++rNEWzz32yWspUwBSccpIPCVt2G57R+q05qTTYwZkg9gWpOXK3eOPz/DaVX2OdmuHgCsHBDqNOVlm4iesOB/sM+ahwrfZNO5Zw4P1F3f+pmw4FjjAOR2tcNq9dyA5Y18DX1XN6WnULWvAJl14FRoj3rxxheLdM3svY80+j+m0rRabtph1YjZ1bDzcE8Hfsn7kuMmXk6GxtYtpPc2JaxzhOUgSJXMvKflZiseAMVVb0bDr9Gxuq2YsYBlxAJzXTuKp6zHN3tcPEELkPEUiys5u4uYRxa6F1sc5lq7OxDpIf8AUZJxaC22Yg7TluUWFIBIOQUmFqEW4wsWM3LxXdZVGSGkTl8057C6Qdm08IUWDqQHAWufDPJS0XkzB398rPdnuxsBYO3En1SuqWuMszwCMGBqBx3n13KOuJNr7eHD64K6VCx5Bk5n03J86zo2C5G/gmuqEXGeXilrt1GW3fiW9G200NjnU69OrSjpKL21G3gOIPWpngQI710hyR5UUsfR6SmHNLTqvY4XY6Jicj2rlpnVgb4v5k/JdK81mj+i0ZSJ96qXVTvhx6v4QFMZZXa5zLGeseuQhC6OZQlSBKiBCEIBCEIBNTk0oBCRoSqRQqj/ANQGH6mEqbnVWf8AINcP7SrcVdc+eG1tGtd8FZjvEEfNMuBQtOY2qYMBF1BTfsI/NSAz2XWbGkNAWqf+QfNMqO16s5BoAO93AqXDCWVB/wBxMaNWrUbvOsOM5Lnj71enqbnSn0+7OpjxnfsutVRGqKdTbkewmB3iVsKD4nf+UrWTLGM259wWsfNztvhx7ef4bVzLuGVnX3wDfzWNgZNMR+aywZc7w8o9VhYB/UA7Qph2h15efjUxac+9Wl/p/wADNbFV491jKQPFx1neTWqq3P4wFfvMfg9TRfSEQatWo7uadQf2ldZHniwlybyvo6mkMS3diKoHe8rrErl3nUwhp6WxY31BU7nBrvmUvJWgpga43EDx3LIpsHSDKCAfDP5LDfvG8HxspnVrt2Q6PH6CzU0z4aaoAGY3p1aMgIAFyoKzjDDGc38fyU1V41SNgHyJXNmxhYOmNQGbRIupInWOUADt2/PyTaLIpsyuBHqnB0sJJAkzktVWKWzUsI1RO3NwtdJWdJA+G57ckUjabEkk937KEOlpftMxvvYLYysNhzVe1rRJc5tNo3lzgLdpK66wWHFOmymMmNa0dwhc380ejOm0pQBEilrVTu6gt+IjwXSwWmoEIQilCVIEqIEIQgEIQgE1OTUAhCEULwXPVXDdFubtfUphvaDPyXvVTPPzpOamHw4NmtdUcJ2mA2e6VjO9tCpI8jvU/cQsegYP1vWW/fJMkfqs1pg0aby18EAa+USZkp2q4v1nRIbAtHYn4NvUInOo75qbEETmcgpOXTqZWYyfBHQfeYH0DKxcNTJDCPeFwc9m1ZWHds3/AJFR4F3s2xuzVnmzc74YlYyoXjrATY9URwm6xsKYpi2RPito3Np4jvyWBg22cD8buO1JyZXxYb+JHXjdkum+bJrRojB6uXRA95JLvMlc0VLGPriugeZXH9Jopjf/AMqlRnYC4ub/AHLpK5R71c489FGNLViTZzKJ7OrH+K6LqvAaScgCT2Bcq8uNLuxeMrVfjqareDG2A8B5rNvtSK1j6di02MKKu8au2bHLcVn449GWNAGsYudgzzUGKbDdbMlwHAyb/NZ2agxNSWtjYQb5Z39VNiTLDFuqe+3FOrUAAQZjuSPohoAJmSLDcU2WfFCG6zLZhvmEmId7OwuGn0/VZL6Aa0GduqeEzCgq0dVoLpgZxnfJXbOrtjuBFOI+zAy3KCo0DVGWXks2pT1c7zx35JCxo1bSCc5IggT5q7XS1f8AT9o6amKrn7LWUm9pJe70arpVa8xD2/8AT6oAgiu6d92tI8lZS2QIQhFKEqQJUQIQhAIQhAJqcmoBCEIoK5j5xdK/xGkq7/stcaY+6y3rK6T0liRTo1HmwaxzvASuTajy6qXHNzi497pXLP3os4RGQApqDNtzt+gmubrEQlBItsvZFQYP/bne90fXepXi9/3UWEJNNo/mepQM9wkZ3SN9XmfKEwwuPrem4F0U29qlwg6w3T8ljYU+zHeFJzUyn+OfO/ZsHmHCN437wsLDuIc8bnu9VMXyPz+uCZS/3KlvtT5ArXmT/X9UtW4urV/0/wCMvi6PCnUH4mn/ABVW1HzsXr+ZrSHRaVa2YFWnUpnibOafwwrHNa/Oppn+H0bV1TFSp7Nm+XZkd0rnGjTmu0XIa3WMbJ2eSsvns0yKuMp4cHq0QC77zz+Q81W+GcQajhfWMDsH7eaxjd7yKbXl1ccGz2FyfjBL6QG13oCLeKioO1qrzfY3wgfmpql67BBAY2fE537FvXkzalxLySL5u9Lormw4ub6plfrOp3GbrdqjrmX05+KPDb5rMI2GkPcPEs3RbsWLpE+yJ4Nk94RpRoDRG2o3s2/Xelxsfw7+IPkmKbY+MA1CQLwD27fklxDz0QIixa7MZTBt3p8y0De3dwKhw8Optzu2DOV1oWjzC44txWJok2extQD+ZjoPk4eCu1c182mkug0phnSAHu6J3Y8R66q6UC3OG4EIQgUJUgSogQhCAQhCATU5NQCEJEV4/nZ0h0Oiq0G9SKY/qN/IFc5/srg5+dI9XD0AdrqjhwFh6qn2dY5iy4TvbWolLhaBB2qKrWz2WKUCDdQYqpIceFvNaC4G1Nh+8fRTtZJOzbKjwZHRsH8rk9rzEbI27FI31uZ8p/B+EcC7KCNyxMMOp4rKwQMk5rDwToZM7/VWTvVy/wBc+d+zLeBAI+EqNpivU7AfwhKwkgJmIaem3Sxp+XyV4rOPfp34WfdktAJv+6dg65p1WuYdVzSCCDBF9hTAzaNyiefHzV5cr8GVpvSDqtWtWces4wJO/qgeEJMNSDWsHf2RefJYeJEuptHFx+Q8VPpCBTdBuBq+MC3mmtTSXujwQ9lO8z43RhXF2IfP2WgbNyyKLBqNExn9QsfAsvUP8xASoka+agjZf1TMQ8GqyAJvOfBOo3qEH7I/x/VNe2arBwOXE/okhEulHTTZBsHt+ahrumm8cD2SptMR0TQPjbPmgVPZPEA2MnbkpOBJo5gLaZgZLGwlmEfC5w8zCk0Y6KLPX9Uym32lZuzWDvEJ5qTDVi14cDDmVA5u+RDgutNG4sVqNOq0yHsa4d4lckuZFQjKQCL5kG54Lonmg0n02iqbZl1JzqR7jLfwuHgtxY9shCFVKEqQJUQIQhAIQhAJqcmoBBQoMc5wpPLRLg1xA3kAwFLwrnnnV0l0+kqse7TDaYv8I63mV5ChcmOC3emOT2Ma91SrhqrdYlxJY4+8ZNwFp/dMEHzsueOFxx7tblqIgmeCx8WeqY+ErKa3P6lYeIPs3dn0VqGmVSEU2RcBufepNXqzCWkQGMaPhHmnMYfdO79VjF0/UT2/pP4GG2eq1uBJDO8ra4dxktM7xxMFazBthk9virje9TKf4p879mTSE2NhdMxP+4z7noT+akY4xffxTcQL0jb7Y85CXmHTns5RNTp2CbWG0XStqRKc50iOCvm56JhQCQT9n0/dMx+TB8Tp7m5eZSUHHIbc4yULetVg/ZaOwE3Mp5pY2D3aoB3D5LF0YD0O4uMpcU89E48I9APVTUBFJo2jz4JvsmmPgH9eoeJHkE9jSav9IjzKTR7pY52959bp7SBVJ3Bu7dkVd900NLNikJv7Rt0tGmS07jYnuRpuqDRbv1228VNhKgLDM7TmAs77GkOhWzRja1x77pargMS7c5jT3/QTdDOgVRudPn+qMUdWtRcdrSPOyb7mtExLbsMfaI7nC2XYrR5h8cW18RQOTmioBxadU+Th4KtMdUGoTtadbwOXgvT83Wkeg0rhjYNeTTPY9pGfbC1hVjo1CJQtqUJUgSogQhCAQhCATU5NQCEIRSQtPpXktg8QZrYem4/Fqw7/AJNgrcohIPE4vmu0e4HVpuYYtD3WO+CvP0uZegQS6vUvsDW5K1kK+KppWzeaDDBoArVZAAnqHIWtG9Mp8z1CZdXqk8A0DgrMhCbaytyu6rvC80WEa8OdUrO4SG+YEp9LmiwABB6UySffiJNhlsVgoTaeWlev5oMDFjWH9Yv2yFE/mdwRYG69axmdZp+SsdChO3Cu2c0GCGb6xH3h+STGc0eELIpvqU3T7xOsCNxbZWKiFbdpJpTdHmdqtdU9tTIDZpHVdJdueDMDiJXhsTyB0jRrlrsO53SOADmDWbJt7wsB2wunUQs6i7cladw76L3UKjHNc1w1gdkfskfTPRTubPlNuK6rx2jKNYEVaTKgPxMB9VqafIjAil0X8Mws1nPgySC7ODMhS4pHL+BdGHG0yZ4J2GeC8xtjbwjaumMLyAwFNlRjcONWoAHS5zpgyIJNr7lqK3NLo8kECq2DMCqSCN1wbLWk7ufdMOApAAidYOjapsJWBuIy3iFf+muarA4h+vqvpZAikQGmBEwQYK145mcHf2taDEA6nV3/AGbzxWfD2O6i9HP9pV2gnfbel0k9sUpIBa6++CrxZzLYMf8A3V/GmP8AFbGvzT6Pc8O1ag6rRDahAttyzKvhO6gzXYQXEjVuPG3zSaOxDiKZYHa9MgixklpzHgugsLzWaOYans3uD2hpDqjjEGZadhW90JyUwmFM0KLWOiNa5fG7WN08MO7N0Ljemw9GqAR0lNj4III1gDBBWagBCrRQlSBKiBCEIBCEIBNQhAIQhFCEIQCEIQCEIQCEIQCEIQCEIQCEIQCEIQCEIQCEIQCEIQCSEIQKhCEChKhCI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BQUExQWFRUXFhUWFxgXFBQXFhUXGBYYGhgWGBUYHCggGBolHxQXITEhJSksLi4uFx8zODMsNygtLisBCgoKDg0OGhAQGiwkICQsLCwsLC4sLCwsLCwsLC8sLCwsLC0sLywsLCwsLCwsLCwsLCwsLCwsLCwsLCwsLCwsLP/AABEIALcBEwMBIgACEQEDEQH/xAAcAAABBAMBAAAAAAAAAAAAAAAAAQIDBwQFCAb/xABDEAABAwICBQkFBgUDBAMAAAABAAIRAyEEMQUSQVFhBgcTInGBkaGxIzJSwfBCcqLR4fEUYoKywggzkhVjc6MkQ1P/xAAYAQEBAQEBAAAAAAAAAAAAAAAAAQIDBP/EACsRAQEAAgECAwcEAwAAAAAAAAABAhExAyESQVEiMmFxgcHRBBOx8CMzkf/aAAwDAQACEQMRAD8AvFNTk1AIQhFCSEqEAhCEAhCEAhCEAhCEAhCSUCoQhAIQhAIQhAIQhAIQhAIQhAIQhAoSpAlRAhCEAhCEAmpyZtQKhCEUIQocXXFNj3uya1zjGcNEn0QTJHFVbpnnkoMb7Cm6rI6pNmnLw7FXenecrH4mWh/RNOxmzvXH9233Y34dc10BpPlLhaDmMq1mNc86rWzJJ7u1bOjWDgC0gg5EXB71yHWdUqXLi54MgudJkdu9ey5Hcr67ABTrFrph1N1wDwBOXYsZdTPDvdVrwTydGlEqo6fOHjIjUpnO99m2IWi5R8vcZqHXrCm07GWceAUn6rfGP8F6VnK36nKrCtxQwprNFYtLtW8QDEF/ug8JW5Y8G4uOGS5CZWcS+q4kPqGG3MgTJJK9Jye5c4zBmGVNZvwPJcO7cunjz3xtLjJrfLptIVWPJvneo1eriWGifiBlh8rKw9FaTpYimKtCo2ow5OaZH6FbxzlYuNjMQgpj6oaJJAHGy3bJyh6F4vlHzlYLCy0P6apsbTuO92QVUcqOdTGYmW0iKFM7GE68ZXdZc/3N+73XWuV+YjTNBlVlF9Wm2rUkMYXDWcQJIAWeCuQDiXPu97taQWvk6zHDbMyrP5O88NagxlPGUDXAAHTU3gPIG1zCIce8K45erVw88V4IKrV3PTgIszEE7uiHqTC8ryp52auJo1KWFpuw4dA6Uv8AaNbtiLNJ4HercpExwtvZd9HENfOq4O1TBggwRsMZFSrkzRnKCvhHTh6r2kmXEOMOOdxt7SrM5Mc8+TMbT4dJT9XM/JZ8fqtx9KudC1+iNM0MSwPoVG1G/wArgSO0ZhbCVvcY0QpUIVChKkCVECEIQCEIQCaU5NQCEIRQtZynaTgsUG59BWjt6Ny2aixTZY8Ha1w8kHINWjq69MZNLXN+64DLxUBeWgxmJ4wt3plgFWl/NQLDx1bj5LTh3VIGcH0XHC7dc+IBR1tSSZIsRaOKKTwXwbuGT22d+qlwv+3T3kEfiWPgRBdv1j6qerrnqTtP7ps24ytk2vUjK4Bjvhavpy4gkF9QkgFxkWm36LYxYEHaFrnOijO3X852JhNMZWalif8Agy673kO4b8stiMI8lsG8H0tKzmP2nc032TcrBwfuydpJ8Srjd8r18cZwkfIZxPVH9Wfl6q/OZPCGngKjdnTEDuY3W85VFUeviKLO13nY+AXRHNUyNHz8Vasfxx8kxu6x1O3s+j2BVMc+WIqNxuEaHuDHUatgSATImQFdCqXn7oQ3A1tgrPpk/fYCB+ArplNxnp3WUUoc/qUppzKV9nX3wnMb4rM41GMubsykIFvE5lZNFx2d+2e5RucnMbMQpZ6pMrOC9MS51haIsJukqAusfruTcMCXPMxcbs4CkJ1r7Y8VdSN3PK+aAUDeP2sjoDHBZQb5d6jptIEiDeLozpk6D0jVoVA6jUdTdIkg8doyK6C5rdP1sbgTVrkOcK1SmHAAS1sQSBablc6sMEntjtXRnNRgBR0ThwPtB1Q9r3k+kKY68Tpb7D16EIXVzKEqQJUQIQhAIQhAJqcmoBCEIoUeIPUd913opFo+WWl24bBVqhMO1HNYNpe4Q0AdpWcspjN1Y5r0wSamFO9j/BaeIHiM9sLc6WMYmizbTp9bgTcrWdEIv4rh072d8p7Hf1/BMAJpMvEOcJ7LphIdWdqi0X3F28J2Cb7LsqH0KMMNWo9u3Wd55LWPvVvq32J8dJSSBc/tC19KnamXe5JBjYdnqtrUZbxK1zqn/wAcDabAbzK1i45XtOzblvvHgdgzgrXaNZIE5LNpHqDiweTT+SxMAfZhZw4rf6j8tnols4pp3UpHbddEc2oH/TKMbTWP/ueucsHW1MRRdYBw6Mk5TO3xXQ3NbXadHNaM2VKzSN01XOHk4FZ6fv8A0Z63L168Hz14DpdD1nbaTqdYcNV0HycV7xeL54MW2nofFaxjXa2m3i5zhAHgvQ4uc8dapMS03tsBEynHqxBkeRQ7NoOeo3ZshRtpwdXZs4bwuU4jfV9+pG0ib59mxTdERsiN6fRcbAeifUkQl5c2FSbdwjb5rLLIMRukfW1QYMSXTvKcXw4nNFhrwAmPdlbPIfmpHGCDnOxAZtnK/Yro0k0VhH1q9Kk0daq9jBwnM9gXV+BwraVJlNghrGho7AIXOfNQAdL4UuEWqls79U38l0mFrCebefaSBCELbBQlSBKiBCEIBCEIBNTk1AIQhFIVQ3O5j8V/HvpucOjbqupAACA5ovc5yDeFfRVG8/FLVxtF0e/QPeWvg/3DxXPqY+KNYZaqt69WNaTrPdYnOBuB2qObAkWT8Oyf2umF9o7QpjjI3ln4kWD92pb7YNtmabTqa1fWGQEX2qXBiG1OL28VFhJa97ciCfPJZk9qu3U7dLH++rNEWzz32yWspUwBSccpIPCVt2G57R+q05qTTYwZkg9gWpOXK3eOPz/DaVX2OdmuHgCsHBDqNOVlm4iesOB/sM+ahwrfZNO5Zw4P1F3f+pmw4FjjAOR2tcNq9dyA5Y18DX1XN6WnULWvAJl14FRoj3rxxheLdM3svY80+j+m0rRabtph1YjZ1bDzcE8Hfsn7kuMmXk6GxtYtpPc2JaxzhOUgSJXMvKflZiseAMVVb0bDr9Gxuq2YsYBlxAJzXTuKp6zHN3tcPEELkPEUiys5u4uYRxa6F1sc5lq7OxDpIf8AUZJxaC22Yg7TluUWFIBIOQUmFqEW4wsWM3LxXdZVGSGkTl8057C6Qdm08IUWDqQHAWufDPJS0XkzB398rPdnuxsBYO3En1SuqWuMszwCMGBqBx3n13KOuJNr7eHD64K6VCx5Bk5n03J86zo2C5G/gmuqEXGeXilrt1GW3fiW9G200NjnU69OrSjpKL21G3gOIPWpngQI710hyR5UUsfR6SmHNLTqvY4XY6Jicj2rlpnVgb4v5k/JdK81mj+i0ZSJ96qXVTvhx6v4QFMZZXa5zLGeseuQhC6OZQlSBKiBCEIBCEIBNTk0oBCRoSqRQqj/ANQGH6mEqbnVWf8AINcP7SrcVdc+eG1tGtd8FZjvEEfNMuBQtOY2qYMBF1BTfsI/NSAz2XWbGkNAWqf+QfNMqO16s5BoAO93AqXDCWVB/wBxMaNWrUbvOsOM5Lnj71enqbnSn0+7OpjxnfsutVRGqKdTbkewmB3iVsKD4nf+UrWTLGM259wWsfNztvhx7ef4bVzLuGVnX3wDfzWNgZNMR+aywZc7w8o9VhYB/UA7Qph2h15efjUxac+9Wl/p/wADNbFV491jKQPFx1neTWqq3P4wFfvMfg9TRfSEQatWo7uadQf2ldZHniwlybyvo6mkMS3diKoHe8rrErl3nUwhp6WxY31BU7nBrvmUvJWgpga43EDx3LIpsHSDKCAfDP5LDfvG8HxspnVrt2Q6PH6CzU0z4aaoAGY3p1aMgIAFyoKzjDDGc38fyU1V41SNgHyJXNmxhYOmNQGbRIupInWOUADt2/PyTaLIpsyuBHqnB0sJJAkzktVWKWzUsI1RO3NwtdJWdJA+G57ckUjabEkk937KEOlpftMxvvYLYysNhzVe1rRJc5tNo3lzgLdpK66wWHFOmymMmNa0dwhc380ejOm0pQBEilrVTu6gt+IjwXSwWmoEIQilCVIEqIEIQgEIQgE1OTUAhCEULwXPVXDdFubtfUphvaDPyXvVTPPzpOamHw4NmtdUcJ2mA2e6VjO9tCpI8jvU/cQsegYP1vWW/fJMkfqs1pg0aby18EAa+USZkp2q4v1nRIbAtHYn4NvUInOo75qbEETmcgpOXTqZWYyfBHQfeYH0DKxcNTJDCPeFwc9m1ZWHds3/AJFR4F3s2xuzVnmzc74YlYyoXjrATY9URwm6xsKYpi2RPito3Np4jvyWBg22cD8buO1JyZXxYb+JHXjdkum+bJrRojB6uXRA95JLvMlc0VLGPriugeZXH9Jopjf/AMqlRnYC4ub/AHLpK5R71c489FGNLViTZzKJ7OrH+K6LqvAaScgCT2Bcq8uNLuxeMrVfjqareDG2A8B5rNvtSK1j6di02MKKu8au2bHLcVn449GWNAGsYudgzzUGKbDdbMlwHAyb/NZ2agxNSWtjYQb5Z39VNiTLDFuqe+3FOrUAAQZjuSPohoAJmSLDcU2WfFCG6zLZhvmEmId7OwuGn0/VZL6Aa0GduqeEzCgq0dVoLpgZxnfJXbOrtjuBFOI+zAy3KCo0DVGWXks2pT1c7zx35JCxo1bSCc5IggT5q7XS1f8AT9o6amKrn7LWUm9pJe70arpVa8xD2/8AT6oAgiu6d92tI8lZS2QIQhFKEqQJUQIQhAIQhAJqcmoBCEIoK5j5xdK/xGkq7/stcaY+6y3rK6T0liRTo1HmwaxzvASuTajy6qXHNzi497pXLP3os4RGQApqDNtzt+gmubrEQlBItsvZFQYP/bne90fXepXi9/3UWEJNNo/mepQM9wkZ3SN9XmfKEwwuPrem4F0U29qlwg6w3T8ljYU+zHeFJzUyn+OfO/ZsHmHCN437wsLDuIc8bnu9VMXyPz+uCZS/3KlvtT5ArXmT/X9UtW4urV/0/wCMvi6PCnUH4mn/ABVW1HzsXr+ZrSHRaVa2YFWnUpnibOafwwrHNa/Oppn+H0bV1TFSp7Nm+XZkd0rnGjTmu0XIa3WMbJ2eSsvns0yKuMp4cHq0QC77zz+Q81W+GcQajhfWMDsH7eaxjd7yKbXl1ccGz2FyfjBL6QG13oCLeKioO1qrzfY3wgfmpql67BBAY2fE537FvXkzalxLySL5u9Lormw4ub6plfrOp3GbrdqjrmX05+KPDb5rMI2GkPcPEs3RbsWLpE+yJ4Nk94RpRoDRG2o3s2/Xelxsfw7+IPkmKbY+MA1CQLwD27fklxDz0QIixa7MZTBt3p8y0De3dwKhw8Optzu2DOV1oWjzC44txWJok2extQD+ZjoPk4eCu1c182mkug0phnSAHu6J3Y8R66q6UC3OG4EIQgUJUgSogQhCAQhCATU5NQCEJEV4/nZ0h0Oiq0G9SKY/qN/IFc5/srg5+dI9XD0AdrqjhwFh6qn2dY5iy4TvbWolLhaBB2qKrWz2WKUCDdQYqpIceFvNaC4G1Nh+8fRTtZJOzbKjwZHRsH8rk9rzEbI27FI31uZ8p/B+EcC7KCNyxMMOp4rKwQMk5rDwToZM7/VWTvVy/wBc+d+zLeBAI+EqNpivU7AfwhKwkgJmIaem3Sxp+XyV4rOPfp34WfdktAJv+6dg65p1WuYdVzSCCDBF9hTAzaNyiefHzV5cr8GVpvSDqtWtWces4wJO/qgeEJMNSDWsHf2RefJYeJEuptHFx+Q8VPpCBTdBuBq+MC3mmtTSXujwQ9lO8z43RhXF2IfP2WgbNyyKLBqNExn9QsfAsvUP8xASoka+agjZf1TMQ8GqyAJvOfBOo3qEH7I/x/VNe2arBwOXE/okhEulHTTZBsHt+ahrumm8cD2SptMR0TQPjbPmgVPZPEA2MnbkpOBJo5gLaZgZLGwlmEfC5w8zCk0Y6KLPX9Uym32lZuzWDvEJ5qTDVi14cDDmVA5u+RDgutNG4sVqNOq0yHsa4d4lckuZFQjKQCL5kG54Lonmg0n02iqbZl1JzqR7jLfwuHgtxY9shCFVKEqQJUQIQhAIQhAJqcmoBBQoMc5wpPLRLg1xA3kAwFLwrnnnV0l0+kqse7TDaYv8I63mV5ChcmOC3emOT2Ma91SrhqrdYlxJY4+8ZNwFp/dMEHzsueOFxx7tblqIgmeCx8WeqY+ErKa3P6lYeIPs3dn0VqGmVSEU2RcBufepNXqzCWkQGMaPhHmnMYfdO79VjF0/UT2/pP4GG2eq1uBJDO8ra4dxktM7xxMFazBthk9virje9TKf4p879mTSE2NhdMxP+4z7noT+akY4xffxTcQL0jb7Y85CXmHTns5RNTp2CbWG0XStqRKc50iOCvm56JhQCQT9n0/dMx+TB8Tp7m5eZSUHHIbc4yULetVg/ZaOwE3Mp5pY2D3aoB3D5LF0YD0O4uMpcU89E48I9APVTUBFJo2jz4JvsmmPgH9eoeJHkE9jSav9IjzKTR7pY52959bp7SBVJ3Bu7dkVd900NLNikJv7Rt0tGmS07jYnuRpuqDRbv1228VNhKgLDM7TmAs77GkOhWzRja1x77pargMS7c5jT3/QTdDOgVRudPn+qMUdWtRcdrSPOyb7mtExLbsMfaI7nC2XYrR5h8cW18RQOTmioBxadU+Th4KtMdUGoTtadbwOXgvT83Wkeg0rhjYNeTTPY9pGfbC1hVjo1CJQtqUJUgSogQhCAQhCATU5NQCEIRSQtPpXktg8QZrYem4/Fqw7/AJNgrcohIPE4vmu0e4HVpuYYtD3WO+CvP0uZegQS6vUvsDW5K1kK+KppWzeaDDBoArVZAAnqHIWtG9Mp8z1CZdXqk8A0DgrMhCbaytyu6rvC80WEa8OdUrO4SG+YEp9LmiwABB6UySffiJNhlsVgoTaeWlev5oMDFjWH9Yv2yFE/mdwRYG69axmdZp+SsdChO3Cu2c0GCGb6xH3h+STGc0eELIpvqU3T7xOsCNxbZWKiFbdpJpTdHmdqtdU9tTIDZpHVdJdueDMDiJXhsTyB0jRrlrsO53SOADmDWbJt7wsB2wunUQs6i7cladw76L3UKjHNc1w1gdkfskfTPRTubPlNuK6rx2jKNYEVaTKgPxMB9VqafIjAil0X8Mws1nPgySC7ODMhS4pHL+BdGHG0yZ4J2GeC8xtjbwjaumMLyAwFNlRjcONWoAHS5zpgyIJNr7lqK3NLo8kECq2DMCqSCN1wbLWk7ufdMOApAAidYOjapsJWBuIy3iFf+muarA4h+vqvpZAikQGmBEwQYK145mcHf2taDEA6nV3/AGbzxWfD2O6i9HP9pV2gnfbel0k9sUpIBa6++CrxZzLYMf8A3V/GmP8AFbGvzT6Pc8O1ag6rRDahAttyzKvhO6gzXYQXEjVuPG3zSaOxDiKZYHa9MgixklpzHgugsLzWaOYans3uD2hpDqjjEGZadhW90JyUwmFM0KLWOiNa5fG7WN08MO7N0Ljemw9GqAR0lNj4III1gDBBWagBCrRQlSBKiBCEIBCEIBNQhAIQhFCEIQCEIQCEIQCEIQCEIQCEIQCEIQCEIQCEIQCEIQCEIQCSEIQKhCEChKhCIEIQgEIQ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" y="1693366"/>
            <a:ext cx="3780529" cy="38313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91680" y="2204864"/>
            <a:ext cx="5328592" cy="2232248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562E02"/>
                </a:solidFill>
                <a:latin typeface="Book Antiqua" pitchFamily="18" charset="0"/>
              </a:rPr>
              <a:t> Чоловіче вбрання</a:t>
            </a:r>
            <a:endParaRPr lang="ru-RU" sz="32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355976" y="260648"/>
            <a:ext cx="3600400" cy="6430726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sz="2400" b="1" i="1" dirty="0">
                <a:solidFill>
                  <a:srgbClr val="562E02"/>
                </a:solidFill>
                <a:latin typeface="Book Antiqua" pitchFamily="18" charset="0"/>
              </a:rPr>
              <a:t>Убір голови</a:t>
            </a:r>
          </a:p>
          <a:p>
            <a:pPr algn="ctr"/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Селяни стриглися </a:t>
            </a:r>
            <a:endParaRPr lang="uk-UA" sz="22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200" b="1" i="1" dirty="0" err="1" smtClean="0">
                <a:solidFill>
                  <a:srgbClr val="562E02"/>
                </a:solidFill>
                <a:latin typeface="Book Antiqua" pitchFamily="18" charset="0"/>
              </a:rPr>
              <a:t>„під</a:t>
            </a:r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 макітру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”</a:t>
            </a:r>
          </a:p>
          <a:p>
            <a:pPr algn="ctr"/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або </a:t>
            </a:r>
            <a:r>
              <a:rPr lang="uk-UA" sz="2200" b="1" i="1" dirty="0" err="1">
                <a:solidFill>
                  <a:srgbClr val="562E02"/>
                </a:solidFill>
                <a:latin typeface="Book Antiqua" pitchFamily="18" charset="0"/>
              </a:rPr>
              <a:t>„під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 ворота” . </a:t>
            </a:r>
            <a:endParaRPr lang="uk-UA" sz="22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uk-UA" sz="22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Для першого типу 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розчісували волосся </a:t>
            </a:r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рівно довкола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, обстригали спереду до</a:t>
            </a:r>
          </a:p>
          <a:p>
            <a:pPr algn="ctr"/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половини чола й понад вуха аж </a:t>
            </a:r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до потилиці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  <a:endParaRPr lang="uk-UA" sz="22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endParaRPr lang="uk-UA" sz="22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Стрижка </a:t>
            </a:r>
            <a:r>
              <a:rPr lang="uk-UA" sz="2200" b="1" i="1" dirty="0" err="1">
                <a:solidFill>
                  <a:srgbClr val="562E02"/>
                </a:solidFill>
                <a:latin typeface="Book Antiqua" pitchFamily="18" charset="0"/>
              </a:rPr>
              <a:t>„під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 ворота”</a:t>
            </a:r>
          </a:p>
          <a:p>
            <a:pPr algn="ctr"/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вимагала більшої уваги, бо </a:t>
            </a:r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спереду лишали 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тільки </a:t>
            </a:r>
            <a:r>
              <a:rPr lang="uk-UA" sz="2200" b="1" i="1" dirty="0" smtClean="0">
                <a:solidFill>
                  <a:srgbClr val="562E02"/>
                </a:solidFill>
                <a:latin typeface="Book Antiqua" pitchFamily="18" charset="0"/>
              </a:rPr>
              <a:t>чубок, вистригаючи залисини</a:t>
            </a:r>
            <a:r>
              <a:rPr lang="uk-UA" sz="22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22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193483" y="1531795"/>
            <a:ext cx="3946469" cy="38884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sz="2400" b="1" i="1" dirty="0" smtClean="0">
                <a:solidFill>
                  <a:srgbClr val="562E02"/>
                </a:solidFill>
                <a:latin typeface="Book Antiqua" pitchFamily="18" charset="0"/>
              </a:rPr>
              <a:t>Сорочка</a:t>
            </a:r>
          </a:p>
          <a:p>
            <a:pPr algn="ctr"/>
            <a:endParaRPr lang="uk-UA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У давнину крій чоловічої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сорочки різнився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від жіночої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тільки довжиною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. Так само шили її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з льняного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полотна на свято, а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з конопляного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до роботи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pPr algn="ctr"/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 Також прикрашали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її вишивкою, тільки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скромніше від жіночої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uk-UA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Чоловіча сорочка </a:t>
            </a:r>
            <a:r>
              <a:rPr lang="uk-UA" b="1" i="1" dirty="0" err="1">
                <a:solidFill>
                  <a:srgbClr val="562E02"/>
                </a:solidFill>
                <a:latin typeface="Book Antiqua" pitchFamily="18" charset="0"/>
              </a:rPr>
              <a:t>зчасом</a:t>
            </a:r>
            <a:endParaRPr lang="uk-UA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більше змінилася, як жіноча.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Причиною була </a:t>
            </a:r>
            <a:r>
              <a:rPr lang="uk-UA" b="1" i="1" dirty="0" err="1" smtClean="0">
                <a:solidFill>
                  <a:srgbClr val="562E02"/>
                </a:solidFill>
                <a:latin typeface="Book Antiqua" pitchFamily="18" charset="0"/>
              </a:rPr>
              <a:t>різнородність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 праці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чоловіків (чумацтво,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лоцманство й ін.).</a:t>
            </a:r>
            <a:endParaRPr lang="ru-RU" sz="105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2436"/>
            <a:ext cx="3924875" cy="53168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sz="2400" b="1" i="1" dirty="0" smtClean="0">
                <a:solidFill>
                  <a:srgbClr val="562E02"/>
                </a:solidFill>
                <a:latin typeface="Book Antiqua" pitchFamily="18" charset="0"/>
              </a:rPr>
              <a:t>Штани</a:t>
            </a:r>
          </a:p>
          <a:p>
            <a:pPr algn="ctr"/>
            <a:endParaRPr lang="uk-UA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Штани відомі в Україні ще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зі </a:t>
            </a:r>
            <a:r>
              <a:rPr lang="uk-UA" b="1" i="1" dirty="0" err="1" smtClean="0">
                <a:solidFill>
                  <a:srgbClr val="562E02"/>
                </a:solidFill>
                <a:latin typeface="Book Antiqua" pitchFamily="18" charset="0"/>
              </a:rPr>
              <a:t>скітських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часів. Спершу вони були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з вузькими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ногавицями, що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з’єднувались</a:t>
            </a:r>
            <a:endParaRPr lang="uk-UA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угорі вставкою. Такими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залишились у народному одязі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на заході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України. </a:t>
            </a:r>
            <a:endParaRPr lang="uk-UA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На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Наддніпрянщині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в ХУ ст. переважали широкі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штани — шаровари,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пошиті з фарбованого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полотна (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синього або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червоного), чи з тонкої вовни.</a:t>
            </a:r>
          </a:p>
          <a:p>
            <a:pPr algn="ctr"/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Шаровари були дуже зручні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для їзди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верхи й тому стали </a:t>
            </a:r>
            <a:r>
              <a:rPr lang="uk-UA" b="1" i="1" dirty="0" smtClean="0">
                <a:solidFill>
                  <a:srgbClr val="562E02"/>
                </a:solidFill>
                <a:latin typeface="Book Antiqua" pitchFamily="18" charset="0"/>
              </a:rPr>
              <a:t>частиною запорізького </a:t>
            </a:r>
            <a:r>
              <a:rPr lang="uk-UA" b="1" i="1" dirty="0">
                <a:solidFill>
                  <a:srgbClr val="562E02"/>
                </a:solidFill>
                <a:latin typeface="Book Antiqua" pitchFamily="18" charset="0"/>
              </a:rPr>
              <a:t>одягу.</a:t>
            </a:r>
            <a:endParaRPr lang="ru-RU" sz="105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1336267"/>
            <a:ext cx="3636403" cy="45455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692696"/>
            <a:ext cx="5904656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sz="2400" b="1" i="1" dirty="0" smtClean="0">
                <a:solidFill>
                  <a:srgbClr val="562E02"/>
                </a:solidFill>
                <a:latin typeface="Book Antiqua" pitchFamily="18" charset="0"/>
              </a:rPr>
              <a:t>Взуття</a:t>
            </a:r>
          </a:p>
          <a:p>
            <a:pPr algn="ctr"/>
            <a:endParaRPr lang="uk-UA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На Наддніпрянщині носили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чоботи у будень і свято.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Халяви чобіт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були доволі широкі,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м’які, злегка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морщились, сягали під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коліно й охоплювали кінці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шароварів, що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спадали трохи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поверх них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11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764704"/>
            <a:ext cx="6408712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562E02"/>
                </a:solidFill>
                <a:latin typeface="Book Antiqua" pitchFamily="18" charset="0"/>
              </a:rPr>
              <a:t>Верхнє </a:t>
            </a:r>
            <a:r>
              <a:rPr lang="uk-UA" sz="2400" b="1" i="1" dirty="0" smtClean="0">
                <a:solidFill>
                  <a:srgbClr val="562E02"/>
                </a:solidFill>
                <a:latin typeface="Book Antiqua" pitchFamily="18" charset="0"/>
              </a:rPr>
              <a:t>вбрання</a:t>
            </a:r>
          </a:p>
          <a:p>
            <a:pPr algn="ctr"/>
            <a:endParaRPr lang="uk-UA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Найдавнішим верхнім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одягом були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свита й кожух. Свиту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шили з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домашнього сукна білої,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сірої або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чорної барви, а кожух —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з овечого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хутра. Звичайно не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було різниці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у крої чоловічого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чи жіночого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верхнього одягу, </a:t>
            </a:r>
            <a:r>
              <a:rPr lang="uk-UA" sz="2000" b="1" i="1" dirty="0" err="1" smtClean="0">
                <a:solidFill>
                  <a:srgbClr val="562E02"/>
                </a:solidFill>
                <a:latin typeface="Book Antiqua" pitchFamily="18" charset="0"/>
              </a:rPr>
              <a:t>хібащо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 жіночий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мав більше прикрас.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Свити й кожухи шили кушніри.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Свити у давнину шили з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білого сукна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endParaRPr lang="uk-UA" sz="2000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а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пізніше — жіночі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з білого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, а чоловічі з чорного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або сірого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11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499992" y="332656"/>
            <a:ext cx="3528392" cy="5832648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Чоловік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у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зразковому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одязі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Сорочка 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вишитою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манишкою і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відкритим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рукавом;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шаровари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сині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матові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вовняної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тканини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; широкий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червоний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пояс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зав’язаний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збоку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; свита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брунатної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вовняної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тканини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обведена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чорним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шнуром; шапка з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сивого смушку;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темночервоні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ап’янці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880320" cy="5832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283968" y="908720"/>
            <a:ext cx="3672408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 Кожух — зимове верхнє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вбрання — шили однаково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для чоловіків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і жінок, з тією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різницею, що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жіночий мав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більше прикрас.</a:t>
            </a:r>
          </a:p>
          <a:p>
            <a:pPr algn="ctr"/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Та й комір у чоловічих</a:t>
            </a:r>
          </a:p>
          <a:p>
            <a:pPr algn="ctr"/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кожухах стоячий, а </a:t>
            </a:r>
            <a:r>
              <a:rPr lang="uk-UA" sz="2000" b="1" i="1" dirty="0" smtClean="0">
                <a:solidFill>
                  <a:srgbClr val="562E02"/>
                </a:solidFill>
                <a:latin typeface="Book Antiqua" pitchFamily="18" charset="0"/>
              </a:rPr>
              <a:t>в жіночих виложистий</a:t>
            </a:r>
            <a:r>
              <a:rPr lang="uk-UA" sz="2000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11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" y="628363"/>
            <a:ext cx="3384376" cy="58625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1916832"/>
            <a:ext cx="6048672" cy="28803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562E02"/>
                </a:solidFill>
                <a:latin typeface="Monotype Corsiva" pitchFamily="66" charset="0"/>
              </a:rPr>
              <a:t>Підготувала</a:t>
            </a:r>
          </a:p>
          <a:p>
            <a:pPr algn="ctr"/>
            <a:r>
              <a:rPr lang="uk-UA" sz="3600" dirty="0">
                <a:solidFill>
                  <a:srgbClr val="562E02"/>
                </a:solidFill>
                <a:latin typeface="Monotype Corsiva" pitchFamily="66" charset="0"/>
              </a:rPr>
              <a:t>у</a:t>
            </a:r>
            <a:r>
              <a:rPr lang="uk-UA" sz="3600" dirty="0" smtClean="0">
                <a:solidFill>
                  <a:srgbClr val="562E02"/>
                </a:solidFill>
                <a:latin typeface="Monotype Corsiva" pitchFamily="66" charset="0"/>
              </a:rPr>
              <a:t>чениця групи К-013</a:t>
            </a:r>
          </a:p>
          <a:p>
            <a:pPr algn="ctr"/>
            <a:r>
              <a:rPr lang="uk-UA" sz="3600" dirty="0" smtClean="0">
                <a:solidFill>
                  <a:srgbClr val="562E02"/>
                </a:solidFill>
                <a:latin typeface="Monotype Corsiva" pitchFamily="66" charset="0"/>
              </a:rPr>
              <a:t>КЗ МНВК ЛМР</a:t>
            </a:r>
          </a:p>
          <a:p>
            <a:pPr algn="ctr"/>
            <a:r>
              <a:rPr lang="uk-UA" sz="3600" dirty="0" err="1" smtClean="0">
                <a:solidFill>
                  <a:srgbClr val="562E02"/>
                </a:solidFill>
                <a:latin typeface="Monotype Corsiva" pitchFamily="66" charset="0"/>
              </a:rPr>
              <a:t>Севонюк</a:t>
            </a:r>
            <a:r>
              <a:rPr lang="uk-UA" sz="3600" dirty="0" smtClean="0">
                <a:solidFill>
                  <a:srgbClr val="562E02"/>
                </a:solidFill>
                <a:latin typeface="Monotype Corsiva" pitchFamily="66" charset="0"/>
              </a:rPr>
              <a:t> </a:t>
            </a:r>
            <a:r>
              <a:rPr lang="uk-UA" sz="3600" dirty="0" smtClean="0">
                <a:solidFill>
                  <a:srgbClr val="562E02"/>
                </a:solidFill>
                <a:latin typeface="Monotype Corsiva" pitchFamily="66" charset="0"/>
              </a:rPr>
              <a:t>Катерина</a:t>
            </a:r>
            <a:endParaRPr lang="ru-RU" sz="3600" dirty="0">
              <a:solidFill>
                <a:srgbClr val="562E0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8024" y="6165304"/>
            <a:ext cx="2664296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562E02"/>
                </a:solidFill>
                <a:latin typeface="Monotype Corsiva" pitchFamily="66" charset="0"/>
              </a:rPr>
              <a:t>Луцьк 2014</a:t>
            </a:r>
            <a:endParaRPr lang="ru-RU" dirty="0">
              <a:solidFill>
                <a:srgbClr val="562E0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99992" y="332656"/>
            <a:ext cx="3528392" cy="5832648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Дівчина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у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зразковому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одязі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Сорочка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вишита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(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узір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Київщини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),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ткана плахта і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фартушок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;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керсетка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обведена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чорним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оксамитом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;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вінок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середньої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величини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стрічками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;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намисто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-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добрі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коралі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 низка за</a:t>
            </a:r>
          </a:p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низкою.</a:t>
            </a:r>
            <a:endParaRPr lang="ru-RU" b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896236" cy="5832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99992" y="1700808"/>
            <a:ext cx="3528392" cy="3384376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Наддніпрянщина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Узір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для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чоловічої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сорочки. Манишка,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ковнір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і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манжети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вишиті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настилом з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обкидкою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та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хрестиками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  <a:endParaRPr lang="ru-RU" b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0730"/>
            <a:ext cx="3312368" cy="46845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499992" y="1700808"/>
            <a:ext cx="3528392" cy="3384376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Наддніпрянщина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</a:p>
          <a:p>
            <a:pPr algn="ctr"/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Узір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рукави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жіночої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сорочки.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Занизування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 настил та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хрестикові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стібки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  <a:endParaRPr lang="ru-RU" b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6802"/>
            <a:ext cx="3274927" cy="46523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91680" y="2204864"/>
            <a:ext cx="5328592" cy="2232248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562E02"/>
                </a:solidFill>
                <a:latin typeface="Book Antiqua" pitchFamily="18" charset="0"/>
              </a:rPr>
              <a:t>Жіноче вбрання</a:t>
            </a:r>
            <a:endParaRPr lang="ru-RU" sz="32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67944" y="692696"/>
            <a:ext cx="3960440" cy="5544616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sz="2000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Зачіска</a:t>
            </a:r>
            <a:r>
              <a:rPr lang="ru-RU" sz="2000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й </a:t>
            </a:r>
            <a:r>
              <a:rPr lang="ru-RU" sz="2000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убір</a:t>
            </a:r>
            <a:r>
              <a:rPr lang="ru-RU" sz="2000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sz="2000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голови</a:t>
            </a:r>
            <a:endParaRPr lang="ru-RU" sz="2000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Звичайно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дівчата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заплітали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волосся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в одну косу і спускали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її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на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спину. </a:t>
            </a:r>
            <a:endParaRPr lang="ru-RU" b="1" i="1" dirty="0" smtClean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свята й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неділі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заплітали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дві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коси, часом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закладали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їх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довколаголови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 </a:t>
            </a:r>
            <a:endParaRPr lang="ru-RU" b="1" i="1" dirty="0" smtClean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роботи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дівчата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пов’язували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голову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хустиною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доморобною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або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фабричною.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Доморобна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була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з тонкого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білого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полотна 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гарно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викінченими</a:t>
            </a:r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краями та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вишивкою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в одному</a:t>
            </a: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куті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Зав’язували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хустку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b="1" i="1" dirty="0" smtClean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,,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дашком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”</a:t>
            </a:r>
          </a:p>
          <a:p>
            <a:pPr algn="ctr"/>
            <a:r>
              <a:rPr lang="ru-RU" b="1" i="1" dirty="0" smtClean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щоб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захистити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обличчя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від</a:t>
            </a:r>
            <a:endParaRPr lang="ru-RU" b="1" i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  <a:p>
            <a:pPr algn="ctr"/>
            <a:r>
              <a:rPr lang="ru-RU" b="1" i="1" dirty="0" err="1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сонця</a:t>
            </a:r>
            <a:r>
              <a:rPr lang="ru-RU" b="1" i="1" dirty="0">
                <a:ln w="1905"/>
                <a:solidFill>
                  <a:srgbClr val="562E0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.</a:t>
            </a:r>
            <a:endParaRPr lang="ru-RU" b="1" dirty="0">
              <a:ln w="1905"/>
              <a:solidFill>
                <a:srgbClr val="562E0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0" y="692696"/>
            <a:ext cx="3148442" cy="55446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1052736"/>
            <a:ext cx="6696744" cy="468052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rgbClr val="562E02"/>
                </a:solidFill>
                <a:latin typeface="Book Antiqua" pitchFamily="18" charset="0"/>
              </a:rPr>
              <a:t>Намисто</a:t>
            </a:r>
            <a:endParaRPr lang="ru-RU" sz="2400" b="1" i="1" dirty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Найчастіше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носили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червоні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коралі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різані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або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точені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Кількість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разків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коралів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визначала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маєтне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становище. Вони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були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родинний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скарб і переходили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з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покоління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в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покоління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Дівчата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кожен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разок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намиста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зав’язували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ззаду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кольоровою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стрічкою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кінці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якої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спускались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уздовж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спини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До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кожного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разканамиста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дочіплювали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дукачі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й</a:t>
            </a:r>
          </a:p>
          <a:p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образки.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А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коли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їх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не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стало,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вживали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якунебудь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монету,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доробивши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вушко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 До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роботи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того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намиста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не носили,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лишень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два-три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разки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імітації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8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9552" y="764704"/>
            <a:ext cx="7056784" cy="540060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562E02"/>
                </a:solidFill>
                <a:latin typeface="Book Antiqua" pitchFamily="18" charset="0"/>
              </a:rPr>
              <a:t>Сорочка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Українська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сорочка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постала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в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давнину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 На думку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етнографа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Федора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Вовка, вона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була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зформована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вже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за княжих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часів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а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може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й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раніше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  <a:endParaRPr lang="ru-RU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Виразна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її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прикмета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—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білість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хоча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справді</a:t>
            </a:r>
            <a:endParaRPr lang="ru-RU" b="1" i="1" dirty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білою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може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бути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тільки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льняна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сорочка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а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конопляна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завжди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маєлегкий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сіруватий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відтінок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 </a:t>
            </a:r>
            <a:endParaRPr lang="ru-RU" b="1" i="1" dirty="0" smtClean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В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нашій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усній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словесності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про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сорочку є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багато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казок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приказок,пісень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У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кожній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частині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України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постали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зразки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що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різнилися</a:t>
            </a:r>
            <a:endParaRPr lang="ru-RU" b="1" i="1" dirty="0">
              <a:solidFill>
                <a:srgbClr val="562E02"/>
              </a:solidFill>
              <a:latin typeface="Book Antiqua" pitchFamily="18" charset="0"/>
            </a:endParaRP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частинно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кроєм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композицією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кольорами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і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стібками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вишивки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Можна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сказати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,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що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сорочка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віддзеркалила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найкращі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мистецькі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здібності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української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жінки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Вишиття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сорочок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подано 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в </a:t>
            </a:r>
            <a:r>
              <a:rPr lang="ru-RU" b="1" i="1" dirty="0" err="1" smtClean="0">
                <a:solidFill>
                  <a:srgbClr val="562E02"/>
                </a:solidFill>
                <a:latin typeface="Book Antiqua" pitchFamily="18" charset="0"/>
              </a:rPr>
              <a:t>описі</a:t>
            </a:r>
            <a:r>
              <a:rPr lang="ru-RU" b="1" i="1" dirty="0" smtClean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кожної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rgbClr val="562E02"/>
                </a:solidFill>
                <a:latin typeface="Book Antiqua" pitchFamily="18" charset="0"/>
              </a:rPr>
              <a:t>околиці</a:t>
            </a:r>
            <a:r>
              <a:rPr lang="ru-RU" b="1" i="1" dirty="0">
                <a:solidFill>
                  <a:srgbClr val="562E02"/>
                </a:solidFill>
                <a:latin typeface="Book Antiqua" pitchFamily="18" charset="0"/>
              </a:rPr>
              <a:t>.</a:t>
            </a:r>
            <a:endParaRPr lang="ru-RU" sz="1400" b="1" i="1" dirty="0">
              <a:solidFill>
                <a:srgbClr val="562E0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</TotalTime>
  <Words>870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    Особливості українського народного костюма: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україньського народного костюма: Наддніпрянщина</dc:title>
  <dc:creator>Admin</dc:creator>
  <cp:lastModifiedBy>Admin</cp:lastModifiedBy>
  <cp:revision>16</cp:revision>
  <dcterms:created xsi:type="dcterms:W3CDTF">2014-05-27T11:55:35Z</dcterms:created>
  <dcterms:modified xsi:type="dcterms:W3CDTF">2014-05-27T21:19:20Z</dcterms:modified>
</cp:coreProperties>
</file>