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Гроші</a:t>
            </a:r>
            <a:r>
              <a:rPr lang="ru-RU" sz="5400" b="1" dirty="0" smtClean="0"/>
              <a:t> </a:t>
            </a:r>
            <a:r>
              <a:rPr lang="ru-RU" sz="5400" b="1" dirty="0"/>
              <a:t>в </a:t>
            </a:r>
            <a:r>
              <a:rPr lang="uk-UA" sz="5400" b="1" dirty="0" smtClean="0"/>
              <a:t>сучасному</a:t>
            </a:r>
            <a:r>
              <a:rPr lang="ru-RU" sz="5400" b="1" dirty="0" smtClean="0"/>
              <a:t> </a:t>
            </a:r>
            <a:r>
              <a:rPr lang="ru-RU" sz="5400" b="1" dirty="0" err="1"/>
              <a:t>світі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216024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chemeClr val="tx1"/>
                </a:solidFill>
              </a:rPr>
              <a:t> «</a:t>
            </a:r>
            <a:r>
              <a:rPr lang="ru-RU" sz="3600" b="1" dirty="0" err="1">
                <a:solidFill>
                  <a:schemeClr val="tx1"/>
                </a:solidFill>
              </a:rPr>
              <a:t>Гроші</a:t>
            </a:r>
            <a:r>
              <a:rPr lang="ru-RU" sz="3600" b="1" dirty="0">
                <a:solidFill>
                  <a:schemeClr val="tx1"/>
                </a:solidFill>
              </a:rPr>
              <a:t> – </a:t>
            </a:r>
            <a:r>
              <a:rPr lang="ru-RU" sz="3600" b="1" dirty="0" err="1">
                <a:solidFill>
                  <a:schemeClr val="tx1"/>
                </a:solidFill>
              </a:rPr>
              <a:t>найбільш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яскравий</a:t>
            </a:r>
            <a:r>
              <a:rPr lang="ru-RU" sz="3600" b="1" dirty="0">
                <a:solidFill>
                  <a:schemeClr val="tx1"/>
                </a:solidFill>
              </a:rPr>
              <a:t> приклад </a:t>
            </a:r>
            <a:r>
              <a:rPr lang="ru-RU" sz="3600" b="1" dirty="0" err="1">
                <a:solidFill>
                  <a:schemeClr val="tx1"/>
                </a:solidFill>
              </a:rPr>
              <a:t>перетворення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засобу</a:t>
            </a:r>
            <a:r>
              <a:rPr lang="ru-RU" sz="3600" b="1" dirty="0">
                <a:solidFill>
                  <a:schemeClr val="tx1"/>
                </a:solidFill>
              </a:rPr>
              <a:t> на мету»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</a:rPr>
              <a:t>  </a:t>
            </a:r>
            <a:r>
              <a:rPr lang="ru-RU" sz="3600" b="1" dirty="0" err="1">
                <a:solidFill>
                  <a:schemeClr val="tx1"/>
                </a:solidFill>
              </a:rPr>
              <a:t>М.Зиммель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88967"/>
            <a:ext cx="676875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38375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57437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багатьох</a:t>
            </a:r>
            <a:r>
              <a:rPr lang="ru-RU" sz="3200" dirty="0"/>
              <a:t> </a:t>
            </a:r>
            <a:r>
              <a:rPr lang="ru-RU" sz="3200" dirty="0" err="1"/>
              <a:t>викликає</a:t>
            </a:r>
            <a:r>
              <a:rPr lang="ru-RU" sz="3200" dirty="0"/>
              <a:t> </a:t>
            </a:r>
            <a:r>
              <a:rPr lang="ru-RU" sz="3200" dirty="0" err="1"/>
              <a:t>сумнів</a:t>
            </a:r>
            <a:r>
              <a:rPr lang="ru-RU" sz="3200" dirty="0"/>
              <a:t> реальна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обміну</a:t>
            </a:r>
            <a:r>
              <a:rPr lang="ru-RU" sz="3200" dirty="0"/>
              <a:t> грошей </a:t>
            </a:r>
            <a:r>
              <a:rPr lang="ru-RU" sz="3200" dirty="0" err="1"/>
              <a:t>електронних</a:t>
            </a:r>
            <a:r>
              <a:rPr lang="ru-RU" sz="3200" dirty="0"/>
              <a:t> на </a:t>
            </a:r>
            <a:r>
              <a:rPr lang="ru-RU" sz="3200" dirty="0" err="1"/>
              <a:t>справжні</a:t>
            </a:r>
            <a:r>
              <a:rPr lang="ru-RU" sz="3200" dirty="0"/>
              <a:t>, </a:t>
            </a:r>
            <a:r>
              <a:rPr lang="ru-RU" sz="3200" dirty="0" err="1"/>
              <a:t>паперові</a:t>
            </a:r>
            <a:r>
              <a:rPr lang="ru-RU" sz="3200" dirty="0"/>
              <a:t>. І для того,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електронні</a:t>
            </a:r>
            <a:r>
              <a:rPr lang="ru-RU" sz="3200" dirty="0"/>
              <a:t> </a:t>
            </a:r>
            <a:r>
              <a:rPr lang="ru-RU" sz="3200" dirty="0" err="1"/>
              <a:t>гроші</a:t>
            </a:r>
            <a:r>
              <a:rPr lang="ru-RU" sz="3200" dirty="0"/>
              <a:t> перестали бути </a:t>
            </a:r>
            <a:r>
              <a:rPr lang="ru-RU" sz="3200" dirty="0" err="1"/>
              <a:t>чимось</a:t>
            </a:r>
            <a:r>
              <a:rPr lang="ru-RU" sz="3200" dirty="0"/>
              <a:t> </a:t>
            </a:r>
            <a:r>
              <a:rPr lang="ru-RU" sz="3200" dirty="0" err="1"/>
              <a:t>незрозумілим</a:t>
            </a:r>
            <a:r>
              <a:rPr lang="ru-RU" sz="3200" dirty="0"/>
              <a:t> і </a:t>
            </a:r>
            <a:r>
              <a:rPr lang="ru-RU" sz="3200" dirty="0" err="1"/>
              <a:t>страшним</a:t>
            </a:r>
            <a:r>
              <a:rPr lang="ru-RU" sz="3200" dirty="0"/>
              <a:t>, </a:t>
            </a:r>
            <a:r>
              <a:rPr lang="ru-RU" sz="3200" dirty="0" err="1"/>
              <a:t>має</a:t>
            </a:r>
            <a:r>
              <a:rPr lang="ru-RU" sz="3200" dirty="0"/>
              <a:t> пройти час.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97666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людей </a:t>
            </a:r>
            <a:r>
              <a:rPr lang="ru-RU" dirty="0" err="1"/>
              <a:t>купували</a:t>
            </a:r>
            <a:r>
              <a:rPr lang="ru-RU" dirty="0"/>
              <a:t> в </a:t>
            </a:r>
            <a:r>
              <a:rPr lang="ru-RU" dirty="0" err="1"/>
              <a:t>звичних</a:t>
            </a:r>
            <a:r>
              <a:rPr lang="ru-RU" dirty="0"/>
              <a:t> магазинах, </a:t>
            </a:r>
            <a:r>
              <a:rPr lang="ru-RU" dirty="0" err="1"/>
              <a:t>сьогодні</a:t>
            </a:r>
            <a:r>
              <a:rPr lang="ru-RU" dirty="0"/>
              <a:t> ж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популярна.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замовити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продукт </a:t>
            </a:r>
            <a:r>
              <a:rPr lang="ru-RU" dirty="0" smtClean="0"/>
              <a:t>в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магазині</a:t>
            </a:r>
            <a:r>
              <a:rPr lang="ru-RU" dirty="0"/>
              <a:t>, </a:t>
            </a:r>
            <a:r>
              <a:rPr lang="ru-RU" dirty="0" err="1"/>
              <a:t>розплатитися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/>
              <a:t>грошима</a:t>
            </a:r>
            <a:r>
              <a:rPr lang="ru-RU" dirty="0"/>
              <a:t> не </a:t>
            </a:r>
            <a:r>
              <a:rPr lang="ru-RU" dirty="0" err="1"/>
              <a:t>виходячи</a:t>
            </a:r>
            <a:r>
              <a:rPr lang="ru-RU" dirty="0"/>
              <a:t> з дому.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40751"/>
            <a:ext cx="5400600" cy="39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772"/>
            <a:ext cx="6732240" cy="4207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61" y="20588"/>
            <a:ext cx="6403759" cy="42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/>
          </a:bodyPr>
          <a:lstStyle/>
          <a:p>
            <a:r>
              <a:rPr lang="ru-RU" sz="4000" dirty="0" err="1"/>
              <a:t>Безперечно</a:t>
            </a:r>
            <a:r>
              <a:rPr lang="ru-RU" sz="4000" dirty="0"/>
              <a:t>, </a:t>
            </a:r>
            <a:r>
              <a:rPr lang="ru-RU" sz="4000" dirty="0" err="1"/>
              <a:t>гроші</a:t>
            </a:r>
            <a:r>
              <a:rPr lang="ru-RU" sz="4000" dirty="0"/>
              <a:t> є </a:t>
            </a:r>
            <a:r>
              <a:rPr lang="ru-RU" sz="4000" dirty="0" smtClean="0"/>
              <a:t>одним </a:t>
            </a:r>
            <a:r>
              <a:rPr lang="ru-RU" sz="4000" dirty="0"/>
              <a:t>з </a:t>
            </a:r>
            <a:r>
              <a:rPr lang="ru-RU" sz="4000" dirty="0" err="1" smtClean="0"/>
              <a:t>найважливіших</a:t>
            </a:r>
            <a:r>
              <a:rPr lang="ru-RU" sz="4000" dirty="0" smtClean="0"/>
              <a:t>, </a:t>
            </a:r>
            <a:r>
              <a:rPr lang="ru-RU" sz="4000" dirty="0" err="1" smtClean="0"/>
              <a:t>найголовніших</a:t>
            </a:r>
            <a:r>
              <a:rPr lang="ru-RU" sz="4000" dirty="0" smtClean="0"/>
              <a:t>  </a:t>
            </a:r>
            <a:r>
              <a:rPr lang="ru-RU" sz="4000" dirty="0" err="1" smtClean="0"/>
              <a:t>рушійних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чинників</a:t>
            </a:r>
            <a:r>
              <a:rPr lang="ru-RU" sz="4000" dirty="0" smtClean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 </a:t>
            </a:r>
            <a:r>
              <a:rPr lang="ru-RU" sz="4000" dirty="0" err="1"/>
              <a:t>сучасної</a:t>
            </a:r>
            <a:r>
              <a:rPr lang="ru-RU" sz="4000" dirty="0"/>
              <a:t> </a:t>
            </a:r>
            <a:r>
              <a:rPr lang="ru-RU" sz="4000" dirty="0" err="1"/>
              <a:t>людини</a:t>
            </a:r>
            <a:r>
              <a:rPr lang="ru-RU" sz="40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8" y="3134729"/>
            <a:ext cx="5755556" cy="3723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16" y="1941779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6510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uk-UA" sz="4000" dirty="0" smtClean="0"/>
              <a:t>Дякуємо за увагу!</a:t>
            </a:r>
          </a:p>
          <a:p>
            <a:pPr marL="64008" indent="0" algn="ctr">
              <a:buNone/>
            </a:pPr>
            <a:r>
              <a:rPr lang="uk-UA" sz="4000" dirty="0" smtClean="0"/>
              <a:t>Презентацію підготували:</a:t>
            </a:r>
          </a:p>
          <a:p>
            <a:pPr marL="64008" indent="0" algn="ctr">
              <a:buNone/>
            </a:pPr>
            <a:r>
              <a:rPr lang="uk-UA" sz="4000" dirty="0"/>
              <a:t> </a:t>
            </a:r>
            <a:r>
              <a:rPr lang="uk-UA" sz="4000" dirty="0" smtClean="0"/>
              <a:t>   </a:t>
            </a:r>
            <a:r>
              <a:rPr lang="ru-RU" sz="4000" dirty="0" smtClean="0"/>
              <a:t>Лиса </a:t>
            </a:r>
            <a:r>
              <a:rPr lang="ru-RU" sz="4000" dirty="0"/>
              <a:t>Ольга і </a:t>
            </a:r>
            <a:r>
              <a:rPr lang="ru-RU" sz="4000" dirty="0" err="1" smtClean="0"/>
              <a:t>Якубовська</a:t>
            </a:r>
            <a:r>
              <a:rPr lang="ru-RU" sz="4000" dirty="0" smtClean="0"/>
              <a:t> </a:t>
            </a:r>
            <a:r>
              <a:rPr lang="ru-RU" sz="4000" dirty="0" err="1" smtClean="0"/>
              <a:t>Анастасія</a:t>
            </a:r>
            <a:endParaRPr lang="ru-RU" sz="4000" dirty="0"/>
          </a:p>
          <a:p>
            <a:pPr marL="64008" indent="0" algn="ctr">
              <a:buNone/>
            </a:pPr>
            <a:r>
              <a:rPr lang="ru-RU" sz="4000" dirty="0"/>
              <a:t> 2013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55321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2514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Гро́ші</a:t>
            </a:r>
            <a:r>
              <a:rPr lang="ru-RU" sz="2800" dirty="0"/>
              <a:t> — </a:t>
            </a:r>
            <a:r>
              <a:rPr lang="ru-RU" sz="2800" dirty="0" err="1"/>
              <a:t>особливий</a:t>
            </a:r>
            <a:r>
              <a:rPr lang="ru-RU" sz="2800" dirty="0"/>
              <a:t> товар, </a:t>
            </a:r>
            <a:r>
              <a:rPr lang="ru-RU" sz="2800" dirty="0" err="1"/>
              <a:t>що</a:t>
            </a:r>
            <a:r>
              <a:rPr lang="ru-RU" sz="2800" dirty="0"/>
              <a:t> є </a:t>
            </a:r>
            <a:r>
              <a:rPr lang="ru-RU" sz="2800" dirty="0" err="1"/>
              <a:t>загальною</a:t>
            </a:r>
            <a:r>
              <a:rPr lang="ru-RU" sz="2800" dirty="0"/>
              <a:t> </a:t>
            </a:r>
            <a:r>
              <a:rPr lang="ru-RU" sz="2800" dirty="0" err="1"/>
              <a:t>еквівалентною</a:t>
            </a:r>
            <a:r>
              <a:rPr lang="ru-RU" sz="2800" dirty="0"/>
              <a:t> формою </a:t>
            </a:r>
            <a:r>
              <a:rPr lang="ru-RU" sz="2800" dirty="0" err="1"/>
              <a:t>вартості</a:t>
            </a:r>
            <a:r>
              <a:rPr lang="ru-RU" sz="2800" dirty="0"/>
              <a:t> </a:t>
            </a:r>
            <a:r>
              <a:rPr lang="ru-RU" sz="2800" dirty="0" err="1"/>
              <a:t>інших</a:t>
            </a:r>
            <a:r>
              <a:rPr lang="ru-RU" sz="2800" dirty="0"/>
              <a:t> </a:t>
            </a:r>
            <a:r>
              <a:rPr lang="ru-RU" sz="2800" dirty="0" smtClean="0"/>
              <a:t>товар</a:t>
            </a:r>
            <a:r>
              <a:rPr lang="uk-UA" sz="2800" dirty="0" smtClean="0"/>
              <a:t>і</a:t>
            </a:r>
            <a:r>
              <a:rPr lang="ru-RU" sz="2800" dirty="0" smtClean="0"/>
              <a:t>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Ц</a:t>
            </a:r>
            <a:r>
              <a:rPr lang="ru-RU" sz="2800" dirty="0" err="1" smtClean="0"/>
              <a:t>е</a:t>
            </a:r>
            <a:r>
              <a:rPr lang="ru-RU" sz="2800" dirty="0" smtClean="0"/>
              <a:t>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 smtClean="0"/>
              <a:t>найвагоміших</a:t>
            </a:r>
            <a:r>
              <a:rPr lang="ru-RU" sz="2800" dirty="0" smtClean="0"/>
              <a:t> </a:t>
            </a:r>
            <a:r>
              <a:rPr lang="ru-RU" sz="2800" dirty="0" err="1"/>
              <a:t>винаходів</a:t>
            </a:r>
            <a:r>
              <a:rPr lang="ru-RU" sz="2800" dirty="0"/>
              <a:t> </a:t>
            </a:r>
            <a:r>
              <a:rPr lang="ru-RU" sz="2800" dirty="0" err="1"/>
              <a:t>людської</a:t>
            </a:r>
            <a:r>
              <a:rPr lang="ru-RU" sz="2800" dirty="0"/>
              <a:t> думки. </a:t>
            </a:r>
            <a:r>
              <a:rPr lang="ru-RU" sz="2800" dirty="0" smtClean="0"/>
              <a:t>Вони </a:t>
            </a:r>
            <a:r>
              <a:rPr lang="ru-RU" sz="2800" dirty="0" err="1"/>
              <a:t>служать</a:t>
            </a:r>
            <a:r>
              <a:rPr lang="ru-RU" sz="2800" dirty="0"/>
              <a:t> </a:t>
            </a:r>
            <a:r>
              <a:rPr lang="ru-RU" sz="2800" dirty="0" err="1"/>
              <a:t>мірилом</a:t>
            </a:r>
            <a:r>
              <a:rPr lang="ru-RU" sz="2800" dirty="0"/>
              <a:t> </a:t>
            </a:r>
            <a:r>
              <a:rPr lang="ru-RU" sz="2800" dirty="0" err="1"/>
              <a:t>вартості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речей, </a:t>
            </a:r>
            <a:r>
              <a:rPr lang="ru-RU" sz="2800" dirty="0" err="1"/>
              <a:t>які</a:t>
            </a:r>
            <a:r>
              <a:rPr lang="ru-RU" sz="2800" dirty="0"/>
              <a:t> нас </a:t>
            </a:r>
            <a:r>
              <a:rPr lang="ru-RU" sz="2800" dirty="0" err="1"/>
              <a:t>оточують</a:t>
            </a:r>
            <a:r>
              <a:rPr lang="ru-RU" sz="2800" dirty="0"/>
              <a:t> і </a:t>
            </a:r>
            <a:r>
              <a:rPr lang="ru-RU" sz="2800" dirty="0" err="1"/>
              <a:t>володіють</a:t>
            </a:r>
            <a:r>
              <a:rPr lang="ru-RU" sz="2800" dirty="0"/>
              <a:t> </a:t>
            </a:r>
            <a:r>
              <a:rPr lang="ru-RU" sz="2800" dirty="0" err="1"/>
              <a:t>здатністю</a:t>
            </a:r>
            <a:r>
              <a:rPr lang="ru-RU" sz="2800" dirty="0"/>
              <a:t> «</a:t>
            </a:r>
            <a:r>
              <a:rPr lang="ru-RU" sz="2800" dirty="0" err="1"/>
              <a:t>перетворюватися</a:t>
            </a:r>
            <a:r>
              <a:rPr lang="ru-RU" sz="2800" dirty="0"/>
              <a:t>» в будь-яку з них.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9"/>
            <a:ext cx="576064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ряд </a:t>
            </a:r>
            <a:r>
              <a:rPr lang="ru-RU" dirty="0" err="1"/>
              <a:t>функцій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нагромадження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грошей бути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абстрактної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546866" cy="36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2936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4000" dirty="0" err="1"/>
              <a:t>Міра</a:t>
            </a:r>
            <a:r>
              <a:rPr lang="ru-RU" sz="4000" dirty="0"/>
              <a:t> </a:t>
            </a:r>
            <a:r>
              <a:rPr lang="ru-RU" sz="4000" dirty="0" err="1"/>
              <a:t>вартості</a:t>
            </a:r>
            <a:r>
              <a:rPr lang="ru-RU" sz="4000" dirty="0"/>
              <a:t>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функція</a:t>
            </a:r>
            <a:r>
              <a:rPr lang="ru-RU" sz="4000" dirty="0"/>
              <a:t>, в </a:t>
            </a:r>
            <a:r>
              <a:rPr lang="ru-RU" sz="4000" dirty="0" err="1"/>
              <a:t>якій</a:t>
            </a:r>
            <a:r>
              <a:rPr lang="ru-RU" sz="4000" dirty="0"/>
              <a:t> </a:t>
            </a:r>
            <a:r>
              <a:rPr lang="ru-RU" sz="4000" dirty="0" err="1"/>
              <a:t>гроші</a:t>
            </a:r>
            <a:r>
              <a:rPr lang="ru-RU" sz="4000" dirty="0"/>
              <a:t> </a:t>
            </a:r>
            <a:r>
              <a:rPr lang="ru-RU" sz="4000" dirty="0" err="1"/>
              <a:t>забезпечують</a:t>
            </a:r>
            <a:r>
              <a:rPr lang="ru-RU" sz="4000" dirty="0"/>
              <a:t> </a:t>
            </a:r>
            <a:r>
              <a:rPr lang="ru-RU" sz="4000" dirty="0" err="1"/>
              <a:t>вираження</a:t>
            </a:r>
            <a:r>
              <a:rPr lang="ru-RU" sz="4000" dirty="0"/>
              <a:t> і </a:t>
            </a:r>
            <a:r>
              <a:rPr lang="ru-RU" sz="4000" dirty="0" err="1"/>
              <a:t>вимірювання</a:t>
            </a:r>
            <a:r>
              <a:rPr lang="ru-RU" sz="4000" dirty="0"/>
              <a:t> </a:t>
            </a:r>
            <a:r>
              <a:rPr lang="ru-RU" sz="4000" dirty="0" err="1"/>
              <a:t>вартості</a:t>
            </a:r>
            <a:r>
              <a:rPr lang="ru-RU" sz="4000" dirty="0"/>
              <a:t> </a:t>
            </a:r>
            <a:r>
              <a:rPr lang="ru-RU" sz="4000" dirty="0" err="1"/>
              <a:t>товарів</a:t>
            </a:r>
            <a:r>
              <a:rPr lang="ru-RU" sz="4000" dirty="0"/>
              <a:t>, </a:t>
            </a:r>
            <a:r>
              <a:rPr lang="ru-RU" sz="4000" dirty="0" err="1"/>
              <a:t>надаючи</a:t>
            </a:r>
            <a:r>
              <a:rPr lang="ru-RU" sz="4000" dirty="0"/>
              <a:t> </a:t>
            </a:r>
            <a:r>
              <a:rPr lang="ru-RU" sz="4000" dirty="0" err="1"/>
              <a:t>їй</a:t>
            </a:r>
            <a:r>
              <a:rPr lang="ru-RU" sz="4000" dirty="0"/>
              <a:t> форму </a:t>
            </a:r>
            <a:r>
              <a:rPr lang="ru-RU" sz="4000" dirty="0" err="1"/>
              <a:t>ціни</a:t>
            </a:r>
            <a:r>
              <a:rPr lang="ru-RU" sz="40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1252"/>
            <a:ext cx="3702225" cy="3511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95325" cy="37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/>
          </a:bodyPr>
          <a:lstStyle/>
          <a:p>
            <a:r>
              <a:rPr lang="ru-RU" sz="4000" dirty="0" err="1"/>
              <a:t>Засіб</a:t>
            </a:r>
            <a:r>
              <a:rPr lang="ru-RU" sz="4000" dirty="0"/>
              <a:t> </a:t>
            </a:r>
            <a:r>
              <a:rPr lang="ru-RU" sz="4000" dirty="0" err="1"/>
              <a:t>обігу</a:t>
            </a:r>
            <a:r>
              <a:rPr lang="ru-RU" sz="4000" dirty="0"/>
              <a:t>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функція</a:t>
            </a:r>
            <a:r>
              <a:rPr lang="ru-RU" sz="4000" dirty="0"/>
              <a:t>, в </a:t>
            </a:r>
            <a:r>
              <a:rPr lang="ru-RU" sz="4000" dirty="0" err="1"/>
              <a:t>якій</a:t>
            </a:r>
            <a:r>
              <a:rPr lang="ru-RU" sz="4000" dirty="0"/>
              <a:t> </a:t>
            </a:r>
            <a:r>
              <a:rPr lang="ru-RU" sz="4000" dirty="0" err="1"/>
              <a:t>гроші</a:t>
            </a:r>
            <a:r>
              <a:rPr lang="ru-RU" sz="4000" dirty="0"/>
              <a:t> є </a:t>
            </a:r>
            <a:r>
              <a:rPr lang="ru-RU" sz="4000" dirty="0" err="1"/>
              <a:t>посередником</a:t>
            </a:r>
            <a:r>
              <a:rPr lang="ru-RU" sz="4000" dirty="0"/>
              <a:t> в </a:t>
            </a:r>
            <a:r>
              <a:rPr lang="ru-RU" sz="4000" dirty="0" err="1"/>
              <a:t>обміні</a:t>
            </a:r>
            <a:r>
              <a:rPr lang="ru-RU" sz="4000" dirty="0"/>
              <a:t> </a:t>
            </a:r>
            <a:r>
              <a:rPr lang="ru-RU" sz="4000" dirty="0" err="1"/>
              <a:t>товарів</a:t>
            </a:r>
            <a:r>
              <a:rPr lang="ru-RU" sz="4000" dirty="0"/>
              <a:t> і </a:t>
            </a:r>
            <a:r>
              <a:rPr lang="ru-RU" sz="4000" dirty="0" err="1"/>
              <a:t>забезпечують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обіг</a:t>
            </a:r>
            <a:r>
              <a:rPr lang="ru-RU" sz="4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300364" cy="3533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52" y="2996952"/>
            <a:ext cx="6646818" cy="2606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44204"/>
            <a:ext cx="4441676" cy="30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Засіб</a:t>
            </a:r>
            <a:r>
              <a:rPr lang="ru-RU" sz="3200" dirty="0"/>
              <a:t> платежу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функція</a:t>
            </a:r>
            <a:r>
              <a:rPr lang="ru-RU" sz="3200" dirty="0"/>
              <a:t>, в </a:t>
            </a:r>
            <a:r>
              <a:rPr lang="ru-RU" sz="3200" dirty="0" err="1"/>
              <a:t>якій</a:t>
            </a:r>
            <a:r>
              <a:rPr lang="ru-RU" sz="3200" dirty="0"/>
              <a:t> </a:t>
            </a:r>
            <a:r>
              <a:rPr lang="ru-RU" sz="3200" dirty="0" err="1"/>
              <a:t>гроші</a:t>
            </a:r>
            <a:r>
              <a:rPr lang="ru-RU" sz="3200" dirty="0"/>
              <a:t> </a:t>
            </a:r>
            <a:r>
              <a:rPr lang="ru-RU" sz="3200" dirty="0" err="1"/>
              <a:t>обслуговують</a:t>
            </a:r>
            <a:r>
              <a:rPr lang="ru-RU" sz="3200" dirty="0"/>
              <a:t> </a:t>
            </a:r>
            <a:r>
              <a:rPr lang="ru-RU" sz="3200" dirty="0" err="1"/>
              <a:t>погашення</a:t>
            </a:r>
            <a:r>
              <a:rPr lang="ru-RU" sz="3200" dirty="0"/>
              <a:t> </a:t>
            </a:r>
            <a:r>
              <a:rPr lang="ru-RU" sz="3200" dirty="0" err="1"/>
              <a:t>різноманітних</a:t>
            </a:r>
            <a:r>
              <a:rPr lang="ru-RU" sz="3200" dirty="0"/>
              <a:t> </a:t>
            </a:r>
            <a:r>
              <a:rPr lang="ru-RU" sz="3200" dirty="0" err="1"/>
              <a:t>боргових</a:t>
            </a:r>
            <a:r>
              <a:rPr lang="ru-RU" sz="3200" dirty="0"/>
              <a:t> </a:t>
            </a:r>
            <a:r>
              <a:rPr lang="ru-RU" sz="3200" dirty="0" err="1"/>
              <a:t>зобов’язань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суб’єктами</a:t>
            </a:r>
            <a:r>
              <a:rPr lang="ru-RU" sz="3200" dirty="0"/>
              <a:t> </a:t>
            </a:r>
            <a:r>
              <a:rPr lang="ru-RU" sz="3200" dirty="0" err="1"/>
              <a:t>економічних</a:t>
            </a:r>
            <a:r>
              <a:rPr lang="ru-RU" sz="3200" dirty="0"/>
              <a:t> </a:t>
            </a:r>
            <a:r>
              <a:rPr lang="ru-RU" sz="3200" dirty="0" err="1"/>
              <a:t>відносин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виникають</a:t>
            </a:r>
            <a:r>
              <a:rPr lang="ru-RU" sz="3200" dirty="0"/>
              <a:t> у </a:t>
            </a:r>
            <a:r>
              <a:rPr lang="ru-RU" sz="3200" dirty="0" err="1"/>
              <a:t>процесі</a:t>
            </a:r>
            <a:r>
              <a:rPr lang="ru-RU" sz="3200" dirty="0"/>
              <a:t> </a:t>
            </a:r>
            <a:r>
              <a:rPr lang="ru-RU" sz="3200" dirty="0" err="1"/>
              <a:t>розширеного</a:t>
            </a:r>
            <a:r>
              <a:rPr lang="ru-RU" sz="3200" dirty="0"/>
              <a:t> </a:t>
            </a:r>
            <a:r>
              <a:rPr lang="ru-RU" sz="3200" dirty="0" err="1"/>
              <a:t>відтворення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452"/>
            <a:ext cx="5076056" cy="3361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579101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13176"/>
          </a:xfrm>
        </p:spPr>
        <p:txBody>
          <a:bodyPr>
            <a:normAutofit/>
          </a:bodyPr>
          <a:lstStyle/>
          <a:p>
            <a:r>
              <a:rPr lang="ru-RU" sz="3600" dirty="0" err="1"/>
              <a:t>Світові</a:t>
            </a:r>
            <a:r>
              <a:rPr lang="ru-RU" sz="3600" dirty="0"/>
              <a:t> </a:t>
            </a:r>
            <a:r>
              <a:rPr lang="ru-RU" sz="3600" dirty="0" err="1"/>
              <a:t>гроші</a:t>
            </a:r>
            <a:r>
              <a:rPr lang="ru-RU" sz="3600" dirty="0"/>
              <a:t> -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функція</a:t>
            </a:r>
            <a:r>
              <a:rPr lang="ru-RU" sz="3600" dirty="0"/>
              <a:t>, в </a:t>
            </a:r>
            <a:r>
              <a:rPr lang="ru-RU" sz="3600" dirty="0" err="1"/>
              <a:t>якій</a:t>
            </a:r>
            <a:r>
              <a:rPr lang="ru-RU" sz="3600" dirty="0"/>
              <a:t> </a:t>
            </a:r>
            <a:r>
              <a:rPr lang="ru-RU" sz="3600" dirty="0" err="1"/>
              <a:t>гроші</a:t>
            </a:r>
            <a:r>
              <a:rPr lang="ru-RU" sz="3600" dirty="0"/>
              <a:t> </a:t>
            </a:r>
            <a:r>
              <a:rPr lang="ru-RU" sz="3600" dirty="0" err="1"/>
              <a:t>обслуговують</a:t>
            </a:r>
            <a:r>
              <a:rPr lang="ru-RU" sz="3600" dirty="0"/>
              <a:t> </a:t>
            </a:r>
            <a:r>
              <a:rPr lang="ru-RU" sz="3600" dirty="0" err="1"/>
              <a:t>рух</a:t>
            </a:r>
            <a:r>
              <a:rPr lang="ru-RU" sz="3600" dirty="0"/>
              <a:t> </a:t>
            </a:r>
            <a:r>
              <a:rPr lang="ru-RU" sz="3600" dirty="0" err="1"/>
              <a:t>вартості</a:t>
            </a:r>
            <a:r>
              <a:rPr lang="ru-RU" sz="3600" dirty="0"/>
              <a:t> в </a:t>
            </a:r>
            <a:r>
              <a:rPr lang="ru-RU" sz="3600" dirty="0" err="1"/>
              <a:t>міжнародному</a:t>
            </a:r>
            <a:r>
              <a:rPr lang="ru-RU" sz="3600" dirty="0"/>
              <a:t> </a:t>
            </a:r>
            <a:r>
              <a:rPr lang="ru-RU" sz="3600" dirty="0" err="1"/>
              <a:t>економічному</a:t>
            </a:r>
            <a:r>
              <a:rPr lang="ru-RU" sz="3600" dirty="0"/>
              <a:t> </a:t>
            </a:r>
            <a:r>
              <a:rPr lang="ru-RU" sz="3600" dirty="0" err="1"/>
              <a:t>обороті</a:t>
            </a:r>
            <a:r>
              <a:rPr lang="ru-RU" sz="3600" dirty="0"/>
              <a:t> і </a:t>
            </a:r>
            <a:r>
              <a:rPr lang="ru-RU" sz="3600" dirty="0" err="1"/>
              <a:t>забезпечують</a:t>
            </a:r>
            <a:r>
              <a:rPr lang="ru-RU" sz="3600" dirty="0"/>
              <a:t> </a:t>
            </a:r>
            <a:r>
              <a:rPr lang="ru-RU" sz="3600" dirty="0" err="1"/>
              <a:t>реалізацію</a:t>
            </a:r>
            <a:r>
              <a:rPr lang="ru-RU" sz="3600" dirty="0"/>
              <a:t> </a:t>
            </a:r>
            <a:r>
              <a:rPr lang="ru-RU" sz="3600" dirty="0" err="1"/>
              <a:t>взаємовідносин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країнами</a:t>
            </a:r>
            <a:r>
              <a:rPr lang="ru-RU" sz="3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734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00" y="3284984"/>
            <a:ext cx="5034136" cy="3146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004927" cy="31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2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грошей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початок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(ХІ ст.). 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smtClean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прикраси</a:t>
            </a:r>
            <a:r>
              <a:rPr lang="ru-RU" dirty="0"/>
              <a:t> (гривна), яку носили на </a:t>
            </a:r>
            <a:r>
              <a:rPr lang="ru-RU" dirty="0" err="1"/>
              <a:t>гриві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загривку, </a:t>
            </a:r>
            <a:r>
              <a:rPr lang="ru-RU" dirty="0" err="1"/>
              <a:t>тобто</a:t>
            </a:r>
            <a:r>
              <a:rPr lang="ru-RU" dirty="0"/>
              <a:t> на </a:t>
            </a:r>
            <a:r>
              <a:rPr lang="ru-RU" dirty="0" err="1"/>
              <a:t>шиї</a:t>
            </a:r>
            <a:r>
              <a:rPr lang="ru-RU" dirty="0"/>
              <a:t>.</a:t>
            </a:r>
          </a:p>
          <a:p>
            <a:r>
              <a:rPr lang="ru-RU" dirty="0" smtClean="0"/>
              <a:t>Першим </a:t>
            </a:r>
            <a:r>
              <a:rPr lang="ru-RU" dirty="0" err="1"/>
              <a:t>грошовим</a:t>
            </a:r>
            <a:r>
              <a:rPr lang="ru-RU" dirty="0"/>
              <a:t> знаком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19 </a:t>
            </a:r>
            <a:r>
              <a:rPr lang="ru-RU" dirty="0" err="1"/>
              <a:t>грудня</a:t>
            </a:r>
            <a:r>
              <a:rPr lang="ru-RU" dirty="0"/>
              <a:t> 1917 року став </a:t>
            </a:r>
            <a:r>
              <a:rPr lang="ru-RU" dirty="0" err="1"/>
              <a:t>карбованець</a:t>
            </a:r>
            <a:r>
              <a:rPr lang="ru-RU" dirty="0"/>
              <a:t>, художником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Георгій</a:t>
            </a:r>
            <a:r>
              <a:rPr lang="ru-RU" dirty="0"/>
              <a:t> Нарбут.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480941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93" y="3645024"/>
            <a:ext cx="512350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3501008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Сьогодні</a:t>
            </a:r>
            <a:r>
              <a:rPr lang="ru-RU" sz="3600" dirty="0" smtClean="0"/>
              <a:t> </a:t>
            </a:r>
            <a:r>
              <a:rPr lang="ru-RU" sz="3600" dirty="0"/>
              <a:t>все </a:t>
            </a:r>
            <a:r>
              <a:rPr lang="ru-RU" sz="3600" dirty="0" err="1"/>
              <a:t>більшої</a:t>
            </a:r>
            <a:r>
              <a:rPr lang="ru-RU" sz="3600" dirty="0"/>
              <a:t> </a:t>
            </a:r>
            <a:r>
              <a:rPr lang="ru-RU" sz="3600" dirty="0" err="1"/>
              <a:t>популярності</a:t>
            </a:r>
            <a:r>
              <a:rPr lang="ru-RU" sz="3600" dirty="0"/>
              <a:t> </a:t>
            </a:r>
            <a:r>
              <a:rPr lang="ru-RU" sz="3600" dirty="0" err="1"/>
              <a:t>набувають</a:t>
            </a:r>
            <a:r>
              <a:rPr lang="ru-RU" sz="3600" dirty="0"/>
              <a:t> </a:t>
            </a:r>
            <a:r>
              <a:rPr lang="ru-RU" sz="3600" dirty="0" err="1"/>
              <a:t>безготівкові</a:t>
            </a:r>
            <a:r>
              <a:rPr lang="ru-RU" sz="3600" dirty="0"/>
              <a:t> </a:t>
            </a:r>
            <a:r>
              <a:rPr lang="ru-RU" sz="3600" dirty="0" err="1"/>
              <a:t>способи</a:t>
            </a:r>
            <a:r>
              <a:rPr lang="ru-RU" sz="3600" dirty="0"/>
              <a:t> </a:t>
            </a:r>
            <a:r>
              <a:rPr lang="ru-RU" sz="3600" dirty="0" err="1"/>
              <a:t>розрахунку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продавцем</a:t>
            </a:r>
            <a:r>
              <a:rPr lang="ru-RU" sz="3600" dirty="0"/>
              <a:t> та </a:t>
            </a:r>
            <a:r>
              <a:rPr lang="ru-RU" sz="3600" dirty="0" err="1"/>
              <a:t>покупцем</a:t>
            </a:r>
            <a:r>
              <a:rPr lang="ru-RU" sz="3600" dirty="0"/>
              <a:t>. </a:t>
            </a:r>
            <a:r>
              <a:rPr lang="ru-RU" sz="3600" dirty="0" err="1"/>
              <a:t>Починають</a:t>
            </a:r>
            <a:r>
              <a:rPr lang="ru-RU" sz="3600" dirty="0"/>
              <a:t> активно </a:t>
            </a:r>
            <a:r>
              <a:rPr lang="ru-RU" sz="3600" dirty="0" err="1"/>
              <a:t>використовуватися</a:t>
            </a:r>
            <a:r>
              <a:rPr lang="ru-RU" sz="3600" dirty="0"/>
              <a:t> </a:t>
            </a:r>
            <a:r>
              <a:rPr lang="ru-RU" sz="3600" dirty="0" err="1"/>
              <a:t>електронні</a:t>
            </a:r>
            <a:r>
              <a:rPr lang="ru-RU" sz="3600" dirty="0"/>
              <a:t> </a:t>
            </a:r>
            <a:r>
              <a:rPr lang="ru-RU" sz="3600" dirty="0" err="1"/>
              <a:t>гроші</a:t>
            </a:r>
            <a:r>
              <a:rPr lang="ru-RU" sz="3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49" y="2780929"/>
            <a:ext cx="649569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</TotalTime>
  <Words>312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Гроші в сучасному 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34</cp:revision>
  <dcterms:created xsi:type="dcterms:W3CDTF">2013-09-25T18:54:24Z</dcterms:created>
  <dcterms:modified xsi:type="dcterms:W3CDTF">2013-09-25T21:04:21Z</dcterms:modified>
</cp:coreProperties>
</file>