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62"/>
  </p:notesMasterIdLst>
  <p:sldIdLst>
    <p:sldId id="256" r:id="rId15"/>
    <p:sldId id="257" r:id="rId16"/>
    <p:sldId id="258" r:id="rId17"/>
    <p:sldId id="259" r:id="rId18"/>
    <p:sldId id="260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3" r:id="rId28"/>
    <p:sldId id="272" r:id="rId29"/>
    <p:sldId id="275" r:id="rId30"/>
    <p:sldId id="274" r:id="rId31"/>
    <p:sldId id="285" r:id="rId32"/>
    <p:sldId id="271" r:id="rId33"/>
    <p:sldId id="276" r:id="rId34"/>
    <p:sldId id="286" r:id="rId35"/>
    <p:sldId id="287" r:id="rId36"/>
    <p:sldId id="288" r:id="rId37"/>
    <p:sldId id="277" r:id="rId38"/>
    <p:sldId id="278" r:id="rId39"/>
    <p:sldId id="311" r:id="rId40"/>
    <p:sldId id="310" r:id="rId41"/>
    <p:sldId id="312" r:id="rId42"/>
    <p:sldId id="289" r:id="rId43"/>
    <p:sldId id="290" r:id="rId44"/>
    <p:sldId id="291" r:id="rId45"/>
    <p:sldId id="280" r:id="rId46"/>
    <p:sldId id="300" r:id="rId47"/>
    <p:sldId id="301" r:id="rId48"/>
    <p:sldId id="281" r:id="rId49"/>
    <p:sldId id="282" r:id="rId50"/>
    <p:sldId id="299" r:id="rId51"/>
    <p:sldId id="302" r:id="rId52"/>
    <p:sldId id="303" r:id="rId53"/>
    <p:sldId id="304" r:id="rId54"/>
    <p:sldId id="305" r:id="rId55"/>
    <p:sldId id="306" r:id="rId56"/>
    <p:sldId id="283" r:id="rId57"/>
    <p:sldId id="284" r:id="rId58"/>
    <p:sldId id="307" r:id="rId59"/>
    <p:sldId id="292" r:id="rId60"/>
    <p:sldId id="293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1CD2-DC08-4FB6-A018-E4D85F5896A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D6CD-E9A2-4ECC-AB1A-E33550654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0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75D7-6ACC-47AB-8A8A-F7D847C67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0288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423B-4D33-42E2-ABA9-9F677B2768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183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5079-788A-43C4-9066-13F5EB5FFC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112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FEB6-9DF9-432E-A587-4F0E38AA2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13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291C-EC5C-4272-AB2F-9373CA3B9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049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3508-8A12-4696-8F8D-78EE7979A8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17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C553-BD21-4AA8-A364-4DC0B1DDB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670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0CE9-5275-4515-B9A3-80B5899479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644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5060-5D1B-4803-8B55-206ACF27A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578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32B-D629-457D-A43D-6303D27EE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5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65D-F17A-4CCF-B9E4-A677DA827F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933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75D7-6ACC-47AB-8A8A-F7D847C67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179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423B-4D33-42E2-ABA9-9F677B2768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20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5079-788A-43C4-9066-13F5EB5FFC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217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FEB6-9DF9-432E-A587-4F0E38AA2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745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291C-EC5C-4272-AB2F-9373CA3B9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801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3508-8A12-4696-8F8D-78EE7979A8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0119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C553-BD21-4AA8-A364-4DC0B1DDB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279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0CE9-5275-4515-B9A3-80B5899479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525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5060-5D1B-4803-8B55-206ACF27A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44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BF69-9F8C-49BC-B0CB-BC66D9BCB43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21D0-3AEB-4EA4-AFF6-FF73D860F99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32B-D629-457D-A43D-6303D27EE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478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65D-F17A-4CCF-B9E4-A677DA827F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775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75D7-6ACC-47AB-8A8A-F7D847C67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516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423B-4D33-42E2-ABA9-9F677B2768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006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5079-788A-43C4-9066-13F5EB5FFC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430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FEB6-9DF9-432E-A587-4F0E38AA2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725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291C-EC5C-4272-AB2F-9373CA3B9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5931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3508-8A12-4696-8F8D-78EE7979A8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9419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C553-BD21-4AA8-A364-4DC0B1DDB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638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0CE9-5275-4515-B9A3-80B5899479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5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465E-7E20-45CF-84D1-C1E49990B1A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8B41-7985-45A1-BDF1-F4B1351865E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27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5060-5D1B-4803-8B55-206ACF27A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114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32B-D629-457D-A43D-6303D27EE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34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65D-F17A-4CCF-B9E4-A677DA827F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4278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75D7-6ACC-47AB-8A8A-F7D847C67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0354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423B-4D33-42E2-ABA9-9F677B2768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823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5079-788A-43C4-9066-13F5EB5FFC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080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FEB6-9DF9-432E-A587-4F0E38AA2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8901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291C-EC5C-4272-AB2F-9373CA3B9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855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3508-8A12-4696-8F8D-78EE7979A8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9082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C553-BD21-4AA8-A364-4DC0B1DDB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70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A775-7609-4904-8CB8-F38615210F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9CC4-8E1B-4ED8-9309-6F933D148D6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8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0CE9-5275-4515-B9A3-80B5899479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417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5060-5D1B-4803-8B55-206ACF27A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7318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32B-D629-457D-A43D-6303D27EE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0085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65D-F17A-4CCF-B9E4-A677DA827F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492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0D182-82E3-461A-83CA-F6FAE874AE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266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F478-2FB8-49BF-B327-5A6A638690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426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7150-7DA4-4548-96BC-D87DD7DEDD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655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08150-B3DE-48C2-9F6E-9E0B84EC1B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782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FEDC6-C04E-48BC-BAD0-DAE9E69EC8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227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A835A-7576-48D2-B5AA-76A5620879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8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230-4196-407B-933F-D767226CE2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2346-AC57-4AE5-BC85-AFD33036D03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49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EC9B9-A8DD-4F2B-8E3B-6DEDEF620F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900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C65D1-8662-4671-A30E-1D0447E985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245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A8E5-15CC-4BE4-9B35-C3420D11E5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39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A08A-B21C-4B7E-AEA5-386172C2DC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7253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88670-2023-4442-A5CB-ED64CBC19D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0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8CDC-404F-448D-8C40-94A7F9DB032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F0A-6065-46DF-8F66-3D37E5804F3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9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E4F1-6C4C-4AB4-B024-60846E2E9B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DAB9-C006-47F4-B90B-C7732754AAC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21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965B-BC17-4F68-A960-81EB85F490C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9471-D16B-4F01-9337-34E0C8B3552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0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DBF8-9754-4A65-98C0-F13A4BED6F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B108-4056-42A5-83D8-A116C9F8A71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6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8CF9-FD17-4F78-B49F-4CBD363B8D8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EDB-DEA9-421F-BC9B-300ECA5E15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4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3960-C422-4916-818C-939AFC10A53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0D4E-C424-490F-8D0C-0504934BDBF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5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118-8A9B-4433-BF54-E0ABBA5B15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A02F-75AA-4B00-AAD8-EB9487ADEF7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19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BF69-9F8C-49BC-B0CB-BC66D9BCB43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21D0-3AEB-4EA4-AFF6-FF73D860F99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08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465E-7E20-45CF-84D1-C1E49990B1A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8B41-7985-45A1-BDF1-F4B1351865E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4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A775-7609-4904-8CB8-F38615210F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9CC4-8E1B-4ED8-9309-6F933D148D6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7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230-4196-407B-933F-D767226CE2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2346-AC57-4AE5-BC85-AFD33036D03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46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8CDC-404F-448D-8C40-94A7F9DB032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F0A-6065-46DF-8F66-3D37E5804F3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85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E4F1-6C4C-4AB4-B024-60846E2E9B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DAB9-C006-47F4-B90B-C7732754AAC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2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965B-BC17-4F68-A960-81EB85F490C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9471-D16B-4F01-9337-34E0C8B3552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DBF8-9754-4A65-98C0-F13A4BED6F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B108-4056-42A5-83D8-A116C9F8A71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85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8CF9-FD17-4F78-B49F-4CBD363B8D8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EDB-DEA9-421F-BC9B-300ECA5E15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46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3960-C422-4916-818C-939AFC10A53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0D4E-C424-490F-8D0C-0504934BDBF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09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118-8A9B-4433-BF54-E0ABBA5B158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A02F-75AA-4B00-AAD8-EB9487ADEF7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7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0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84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0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87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06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0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37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6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8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40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6463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06977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2043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0670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607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42568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6040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98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3975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0338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9133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67244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5192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49459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5605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5705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59924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29680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5725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979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910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70272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75D7-6ACC-47AB-8A8A-F7D847C67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5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423B-4D33-42E2-ABA9-9F677B2768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703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5079-788A-43C4-9066-13F5EB5FFC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FEB6-9DF9-432E-A587-4F0E38AA2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34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291C-EC5C-4272-AB2F-9373CA3B9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765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3508-8A12-4696-8F8D-78EE7979A8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226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C553-BD21-4AA8-A364-4DC0B1DDBC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931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0CE9-5275-4515-B9A3-80B5899479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249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5060-5D1B-4803-8B55-206ACF27A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117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32B-D629-457D-A43D-6303D27EE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763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F65D-F17A-4CCF-B9E4-A677DA827F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435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33455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356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33910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9791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6111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3342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4801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7459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79380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03398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8910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92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51262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79585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67398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02200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86118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0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83999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41241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0378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015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CBF8-BFE9-4FBF-8D30-66A37B4E60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CBF8-BFE9-4FBF-8D30-66A37B4E60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CBF8-BFE9-4FBF-8D30-66A37B4E60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CBF8-BFE9-4FBF-8D30-66A37B4E60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96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B24BE-46E2-42EF-9AB9-C427FCEF25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5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C0B356-2026-41CE-89BD-71F11914922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B098B-6103-4AF6-A4E0-310F4A5C051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2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C0B356-2026-41CE-89BD-71F11914922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B098B-6103-4AF6-A4E0-310F4A5C051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658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2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6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CBF8-BFE9-4FBF-8D30-66A37B4E60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0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644B-EE61-4C91-AE78-D63D0B5FC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1BF-D093-4777-8031-1745331F95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21.wav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31.wav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lck.yandex.ru/redir/dtype=stred/pid=106/cid=2544/path=big_photo/rnd=1268589070169/*http:/fotki.yandex.ru/users/bagira-1972/view/164744/?page=1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hyperlink" Target="http://www.kloaka.ru/uploads/posts/1202592376_monkeys__mirror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g-fotki.yandex.ru/get/17/irina261207.11/0_b903_193dc19_XL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orientville.ru/photo/1134.jp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v.foto.radikal.ru/0702/40d0f1fb67c0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4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420888"/>
            <a:ext cx="668644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Геометрична оптика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3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drumroll.wav"/>
          </p:stSnd>
        </p:sndAc>
      </p:transition>
    </mc:Choice>
    <mc:Fallback>
      <p:transition spd="med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7286625" y="1857375"/>
          <a:ext cx="1143000" cy="1025525"/>
        </p:xfrm>
        <a:graphic>
          <a:graphicData uri="http://schemas.openxmlformats.org/presentationml/2006/ole">
            <p:oleObj spid="_x0000_s8218" name="Формула" r:id="rId3" imgW="495085" imgH="444307" progId="Equation.3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7286625" y="3000375"/>
          <a:ext cx="1143000" cy="952500"/>
        </p:xfrm>
        <a:graphic>
          <a:graphicData uri="http://schemas.openxmlformats.org/presentationml/2006/ole">
            <p:oleObj spid="_x0000_s8219" name="Формула" r:id="rId4" imgW="533169" imgH="444307" progId="Equation.3">
              <p:embed/>
            </p:oleObj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2357438" y="5572125"/>
          <a:ext cx="4398962" cy="1071563"/>
        </p:xfrm>
        <a:graphic>
          <a:graphicData uri="http://schemas.openxmlformats.org/presentationml/2006/ole">
            <p:oleObj spid="_x0000_s8220" name="Формула" r:id="rId5" imgW="1981200" imgH="482600" progId="Equation.3">
              <p:embed/>
            </p:oleObj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>
            <a:off x="214313" y="2928938"/>
            <a:ext cx="8643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678656" y="1035845"/>
            <a:ext cx="2143125" cy="164306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3608387" y="963613"/>
            <a:ext cx="2214563" cy="171608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571750" y="1071563"/>
            <a:ext cx="2573338" cy="18573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608388" y="3035300"/>
            <a:ext cx="2071687" cy="185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571750" y="2928938"/>
            <a:ext cx="1928813" cy="1571625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573713" y="2928938"/>
            <a:ext cx="1427162" cy="1000125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21469" y="3036094"/>
            <a:ext cx="45005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rot="10800000">
            <a:off x="857250" y="1428750"/>
            <a:ext cx="3857625" cy="3571875"/>
          </a:xfrm>
          <a:prstGeom prst="arc">
            <a:avLst>
              <a:gd name="adj1" fmla="val 10322259"/>
              <a:gd name="adj2" fmla="val 430469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2938" y="9286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286000" y="2928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71875" y="8572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87963" y="2928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29125" y="1143000"/>
            <a:ext cx="57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C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57625" y="42148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D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14313" y="2571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M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002338" y="2571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N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357938" y="385762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4286250" y="4286250"/>
            <a:ext cx="46038" cy="46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Блок-схема: узел 62"/>
          <p:cNvSpPr/>
          <p:nvPr/>
        </p:nvSpPr>
        <p:spPr>
          <a:xfrm flipH="1">
            <a:off x="2571750" y="2928938"/>
            <a:ext cx="46038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4500563" y="1500188"/>
            <a:ext cx="46037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5573713" y="2928938"/>
            <a:ext cx="44450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Дуга 65"/>
          <p:cNvSpPr/>
          <p:nvPr/>
        </p:nvSpPr>
        <p:spPr>
          <a:xfrm>
            <a:off x="2286000" y="2428875"/>
            <a:ext cx="571500" cy="357188"/>
          </a:xfrm>
          <a:prstGeom prst="arc">
            <a:avLst>
              <a:gd name="adj1" fmla="val 11069448"/>
              <a:gd name="adj2" fmla="val 157235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43125" y="207168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8" name="Дуга 67"/>
          <p:cNvSpPr/>
          <p:nvPr/>
        </p:nvSpPr>
        <p:spPr>
          <a:xfrm rot="10067940">
            <a:off x="2274888" y="3014663"/>
            <a:ext cx="884237" cy="727075"/>
          </a:xfrm>
          <a:prstGeom prst="arc">
            <a:avLst>
              <a:gd name="adj1" fmla="val 11778645"/>
              <a:gd name="adj2" fmla="val 180111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643188" y="378618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3" name="Дуга 72"/>
          <p:cNvSpPr/>
          <p:nvPr/>
        </p:nvSpPr>
        <p:spPr>
          <a:xfrm rot="5400000">
            <a:off x="2678907" y="2750344"/>
            <a:ext cx="571500" cy="357187"/>
          </a:xfrm>
          <a:prstGeom prst="arc">
            <a:avLst>
              <a:gd name="adj1" fmla="val 11069448"/>
              <a:gd name="adj2" fmla="val 15723507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071813" y="257175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5" name="Дуга 74"/>
          <p:cNvSpPr/>
          <p:nvPr/>
        </p:nvSpPr>
        <p:spPr>
          <a:xfrm rot="16200000">
            <a:off x="4679157" y="2678906"/>
            <a:ext cx="857250" cy="785813"/>
          </a:xfrm>
          <a:prstGeom prst="arc">
            <a:avLst>
              <a:gd name="adj1" fmla="val 11069448"/>
              <a:gd name="adj2" fmla="val 17178159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429125" y="29289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143375" y="45005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14313" y="214313"/>
            <a:ext cx="9501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заломлення світла на прозорій межі двох середовищ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uk-UA" sz="2000" b="1" i="1" baseline="-25000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l-GR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uk-UA" sz="2000" b="1" i="1" baseline="-25000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37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7" grpId="0"/>
      <p:bldP spid="69" grpId="0"/>
      <p:bldP spid="74" grpId="0"/>
      <p:bldP spid="74" grpId="1"/>
      <p:bldP spid="76" grpId="0"/>
      <p:bldP spid="76" grpId="1"/>
      <p:bldP spid="8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проходження світла через межі кількох середовищ.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1643063"/>
            <a:ext cx="2928937" cy="1428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4375" y="714375"/>
            <a:ext cx="1143000" cy="928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88" y="3071813"/>
            <a:ext cx="1143000" cy="9286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1535907" y="1964531"/>
            <a:ext cx="142875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964406" y="1750219"/>
            <a:ext cx="17859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15294" y="3213894"/>
            <a:ext cx="1857375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>
            <a:off x="1500188" y="1143000"/>
            <a:ext cx="642937" cy="428625"/>
          </a:xfrm>
          <a:prstGeom prst="arc">
            <a:avLst>
              <a:gd name="adj1" fmla="val 11069448"/>
              <a:gd name="adj2" fmla="val 16432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357313" y="857250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9" name="Дуга 28"/>
          <p:cNvSpPr/>
          <p:nvPr/>
        </p:nvSpPr>
        <p:spPr>
          <a:xfrm rot="10341365">
            <a:off x="2303463" y="3189288"/>
            <a:ext cx="727075" cy="409575"/>
          </a:xfrm>
          <a:prstGeom prst="arc">
            <a:avLst>
              <a:gd name="adj1" fmla="val 11069448"/>
              <a:gd name="adj2" fmla="val 16979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86063" y="342900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3" y="5072063"/>
            <a:ext cx="3429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 світлового променя через призму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500563" y="4000500"/>
            <a:ext cx="3500437" cy="2643188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214688" y="5572125"/>
            <a:ext cx="2000250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4813" y="4857750"/>
            <a:ext cx="2071687" cy="14287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500813" y="5143500"/>
            <a:ext cx="1714500" cy="1143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214938" y="5572125"/>
            <a:ext cx="2143125" cy="142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358063" y="5715000"/>
            <a:ext cx="1357312" cy="571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Дуга 50"/>
          <p:cNvSpPr/>
          <p:nvPr/>
        </p:nvSpPr>
        <p:spPr>
          <a:xfrm rot="17722604">
            <a:off x="4286250" y="5286376"/>
            <a:ext cx="642937" cy="430212"/>
          </a:xfrm>
          <a:prstGeom prst="arc">
            <a:avLst>
              <a:gd name="adj1" fmla="val 11707634"/>
              <a:gd name="adj2" fmla="val 205359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071938" y="514350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r>
              <a:rPr lang="uk-UA" baseline="-25000" smtClean="0">
                <a:solidFill>
                  <a:prstClr val="white"/>
                </a:solidFill>
                <a:latin typeface="Times New Roman" pitchFamily="18" charset="0"/>
              </a:rPr>
              <a:t>1</a:t>
            </a:r>
            <a:endParaRPr lang="ru-RU" baseline="-2500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3" name="Дуга 52"/>
          <p:cNvSpPr/>
          <p:nvPr/>
        </p:nvSpPr>
        <p:spPr>
          <a:xfrm rot="8590216">
            <a:off x="7378700" y="5256213"/>
            <a:ext cx="577850" cy="754062"/>
          </a:xfrm>
          <a:prstGeom prst="arc">
            <a:avLst>
              <a:gd name="adj1" fmla="val 10274989"/>
              <a:gd name="adj2" fmla="val 159500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929563" y="542925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r>
              <a:rPr lang="uk-UA" baseline="-25000" smtClean="0">
                <a:solidFill>
                  <a:prstClr val="white"/>
                </a:solidFill>
                <a:latin typeface="Times New Roman" pitchFamily="18" charset="0"/>
              </a:rPr>
              <a:t>2</a:t>
            </a:r>
            <a:endParaRPr lang="ru-RU" baseline="-2500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5" name="Дуга 54"/>
          <p:cNvSpPr/>
          <p:nvPr/>
        </p:nvSpPr>
        <p:spPr>
          <a:xfrm rot="8548201">
            <a:off x="5421313" y="5580063"/>
            <a:ext cx="642937" cy="428625"/>
          </a:xfrm>
          <a:prstGeom prst="arc">
            <a:avLst>
              <a:gd name="adj1" fmla="val 11069448"/>
              <a:gd name="adj2" fmla="val 16432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000750" y="56435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r>
              <a:rPr lang="uk-UA" baseline="-25000" smtClean="0">
                <a:solidFill>
                  <a:prstClr val="white"/>
                </a:solidFill>
                <a:latin typeface="Times New Roman" pitchFamily="18" charset="0"/>
              </a:rPr>
              <a:t>1</a:t>
            </a:r>
            <a:endParaRPr lang="ru-RU" baseline="-2500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7" name="Дуга 56"/>
          <p:cNvSpPr/>
          <p:nvPr/>
        </p:nvSpPr>
        <p:spPr>
          <a:xfrm rot="16970688">
            <a:off x="6603207" y="5504656"/>
            <a:ext cx="642938" cy="428625"/>
          </a:xfrm>
          <a:prstGeom prst="arc">
            <a:avLst>
              <a:gd name="adj1" fmla="val 10437062"/>
              <a:gd name="adj2" fmla="val 157215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r>
              <a:rPr lang="uk-UA" baseline="-25000" smtClean="0">
                <a:solidFill>
                  <a:prstClr val="white"/>
                </a:solidFill>
                <a:latin typeface="Times New Roman" pitchFamily="18" charset="0"/>
              </a:rPr>
              <a:t>2</a:t>
            </a:r>
            <a:endParaRPr lang="ru-RU" baseline="-2500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24338" y="2009775"/>
            <a:ext cx="4857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 світлового променя через </a:t>
            </a:r>
            <a:r>
              <a:rPr lang="uk-UA" sz="24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плоскопаралельну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пластину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53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8" grpId="0"/>
      <p:bldP spid="30" grpId="0"/>
      <p:bldP spid="31" grpId="0"/>
      <p:bldP spid="32" grpId="0" animBg="1"/>
      <p:bldP spid="52" grpId="0"/>
      <p:bldP spid="54" grpId="0"/>
      <p:bldP spid="56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Дисперсія світла.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00313" y="1928813"/>
            <a:ext cx="4000500" cy="292893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928688" y="3643313"/>
            <a:ext cx="2428875" cy="13573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57563" y="3000375"/>
            <a:ext cx="1857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57563" y="3143250"/>
            <a:ext cx="200025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57563" y="3286125"/>
            <a:ext cx="2071687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29000" y="3500438"/>
            <a:ext cx="214312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57563" y="3643313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57563" y="3643313"/>
            <a:ext cx="24288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57563" y="3643313"/>
            <a:ext cx="250031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14938" y="3000375"/>
            <a:ext cx="2357437" cy="2143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57813" y="3286125"/>
            <a:ext cx="2214562" cy="3571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572125" y="3500438"/>
            <a:ext cx="2000250" cy="4286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357813" y="3143250"/>
            <a:ext cx="2214562" cy="28575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29313" y="4000500"/>
            <a:ext cx="1643062" cy="92868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715000" y="3643313"/>
            <a:ext cx="1857375" cy="5715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86438" y="3786188"/>
            <a:ext cx="1785937" cy="78581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6071394" y="3858419"/>
            <a:ext cx="3144838" cy="0"/>
          </a:xfrm>
          <a:prstGeom prst="line">
            <a:avLst/>
          </a:prstGeom>
          <a:ln w="1524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132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98"/>
            <a:ext cx="90364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FF00"/>
                </a:solidFill>
              </a:rPr>
              <a:t>Лінза. Оптична сила лінзи. </a:t>
            </a:r>
            <a:r>
              <a:rPr lang="uk-UA" sz="3200" i="1" dirty="0"/>
              <a:t>Побудова зображень у лінзах</a:t>
            </a:r>
            <a:endParaRPr lang="ru-RU" sz="3200" dirty="0"/>
          </a:p>
          <a:p>
            <a:r>
              <a:rPr lang="uk-UA" sz="2800" i="1" dirty="0"/>
              <a:t>Лінзою називають прозоре тіло, обмежене з обох боків сферичними поверхнями (одна з поверхонь може бути плоскою). Розрізняють такі лінзи як показано  : а - двовипукла, б - плоско-опукла, в - двоввігнута, г - плоско-ввігнута, д - опукло-ввігнута</a:t>
            </a:r>
            <a:r>
              <a:rPr lang="uk-UA" sz="2800" i="1" dirty="0" smtClean="0"/>
              <a:t>,</a:t>
            </a:r>
          </a:p>
          <a:p>
            <a:endParaRPr lang="ru-RU" sz="2800" dirty="0"/>
          </a:p>
        </p:txBody>
      </p:sp>
      <p:graphicFrame>
        <p:nvGraphicFramePr>
          <p:cNvPr id="52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1686301"/>
              </p:ext>
            </p:extLst>
          </p:nvPr>
        </p:nvGraphicFramePr>
        <p:xfrm>
          <a:off x="403448" y="3717032"/>
          <a:ext cx="8229600" cy="2713038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70112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4000" dirty="0" smtClean="0"/>
                        <a:t>Опуклі</a:t>
                      </a:r>
                      <a:endParaRPr lang="ru-RU" sz="4000" dirty="0"/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4000" dirty="0" smtClean="0"/>
                        <a:t>Вгнуті</a:t>
                      </a:r>
                      <a:endParaRPr lang="ru-RU" sz="4000" dirty="0"/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0119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uk-UA" sz="1800" dirty="0" smtClean="0"/>
                    </a:p>
                    <a:p>
                      <a:endParaRPr lang="uk-UA" sz="1800" dirty="0" smtClean="0"/>
                    </a:p>
                    <a:p>
                      <a:endParaRPr lang="uk-UA" sz="1800" dirty="0" smtClean="0"/>
                    </a:p>
                    <a:p>
                      <a:endParaRPr lang="uk-UA" sz="1800" dirty="0" smtClean="0"/>
                    </a:p>
                    <a:p>
                      <a:endParaRPr lang="uk-UA" sz="1800" dirty="0" smtClean="0"/>
                    </a:p>
                    <a:p>
                      <a:endParaRPr lang="uk-UA" sz="1800" dirty="0" smtClean="0"/>
                    </a:p>
                    <a:p>
                      <a:endParaRPr lang="ru-RU" sz="1800" dirty="0"/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66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28" y="4430713"/>
            <a:ext cx="4213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233" y="4430713"/>
            <a:ext cx="40973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1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5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uk-UA" sz="4400" dirty="0" smtClean="0">
                <a:solidFill>
                  <a:srgbClr val="FFFF00"/>
                </a:solidFill>
              </a:rPr>
              <a:t>Вгнуті лінзи. Розсіювальні</a:t>
            </a:r>
            <a:endParaRPr lang="ru-RU" sz="4400" dirty="0" smtClean="0">
              <a:solidFill>
                <a:srgbClr val="FFFF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4197342" cy="423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132856"/>
            <a:ext cx="4362775" cy="39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0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4800" dirty="0" smtClean="0">
                <a:solidFill>
                  <a:srgbClr val="FFFF00"/>
                </a:solidFill>
              </a:rPr>
              <a:t>Опуклі лінзи. Збиральні</a:t>
            </a:r>
            <a:endParaRPr lang="ru-RU" sz="4800" dirty="0" smtClean="0">
              <a:solidFill>
                <a:srgbClr val="FFFF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4925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020" y="2559234"/>
            <a:ext cx="51276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34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6000" dirty="0" smtClean="0"/>
              <a:t>Оптична сила лінзи</a:t>
            </a:r>
            <a:endParaRPr lang="ru-RU" sz="6000" dirty="0" smtClean="0"/>
          </a:p>
        </p:txBody>
      </p:sp>
      <p:sp>
        <p:nvSpPr>
          <p:cNvPr id="11267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5" cy="685800"/>
          </a:xfrm>
        </p:spPr>
        <p:txBody>
          <a:bodyPr/>
          <a:lstStyle/>
          <a:p>
            <a:pPr eaLnBrk="1" hangingPunct="1"/>
            <a:r>
              <a:rPr lang="uk-UA" sz="5400" dirty="0" smtClean="0">
                <a:solidFill>
                  <a:srgbClr val="FFFF00"/>
                </a:solidFill>
              </a:rPr>
              <a:t>1 </a:t>
            </a:r>
            <a:r>
              <a:rPr lang="uk-UA" sz="5400" dirty="0" err="1" smtClean="0">
                <a:solidFill>
                  <a:srgbClr val="FFFF00"/>
                </a:solidFill>
              </a:rPr>
              <a:t>дптр</a:t>
            </a:r>
            <a:r>
              <a:rPr lang="uk-UA" sz="5400" dirty="0" smtClean="0">
                <a:solidFill>
                  <a:srgbClr val="FFFF00"/>
                </a:solidFill>
              </a:rPr>
              <a:t> - діоптрій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69795"/>
            <a:ext cx="2727746" cy="22885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437112"/>
            <a:ext cx="6709330" cy="1546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58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27961"/>
            <a:ext cx="9324528" cy="32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Лінза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є головною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частиною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багатьох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оптичних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приладів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фотоапаратів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проекційних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апаратів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телескопів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біноклів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підзорних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труб, лупи,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мікроскопа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), ока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людини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або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тварин</a:t>
            </a:r>
            <a:r>
              <a:rPr lang="ru-RU" sz="36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12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2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44" y="3754990"/>
            <a:ext cx="3085504" cy="290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892" y="3796087"/>
            <a:ext cx="5688565" cy="28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0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REATION"/>
          <p:cNvPicPr>
            <a:picLocks noChangeAspect="1" noChangeArrowheads="1"/>
          </p:cNvPicPr>
          <p:nvPr/>
        </p:nvPicPr>
        <p:blipFill>
          <a:blip r:embed="rId2" cstate="print"/>
          <a:srcRect r="16925" b="30363"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692150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Чудесный дар природы вечной,</a:t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Дар бесценный и святой. </a:t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В нём источник бесконечный </a:t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Наслажденья красотой. </a:t>
            </a:r>
          </a:p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Солнце, небо, звёзд сиянье,</a:t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Море в блеске голубом,</a:t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Всю природу и 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создание</a:t>
            </a: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Мы лишь в свете познаём.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47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83968" cy="59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4824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Гюйгенс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Хрістіан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FFC000"/>
                </a:solidFill>
              </a:rPr>
              <a:t>(1629-1695) - </a:t>
            </a:r>
            <a:r>
              <a:rPr lang="ru-RU" sz="2400" b="1" dirty="0" err="1"/>
              <a:t>голландський</a:t>
            </a:r>
            <a:r>
              <a:rPr lang="ru-RU" sz="2400" b="1" dirty="0"/>
              <a:t> </a:t>
            </a:r>
            <a:r>
              <a:rPr lang="ru-RU" sz="2400" b="1" dirty="0" err="1"/>
              <a:t>фізик</a:t>
            </a:r>
            <a:r>
              <a:rPr lang="ru-RU" sz="2400" b="1" dirty="0"/>
              <a:t> і математик, </a:t>
            </a:r>
            <a:r>
              <a:rPr lang="ru-RU" sz="2400" b="1" dirty="0" err="1"/>
              <a:t>творець</a:t>
            </a:r>
            <a:r>
              <a:rPr lang="ru-RU" sz="2400" b="1" dirty="0"/>
              <a:t> </a:t>
            </a:r>
            <a:r>
              <a:rPr lang="ru-RU" sz="2400" b="1" dirty="0" err="1"/>
              <a:t>першої</a:t>
            </a:r>
            <a:r>
              <a:rPr lang="ru-RU" sz="2400" b="1" dirty="0"/>
              <a:t> </a:t>
            </a:r>
            <a:r>
              <a:rPr lang="ru-RU" sz="2400" b="1" dirty="0" err="1"/>
              <a:t>хвильової</a:t>
            </a:r>
            <a:r>
              <a:rPr lang="ru-RU" sz="2400" b="1" dirty="0"/>
              <a:t> </a:t>
            </a:r>
            <a:r>
              <a:rPr lang="ru-RU" sz="2400" b="1" dirty="0" err="1"/>
              <a:t>теорії</a:t>
            </a:r>
            <a:r>
              <a:rPr lang="ru-RU" sz="2400" b="1" dirty="0"/>
              <a:t> </a:t>
            </a:r>
            <a:r>
              <a:rPr lang="ru-RU" sz="2400" b="1" dirty="0" err="1"/>
              <a:t>світла</a:t>
            </a:r>
            <a:r>
              <a:rPr lang="ru-RU" sz="2400" b="1" dirty="0"/>
              <a:t>. </a:t>
            </a:r>
            <a:r>
              <a:rPr lang="ru-RU" sz="2400" b="1" dirty="0" err="1"/>
              <a:t>Основи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теорії</a:t>
            </a:r>
            <a:r>
              <a:rPr lang="ru-RU" sz="2400" b="1" dirty="0"/>
              <a:t> Гюйгенс </a:t>
            </a:r>
            <a:r>
              <a:rPr lang="ru-RU" sz="2400" b="1" dirty="0" err="1"/>
              <a:t>виклав</a:t>
            </a:r>
            <a:r>
              <a:rPr lang="ru-RU" sz="2400" b="1" dirty="0"/>
              <a:t> у «</a:t>
            </a:r>
            <a:r>
              <a:rPr lang="ru-RU" sz="2400" b="1" dirty="0" err="1"/>
              <a:t>Трактаті</a:t>
            </a:r>
            <a:r>
              <a:rPr lang="ru-RU" sz="2400" b="1" dirty="0"/>
              <a:t> про </a:t>
            </a:r>
            <a:r>
              <a:rPr lang="ru-RU" sz="2400" b="1" dirty="0" err="1"/>
              <a:t>світло</a:t>
            </a:r>
            <a:r>
              <a:rPr lang="ru-RU" sz="2400" b="1" dirty="0"/>
              <a:t>» (1690). </a:t>
            </a:r>
            <a:r>
              <a:rPr lang="ru-RU" sz="2400" b="1" dirty="0" err="1" smtClean="0"/>
              <a:t>Математичні</a:t>
            </a:r>
            <a:r>
              <a:rPr lang="ru-RU" sz="2400" b="1" dirty="0" smtClean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Гюйгенса </a:t>
            </a:r>
            <a:r>
              <a:rPr lang="ru-RU" sz="2400" b="1" dirty="0" err="1"/>
              <a:t>стосувалися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 </a:t>
            </a:r>
            <a:r>
              <a:rPr lang="ru-RU" sz="2400" b="1" dirty="0" err="1"/>
              <a:t>конічних</a:t>
            </a:r>
            <a:r>
              <a:rPr lang="ru-RU" sz="2400" b="1" dirty="0"/>
              <a:t> </a:t>
            </a:r>
            <a:r>
              <a:rPr lang="ru-RU" sz="2400" b="1" dirty="0" err="1"/>
              <a:t>перетинів</a:t>
            </a:r>
            <a:r>
              <a:rPr lang="ru-RU" sz="2400" b="1" dirty="0"/>
              <a:t>, </a:t>
            </a:r>
            <a:r>
              <a:rPr lang="ru-RU" sz="2400" b="1" dirty="0" err="1"/>
              <a:t>циклоїди</a:t>
            </a:r>
            <a:r>
              <a:rPr lang="ru-RU" sz="2400" b="1" dirty="0"/>
              <a:t> і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кривих</a:t>
            </a:r>
            <a:r>
              <a:rPr lang="ru-RU" sz="2400" b="1" dirty="0"/>
              <a:t>. </a:t>
            </a:r>
            <a:r>
              <a:rPr lang="ru-RU" sz="2400" b="1" dirty="0" err="1"/>
              <a:t>Йому</a:t>
            </a:r>
            <a:r>
              <a:rPr lang="ru-RU" sz="2400" b="1" dirty="0"/>
              <a:t> </a:t>
            </a:r>
            <a:r>
              <a:rPr lang="ru-RU" sz="2400" b="1" dirty="0" err="1"/>
              <a:t>належить</a:t>
            </a:r>
            <a:r>
              <a:rPr lang="ru-RU" sz="2400" b="1" dirty="0"/>
              <a:t> одна з перших </a:t>
            </a:r>
            <a:r>
              <a:rPr lang="ru-RU" sz="2400" b="1" dirty="0" err="1"/>
              <a:t>робіт</a:t>
            </a:r>
            <a:r>
              <a:rPr lang="ru-RU" sz="2400" b="1" dirty="0"/>
              <a:t> з </a:t>
            </a:r>
            <a:r>
              <a:rPr lang="ru-RU" sz="2400" b="1" dirty="0" err="1"/>
              <a:t>теорії</a:t>
            </a:r>
            <a:r>
              <a:rPr lang="ru-RU" sz="2400" b="1" dirty="0"/>
              <a:t> </a:t>
            </a:r>
            <a:r>
              <a:rPr lang="ru-RU" sz="2400" b="1" dirty="0" err="1"/>
              <a:t>ймовірності</a:t>
            </a:r>
            <a:r>
              <a:rPr lang="ru-RU" sz="2400" b="1" dirty="0"/>
              <a:t>.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вдосконаленої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астрономічної</a:t>
            </a:r>
            <a:r>
              <a:rPr lang="ru-RU" sz="2400" b="1" dirty="0"/>
              <a:t> труби Гюйгенс </a:t>
            </a:r>
            <a:r>
              <a:rPr lang="ru-RU" sz="2400" b="1" dirty="0" err="1"/>
              <a:t>відкрив</a:t>
            </a:r>
            <a:r>
              <a:rPr lang="ru-RU" sz="2400" b="1" dirty="0"/>
              <a:t> </a:t>
            </a:r>
            <a:r>
              <a:rPr lang="ru-RU" sz="2400" b="1" dirty="0" err="1"/>
              <a:t>супутник</a:t>
            </a:r>
            <a:r>
              <a:rPr lang="ru-RU" sz="2400" b="1" dirty="0"/>
              <a:t> Сатурна Титан.</a:t>
            </a:r>
          </a:p>
        </p:txBody>
      </p:sp>
    </p:spTree>
    <p:extLst>
      <p:ext uri="{BB962C8B-B14F-4D97-AF65-F5344CB8AC3E}">
        <p14:creationId xmlns:p14="http://schemas.microsoft.com/office/powerpoint/2010/main" xmlns="" val="39955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Pictures\MP Navigator EX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32"/>
            <a:ext cx="7992888" cy="65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03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3156"/>
            <a:ext cx="857858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ДЗЕРКАЛА. ВІДБИВАННЯ СВІТЛА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D:\ВОРДОВСЬКІ ДОК! ШКОЛЯР!\Фізика11-а Гуненко\ОПТИКА контр робота гунько\rubase_1_1256245429_12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348112" cy="41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D:\ВОРДОВСЬКІ ДОК! ШКОЛЯР!\Фізика11-а Гуненко\ОПТИКА контр робота гунько\rubase_1_1256000118_16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73051"/>
            <a:ext cx="4176464" cy="42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20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5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879"/>
            <a:ext cx="8415858" cy="63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84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05050"/>
            <a:ext cx="50752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4712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116632"/>
            <a:ext cx="8767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ПЛОСКЕ ДЗЕРКАЛО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7" y="245745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42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36c2d2466b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630237"/>
            <a:ext cx="8772525" cy="55975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101418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 bwMode="auto">
          <a:xfrm>
            <a:off x="14094" y="1981200"/>
            <a:ext cx="5002631" cy="4684801"/>
            <a:chOff x="-66" y="0"/>
            <a:chExt cx="1996" cy="1883"/>
          </a:xfrm>
        </p:grpSpPr>
        <p:pic>
          <p:nvPicPr>
            <p:cNvPr id="5" name="Picture 14" descr="0_2832e_948147e9_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91" cy="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-66" y="1522"/>
              <a:ext cx="199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4800" dirty="0" err="1">
                  <a:effectLst/>
                  <a:latin typeface="Calibri"/>
                  <a:ea typeface="Times New Roman"/>
                  <a:cs typeface="Times New Roman"/>
                </a:rPr>
                <a:t>зберігає</a:t>
              </a:r>
              <a:r>
                <a:rPr lang="ru-RU" sz="4800" dirty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ru-RU" sz="4800" dirty="0" err="1">
                  <a:effectLst/>
                  <a:latin typeface="Calibri"/>
                  <a:ea typeface="Times New Roman"/>
                  <a:cs typeface="Times New Roman"/>
                </a:rPr>
                <a:t>симетрію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7" name="Group 20"/>
          <p:cNvGrpSpPr/>
          <p:nvPr/>
        </p:nvGrpSpPr>
        <p:grpSpPr bwMode="auto">
          <a:xfrm>
            <a:off x="4167061" y="1924050"/>
            <a:ext cx="5732663" cy="4292460"/>
            <a:chOff x="-126" y="0"/>
            <a:chExt cx="1727" cy="1767"/>
          </a:xfrm>
        </p:grpSpPr>
        <p:pic>
          <p:nvPicPr>
            <p:cNvPr id="8" name="Picture 5" descr="Картинка 269 из 55238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" y="0"/>
              <a:ext cx="1406" cy="1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-126" y="1228"/>
              <a:ext cx="1727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kern="1200" dirty="0" err="1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змінює</a:t>
              </a:r>
              <a:r>
                <a:rPr lang="ru-RU" sz="3200" kern="1200" dirty="0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 право</a:t>
              </a:r>
              <a:r>
                <a:rPr lang="ru-RU" dirty="0">
                  <a:effectLst/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ru-RU" sz="3200" kern="1200" dirty="0" err="1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наліво</a:t>
              </a:r>
              <a:r>
                <a:rPr lang="ru-RU" sz="3200" kern="1200" dirty="0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, </a:t>
              </a:r>
              <a:r>
                <a:rPr lang="ru-RU" sz="3200" kern="1200" dirty="0" err="1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ліво</a:t>
              </a:r>
              <a:r>
                <a:rPr lang="ru-RU" dirty="0">
                  <a:effectLst/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ru-RU" sz="3200" kern="1200" dirty="0">
                  <a:solidFill>
                    <a:srgbClr val="FF0000"/>
                  </a:solidFill>
                  <a:effectLst/>
                  <a:latin typeface="Arial"/>
                  <a:ea typeface="+mn-ea"/>
                  <a:cs typeface="+mn-cs"/>
                </a:rPr>
                <a:t>направо</a:t>
              </a:r>
              <a:endParaRPr lang="ru-RU" sz="12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14235"/>
            <a:ext cx="85033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Властивості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 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дзеркала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59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2"/>
          <p:cNvGrpSpPr/>
          <p:nvPr/>
        </p:nvGrpSpPr>
        <p:grpSpPr bwMode="auto">
          <a:xfrm>
            <a:off x="91639" y="1700808"/>
            <a:ext cx="9058275" cy="5588000"/>
            <a:chOff x="0" y="0"/>
            <a:chExt cx="5035" cy="3430"/>
          </a:xfrm>
        </p:grpSpPr>
        <p:pic>
          <p:nvPicPr>
            <p:cNvPr id="6" name="Picture 5" descr="Картинка 1 из 45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6" cy="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Картинка 3 из 67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699" r="22800" b="13733"/>
            <a:stretch>
              <a:fillRect/>
            </a:stretch>
          </p:blipFill>
          <p:spPr bwMode="auto">
            <a:xfrm>
              <a:off x="3209" y="0"/>
              <a:ext cx="1826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Картинка 12 из 25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1466"/>
              <a:ext cx="2268" cy="1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7544" y="-99392"/>
            <a:ext cx="727280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ДЗЕРКАЛЬНІ ПОВЕРХНОСТІ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+mj-ea" charset="0"/>
                <a:cs typeface="Arial" pitchFamily="34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8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496" y="-267826"/>
            <a:ext cx="9144000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5400" i="1" dirty="0">
                <a:latin typeface="Calibri"/>
                <a:ea typeface="Calibri"/>
                <a:cs typeface="Times New Roman"/>
              </a:rPr>
              <a:t>ЗАДАЧІ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800"/>
              <a:buFont typeface="+mj-lt"/>
              <a:buAutoNum type="arabicPeriod"/>
              <a:tabLst>
                <a:tab pos="449580" algn="l"/>
                <a:tab pos="899160" algn="l"/>
                <a:tab pos="1809750" algn="l"/>
              </a:tabLst>
            </a:pPr>
            <a:r>
              <a:rPr lang="uk-UA" sz="2400" dirty="0">
                <a:latin typeface="Calibri"/>
                <a:ea typeface="Calibri"/>
                <a:cs typeface="Times New Roman"/>
              </a:rPr>
              <a:t>Знайти положення зображення предмета яке дає збиральна лінза з фокусною відстанню 5 см, якщо предмет знаходиться на відстані 3 см від лінзи.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1" y="2420888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ДАНО</a:t>
            </a:r>
            <a:r>
              <a:rPr lang="uk-UA" sz="2400" dirty="0"/>
              <a:t>: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3481" y="292494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</a:t>
            </a:r>
            <a:r>
              <a:rPr lang="uk-UA" sz="2400" b="1" dirty="0"/>
              <a:t> = 5 см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5552" y="3296495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uk-UA" sz="2400" b="1" dirty="0"/>
              <a:t> = 3 см 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1" y="3861048"/>
            <a:ext cx="7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</a:t>
            </a:r>
            <a:r>
              <a:rPr lang="uk-UA" sz="2400" b="1" dirty="0"/>
              <a:t> - ?</a:t>
            </a:r>
            <a:r>
              <a:rPr lang="en-US" sz="2400" b="1" dirty="0"/>
              <a:t> </a:t>
            </a:r>
            <a:endParaRPr lang="ru-RU" sz="24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504762" y="2651720"/>
            <a:ext cx="0" cy="25622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63481" y="3861153"/>
            <a:ext cx="13412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84445" y="2651719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Прямая соединительная линия 36"/>
          <p:cNvCxnSpPr/>
          <p:nvPr/>
        </p:nvCxnSpPr>
        <p:spPr>
          <a:xfrm>
            <a:off x="4590790" y="2646930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Прямоугольник 28"/>
          <p:cNvSpPr/>
          <p:nvPr/>
        </p:nvSpPr>
        <p:spPr>
          <a:xfrm>
            <a:off x="1691680" y="238683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</a:t>
            </a:r>
            <a:r>
              <a:rPr lang="en-US" b="1" dirty="0"/>
              <a:t>I</a:t>
            </a:r>
            <a:r>
              <a:rPr lang="uk-UA" b="1" dirty="0"/>
              <a:t>              </a:t>
            </a:r>
            <a:r>
              <a:rPr lang="uk-UA" b="1" dirty="0" smtClean="0"/>
              <a:t> Розв’язання 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Прямоугольник 29"/>
              <p:cNvSpPr/>
              <p:nvPr/>
            </p:nvSpPr>
            <p:spPr>
              <a:xfrm>
                <a:off x="1530410" y="2919381"/>
                <a:ext cx="1144801" cy="3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i="1" dirty="0"/>
                  <a:t>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uk-UA" b="1" i="1">
                            <a:latin typeface="Cambria Math"/>
                          </a:rPr>
                          <m:t>−</m:t>
                        </m:r>
                        <m:r>
                          <a:rPr lang="uk-U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b="1" i="1" dirty="0"/>
                  <a:t>м </a:t>
                </a:r>
                <a:endParaRPr lang="ru-RU" b="1" i="1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10" y="2919381"/>
                <a:ext cx="1144801" cy="39485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255" t="-1538" r="-3723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Прямоугольник 30"/>
              <p:cNvSpPr/>
              <p:nvPr/>
            </p:nvSpPr>
            <p:spPr>
              <a:xfrm>
                <a:off x="1477767" y="3296495"/>
                <a:ext cx="1250086" cy="428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b="1" dirty="0"/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0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uk-UA" sz="2000" b="1" i="1">
                            <a:latin typeface="Cambria Math"/>
                          </a:rPr>
                          <m:t>−</m:t>
                        </m:r>
                        <m:r>
                          <a:rPr lang="uk-UA" sz="2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000" b="1" dirty="0"/>
                  <a:t>м </a:t>
                </a:r>
                <a:endParaRPr lang="ru-RU" sz="2000" b="1" dirty="0"/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67" y="3296495"/>
                <a:ext cx="1250086" cy="4285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878" r="-439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16" name="Прямоугольник 9215"/>
              <p:cNvSpPr/>
              <p:nvPr/>
            </p:nvSpPr>
            <p:spPr>
              <a:xfrm>
                <a:off x="2771800" y="2764412"/>
                <a:ext cx="1342034" cy="67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den>
                    </m:f>
                  </m:oMath>
                </a14:m>
                <a:r>
                  <a:rPr lang="uk-UA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24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</m:den>
                    </m:f>
                  </m:oMath>
                </a14:m>
                <a:r>
                  <a:rPr lang="ru-RU" sz="2400" b="1" dirty="0"/>
                  <a:t> </a:t>
                </a:r>
                <a:endParaRPr lang="ru-RU" b="1" dirty="0"/>
              </a:p>
            </p:txBody>
          </p:sp>
        </mc:Choice>
        <mc:Fallback>
          <p:sp>
            <p:nvSpPr>
              <p:cNvPr id="9216" name="Прямоугольник 9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64412"/>
                <a:ext cx="1342034" cy="6731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17" name="Прямоугольник 9216"/>
              <p:cNvSpPr/>
              <p:nvPr/>
            </p:nvSpPr>
            <p:spPr>
              <a:xfrm>
                <a:off x="2794486" y="3369599"/>
                <a:ext cx="1124026" cy="67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F</a:t>
                </a:r>
                <a:r>
                  <a:rPr lang="uk-UA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𝒅𝒇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217" name="Прямоугольник 9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86" y="3369599"/>
                <a:ext cx="1124026" cy="67916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108" b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Прямоугольник 9219"/>
          <p:cNvSpPr/>
          <p:nvPr/>
        </p:nvSpPr>
        <p:spPr>
          <a:xfrm>
            <a:off x="2752073" y="399287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Fd</a:t>
            </a:r>
            <a:r>
              <a:rPr lang="en-US" sz="2400" b="1" dirty="0"/>
              <a:t> + </a:t>
            </a:r>
            <a:r>
              <a:rPr lang="en-US" sz="2400" b="1" dirty="0" err="1"/>
              <a:t>Ff</a:t>
            </a:r>
            <a:r>
              <a:rPr lang="en-US" sz="2400" b="1" dirty="0"/>
              <a:t> = </a:t>
            </a:r>
            <a:r>
              <a:rPr lang="en-US" sz="2400" b="1" dirty="0" err="1"/>
              <a:t>df</a:t>
            </a:r>
            <a:endParaRPr lang="ru-RU" sz="2400" b="1" dirty="0"/>
          </a:p>
        </p:txBody>
      </p:sp>
      <p:sp>
        <p:nvSpPr>
          <p:cNvPr id="9221" name="Прямоугольник 9220"/>
          <p:cNvSpPr/>
          <p:nvPr/>
        </p:nvSpPr>
        <p:spPr>
          <a:xfrm>
            <a:off x="2816994" y="4509120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Fd</a:t>
            </a:r>
            <a:r>
              <a:rPr lang="uk-UA" sz="2400" b="1" dirty="0"/>
              <a:t> = </a:t>
            </a:r>
            <a:r>
              <a:rPr lang="en-US" sz="2400" b="1" dirty="0" err="1"/>
              <a:t>df</a:t>
            </a:r>
            <a:r>
              <a:rPr lang="uk-UA" sz="2400" b="1" dirty="0"/>
              <a:t>- </a:t>
            </a:r>
            <a:r>
              <a:rPr lang="en-US" sz="2400" b="1" dirty="0" err="1"/>
              <a:t>Ff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22" name="Прямоугольник 9221"/>
              <p:cNvSpPr/>
              <p:nvPr/>
            </p:nvSpPr>
            <p:spPr>
              <a:xfrm>
                <a:off x="2870688" y="5013176"/>
                <a:ext cx="1090363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f</a:t>
                </a:r>
                <a:r>
                  <a:rPr lang="uk-UA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𝑭𝒅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  <m:r>
                          <a:rPr lang="uk-UA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222" name="Прямоугольник 9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688" y="5013176"/>
                <a:ext cx="1090363" cy="63139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939" b="-86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23" name="Прямоугольник 9222"/>
              <p:cNvSpPr/>
              <p:nvPr/>
            </p:nvSpPr>
            <p:spPr>
              <a:xfrm>
                <a:off x="5004048" y="4250170"/>
                <a:ext cx="3054041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f</a:t>
                </a:r>
                <a:r>
                  <a:rPr lang="uk-UA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𝟎</m:t>
                        </m:r>
                        <m:r>
                          <a:rPr lang="uk-UA" sz="2400" b="1" i="1">
                            <a:latin typeface="Cambria Math"/>
                          </a:rPr>
                          <m:t>,</m:t>
                        </m:r>
                        <m:r>
                          <a:rPr lang="uk-UA" sz="2400" b="1" i="1">
                            <a:latin typeface="Cambria Math"/>
                          </a:rPr>
                          <m:t>𝟎𝟓</m:t>
                        </m:r>
                        <m:r>
                          <a:rPr lang="uk-UA" sz="2400" b="1" i="1">
                            <a:latin typeface="Cambria Math"/>
                          </a:rPr>
                          <m:t>∗</m:t>
                        </m:r>
                        <m:r>
                          <a:rPr lang="uk-UA" sz="2400" b="1" i="1">
                            <a:latin typeface="Cambria Math"/>
                          </a:rPr>
                          <m:t>𝟎</m:t>
                        </m:r>
                        <m:r>
                          <a:rPr lang="uk-UA" sz="2400" b="1" i="1">
                            <a:latin typeface="Cambria Math"/>
                          </a:rPr>
                          <m:t>,</m:t>
                        </m:r>
                        <m:r>
                          <a:rPr lang="uk-UA" sz="2400" b="1" i="1">
                            <a:latin typeface="Cambria Math"/>
                          </a:rPr>
                          <m:t>𝟎𝟑</m:t>
                        </m:r>
                      </m:num>
                      <m:den>
                        <m:r>
                          <a:rPr lang="uk-UA" sz="2400" b="1" i="1">
                            <a:latin typeface="Cambria Math"/>
                          </a:rPr>
                          <m:t>𝟎</m:t>
                        </m:r>
                        <m:r>
                          <a:rPr lang="uk-UA" sz="2400" b="1">
                            <a:latin typeface="Cambria Math"/>
                          </a:rPr>
                          <m:t>,</m:t>
                        </m:r>
                        <m:r>
                          <a:rPr lang="uk-UA" sz="2400" b="1" i="1">
                            <a:latin typeface="Cambria Math"/>
                          </a:rPr>
                          <m:t>𝟎𝟑</m:t>
                        </m:r>
                        <m:r>
                          <a:rPr lang="uk-UA" sz="2400" b="1" i="1">
                            <a:latin typeface="Cambria Math"/>
                          </a:rPr>
                          <m:t>∗</m:t>
                        </m:r>
                        <m:r>
                          <a:rPr lang="uk-UA" sz="2400" b="1" i="1">
                            <a:latin typeface="Cambria Math"/>
                          </a:rPr>
                          <m:t>𝟎</m:t>
                        </m:r>
                        <m:r>
                          <a:rPr lang="uk-UA" sz="2400" b="1">
                            <a:latin typeface="Cambria Math"/>
                          </a:rPr>
                          <m:t>,</m:t>
                        </m:r>
                        <m:r>
                          <a:rPr lang="uk-UA" sz="2400" b="1" i="1">
                            <a:latin typeface="Cambria Math"/>
                          </a:rPr>
                          <m:t>𝟎𝟓</m:t>
                        </m:r>
                      </m:den>
                    </m:f>
                  </m:oMath>
                </a14:m>
                <a:r>
                  <a:rPr lang="uk-UA" sz="2400" b="1" dirty="0"/>
                  <a:t> м = -0,075</a:t>
                </a:r>
                <a:endParaRPr lang="ru-RU" sz="2400" b="1" dirty="0"/>
              </a:p>
            </p:txBody>
          </p:sp>
        </mc:Choice>
        <mc:Fallback>
          <p:sp>
            <p:nvSpPr>
              <p:cNvPr id="9223" name="Прямоугольник 9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50170"/>
                <a:ext cx="3054041" cy="65979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194" r="-2196" b="-4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24" name="Прямоугольник 9223"/>
              <p:cNvSpPr/>
              <p:nvPr/>
            </p:nvSpPr>
            <p:spPr>
              <a:xfrm>
                <a:off x="4611440" y="3030300"/>
                <a:ext cx="2679644" cy="679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[ f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м</m:t>
                        </m:r>
                        <m:r>
                          <a:rPr lang="en-US" sz="2400" b="1" i="1">
                            <a:latin typeface="Cambria Math"/>
                          </a:rPr>
                          <m:t>∗</m:t>
                        </m:r>
                        <m:r>
                          <a:rPr lang="ru-RU" sz="2400" b="1" i="1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м−м</m:t>
                        </m:r>
                      </m:den>
                    </m:f>
                  </m:oMath>
                </a14:m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м</m:t>
                        </m:r>
                      </m:den>
                    </m:f>
                    <m:r>
                      <a:rPr lang="uk-UA" sz="2400" b="1" i="1">
                        <a:latin typeface="Cambria Math"/>
                      </a:rPr>
                      <m:t>=м</m:t>
                    </m:r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224" name="Прямоугольник 9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40" y="3030300"/>
                <a:ext cx="2679644" cy="67928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409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5" name="Прямоугольник 9224"/>
          <p:cNvSpPr/>
          <p:nvPr/>
        </p:nvSpPr>
        <p:spPr>
          <a:xfrm>
            <a:off x="5004048" y="6165304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ВІДПОВІДЬ: </a:t>
            </a:r>
            <a:r>
              <a:rPr lang="en-US" dirty="0"/>
              <a:t>f</a:t>
            </a:r>
            <a:r>
              <a:rPr lang="uk-UA" dirty="0"/>
              <a:t> = -0,075 м.</a:t>
            </a:r>
            <a:endParaRPr lang="ru-RU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99337" y="5713874"/>
            <a:ext cx="10191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933229" y="5666644"/>
            <a:ext cx="1019175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22904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9" grpId="0"/>
      <p:bldP spid="30" grpId="0" animBg="1"/>
      <p:bldP spid="31" grpId="0" animBg="1"/>
      <p:bldP spid="9216" grpId="0" animBg="1"/>
      <p:bldP spid="9217" grpId="0" animBg="1"/>
      <p:bldP spid="9220" grpId="0"/>
      <p:bldP spid="9221" grpId="0"/>
      <p:bldP spid="9222" grpId="0" animBg="1"/>
      <p:bldP spid="9223" grpId="0" animBg="1"/>
      <p:bldP spid="9224" grpId="0" animBg="1"/>
      <p:bldP spid="92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Промінь падає під кутом 50° на скляну пластинку (</a:t>
            </a:r>
            <a:r>
              <a:rPr lang="en-US" sz="2400" b="1" dirty="0"/>
              <a:t>n</a:t>
            </a:r>
            <a:r>
              <a:rPr lang="ru-RU" sz="2400" b="1" dirty="0"/>
              <a:t> = 1,5) </a:t>
            </a:r>
            <a:r>
              <a:rPr lang="uk-UA" sz="2400" b="1" dirty="0"/>
              <a:t>завтовшки 4 см з паралельними гранями.  Визначить зміщення променя, який вийшов з пластини.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Дано: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4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ἁ</a:t>
            </a:r>
            <a:r>
              <a:rPr lang="uk-UA" sz="2400" dirty="0"/>
              <a:t> = 50°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272" y="2636912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uk-UA" sz="2400" dirty="0"/>
              <a:t> = 4 см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272" y="306365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</a:t>
            </a:r>
            <a:r>
              <a:rPr lang="uk-UA" sz="2400" dirty="0"/>
              <a:t> = 1,5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847" y="35010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uk-UA" sz="2400" dirty="0"/>
              <a:t> - ?</a:t>
            </a:r>
            <a:r>
              <a:rPr lang="en-US" sz="2400" dirty="0"/>
              <a:t> 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5621" y="1916832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135062" y="3524277"/>
            <a:ext cx="12573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1916831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Прямоугольник 12"/>
          <p:cNvSpPr/>
          <p:nvPr/>
        </p:nvSpPr>
        <p:spPr>
          <a:xfrm>
            <a:off x="1425350" y="1628799"/>
            <a:ext cx="405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СІ           </a:t>
            </a:r>
            <a:r>
              <a:rPr lang="uk-UA" sz="2400" dirty="0" smtClean="0"/>
              <a:t>             Розв’язання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1392362" y="2702231"/>
                <a:ext cx="1410899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/>
                  <a:t>4*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uk-UA" sz="2400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uk-UA" sz="2400" dirty="0"/>
                  <a:t>м </a:t>
                </a:r>
                <a:endParaRPr lang="ru-RU" sz="24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62" y="2702231"/>
                <a:ext cx="1410899" cy="4957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466" t="-2439" r="-5603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784" y="1271037"/>
            <a:ext cx="3467100" cy="32080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2699792" y="2234839"/>
                <a:ext cx="2989344" cy="683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>
                                <a:latin typeface="Cambria Math"/>
                              </a:rPr>
                              <m:t>ἁ</m:t>
                            </m:r>
                          </m:e>
                        </m:func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400" i="1">
                                <a:latin typeface="Cambria Math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sz="2400" dirty="0"/>
                  <a:t> = </a:t>
                </a:r>
                <a:r>
                  <a:rPr lang="en-US" sz="2400" dirty="0"/>
                  <a:t>n</a:t>
                </a:r>
                <a:r>
                  <a:rPr lang="uk-UA" sz="2400" dirty="0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uk-UA" sz="2400" i="1">
                            <a:latin typeface="Cambria Math"/>
                          </a:rPr>
                          <m:t>𝛽</m:t>
                        </m:r>
                      </m:e>
                    </m:func>
                    <m:r>
                      <a:rPr lang="uk-UA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>
                                <a:latin typeface="Cambria Math"/>
                              </a:rPr>
                              <m:t>ἁ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uk-UA" sz="2400"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r>
                  <a:rPr lang="uk-UA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234839"/>
                <a:ext cx="2989344" cy="68345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2877819" y="3062612"/>
                <a:ext cx="1560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/>
                        </a:rPr>
                        <m:t>𝛾</m:t>
                      </m:r>
                      <m:r>
                        <a:rPr lang="uk-UA" sz="2400" i="1">
                          <a:latin typeface="Cambria Math"/>
                        </a:rPr>
                        <m:t>=</m:t>
                      </m:r>
                      <m:r>
                        <a:rPr lang="uk-UA" sz="2400" i="1">
                          <a:latin typeface="Cambria Math"/>
                        </a:rPr>
                        <m:t>𝛼</m:t>
                      </m:r>
                      <m:r>
                        <a:rPr lang="uk-UA" sz="2400" i="1">
                          <a:latin typeface="Cambria Math"/>
                        </a:rPr>
                        <m:t>−</m:t>
                      </m:r>
                      <m:r>
                        <a:rPr lang="uk-UA" sz="24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19" y="3062612"/>
                <a:ext cx="1560042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391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2882750" y="3789040"/>
                <a:ext cx="2434962" cy="57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uk-UA" sz="2000" i="1">
                            <a:latin typeface="Cambria Math"/>
                          </a:rPr>
                          <m:t>𝛽</m:t>
                        </m:r>
                        <m:r>
                          <a:rPr lang="uk-UA" sz="2000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uk-U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uk-UA" sz="2000" i="1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000" dirty="0"/>
                  <a:t>;  AB=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</a:rPr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000" i="1">
                                <a:latin typeface="Cambria Math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50" y="3789040"/>
                <a:ext cx="2434962" cy="57926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2801290" y="4479056"/>
                <a:ext cx="2294218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400">
                        <a:latin typeface="Cambria Math"/>
                      </a:rPr>
                      <m:t>sinγ</m:t>
                    </m:r>
                  </m:oMath>
                </a14:m>
                <a:r>
                  <a:rPr lang="uk-UA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h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uk-UA" sz="2400" i="1">
                            <a:latin typeface="Cambria Math"/>
                          </a:rPr>
                          <m:t>𝛽</m:t>
                        </m:r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90" y="4479056"/>
                <a:ext cx="2294218" cy="63119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971011" y="5867678"/>
            <a:ext cx="14668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2974227" y="5188476"/>
                <a:ext cx="1375698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uk-UA" sz="2400" dirty="0"/>
                  <a:t>=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h</m:t>
                    </m:r>
                  </m:oMath>
                </a14:m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γ</m:t>
                            </m:r>
                          </m:e>
                        </m:func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400" i="1">
                                <a:latin typeface="Cambria Math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27" y="5188476"/>
                <a:ext cx="1375698" cy="66761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982"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>
                <a:off x="5671740" y="4596459"/>
                <a:ext cx="1747594" cy="513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>
                        <a:latin typeface="Cambria Math"/>
                      </a:rPr>
                      <m:t>sinβ</m:t>
                    </m:r>
                  </m:oMath>
                </a14:m>
                <a:r>
                  <a:rPr lang="uk-UA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</a:rPr>
                          <m:t>0,766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1,5</m:t>
                        </m:r>
                      </m:den>
                    </m:f>
                    <m:r>
                      <a:rPr lang="uk-UA" i="1">
                        <a:latin typeface="Cambria Math"/>
                      </a:rPr>
                      <m:t>=0,5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740" y="4596459"/>
                <a:ext cx="1747594" cy="51379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697"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угольник 24"/>
              <p:cNvSpPr/>
              <p:nvPr/>
            </p:nvSpPr>
            <p:spPr>
              <a:xfrm>
                <a:off x="5580112" y="5110254"/>
                <a:ext cx="2973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𝛽</m:t>
                    </m:r>
                    <m:r>
                      <a:rPr lang="uk-UA" i="1">
                        <a:latin typeface="Cambria Math"/>
                      </a:rPr>
                      <m:t>=31</m:t>
                    </m:r>
                    <m:r>
                      <a:rPr lang="uk-UA">
                        <a:latin typeface="Cambria Math"/>
                      </a:rPr>
                      <m:t>°</m:t>
                    </m:r>
                  </m:oMath>
                </a14:m>
                <a:r>
                  <a:rPr lang="uk-UA" dirty="0"/>
                  <a:t>  ; 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𝛾</m:t>
                    </m:r>
                    <m:r>
                      <a:rPr lang="uk-UA" i="1">
                        <a:latin typeface="Cambria Math"/>
                      </a:rPr>
                      <m:t>=</m:t>
                    </m:r>
                  </m:oMath>
                </a14:m>
                <a:r>
                  <a:rPr lang="uk-UA" dirty="0"/>
                  <a:t>  50°-31°=19°</a:t>
                </a:r>
                <a:endParaRPr lang="ru-RU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110254"/>
                <a:ext cx="2973891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10" t="-8197" r="-102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5666450" y="5523008"/>
                <a:ext cx="2585964" cy="51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uk-UA" dirty="0"/>
                  <a:t>=4*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>
                            <a:latin typeface="Cambria Math"/>
                          </a:rPr>
                          <m:t>𝐬𝐢𝐧𝟏𝟗</m:t>
                        </m:r>
                        <m:r>
                          <a:rPr lang="uk-UA" b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cos</m:t>
                        </m:r>
                        <m:r>
                          <a:rPr lang="uk-UA">
                            <a:latin typeface="Cambria Math"/>
                          </a:rPr>
                          <m:t>31°</m:t>
                        </m:r>
                      </m:den>
                    </m:f>
                  </m:oMath>
                </a14:m>
                <a:r>
                  <a:rPr lang="uk-UA" dirty="0"/>
                  <a:t>=4*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</a:rPr>
                          <m:t>0,3256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0,8572</m:t>
                        </m:r>
                      </m:den>
                    </m:f>
                  </m:oMath>
                </a14:m>
                <a:r>
                  <a:rPr lang="uk-UA" dirty="0"/>
                  <a:t>= 1,5 </a:t>
                </a:r>
                <a:endParaRPr lang="ru-RU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50" y="5523008"/>
                <a:ext cx="2585964" cy="517899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123" r="-943"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5701960" y="61653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d</a:t>
            </a:r>
            <a:r>
              <a:rPr lang="uk-UA" dirty="0"/>
              <a:t>=1,5 см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2400" y="6161614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ВІДПОВІДЬ : </a:t>
            </a:r>
            <a:r>
              <a:rPr lang="en-US" dirty="0"/>
              <a:t>d</a:t>
            </a:r>
            <a:r>
              <a:rPr lang="uk-UA" dirty="0"/>
              <a:t>=1,5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77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9" grpId="0" animBg="1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Висота палі моста 10 м. Глибина водоймища 6м. яка довжина тіні від палі на дні водоймища, якщо кут падіння променів 50°?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00" y="1584209"/>
            <a:ext cx="383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Дано:              Розв’язання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700" y="220486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uk-UA" dirty="0"/>
              <a:t>=10м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700" y="25959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uk-UA" dirty="0"/>
              <a:t>=6м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414" y="305966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α</a:t>
            </a:r>
            <a:r>
              <a:rPr lang="uk-UA" dirty="0"/>
              <a:t>=50°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498" y="363540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uk-UA" dirty="0" smtClean="0"/>
              <a:t> </a:t>
            </a:r>
            <a:r>
              <a:rPr lang="uk-UA" dirty="0"/>
              <a:t>- ?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9632" y="1442513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2332" y="3577383"/>
            <a:ext cx="12573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5095032" y="1490138"/>
            <a:ext cx="0" cy="25622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1814"/>
            <a:ext cx="3524250" cy="32931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5292080" y="1486475"/>
                <a:ext cx="2284536" cy="4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dirty="0"/>
                  <a:t> </a:t>
                </a:r>
                <a:r>
                  <a:rPr lang="en-US" dirty="0"/>
                  <a:t>L</a:t>
                </a:r>
                <a:r>
                  <a:rPr lang="ru-RU" dirty="0" smtClean="0"/>
                  <a:t>=</a:t>
                </a:r>
                <a:r>
                  <a:rPr lang="en-US" dirty="0"/>
                  <a:t>DF</a:t>
                </a:r>
                <a:r>
                  <a:rPr lang="ru-RU" dirty="0"/>
                  <a:t>+</a:t>
                </a:r>
                <a:r>
                  <a:rPr lang="en-US" dirty="0"/>
                  <a:t>FB</a:t>
                </a:r>
                <a:r>
                  <a:rPr lang="ru-RU" dirty="0"/>
                  <a:t>;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𝑡𝑔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</a:rPr>
                          <m:t>𝐷𝐹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86475"/>
                <a:ext cx="2284536" cy="4856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5257558" y="2187966"/>
                <a:ext cx="2077813" cy="535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DF=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𝑡𝑔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>
                                <a:latin typeface="Cambria Math"/>
                              </a:rPr>
                              <m:t>ἁ</m:t>
                            </m:r>
                          </m:e>
                        </m:func>
                      </m:num>
                      <m:den>
                        <m:r>
                          <a:rPr lang="uk-UA" i="1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ru-RU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uk-UA" i="1">
                                <a:latin typeface="Cambria Math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dirty="0"/>
                  <a:t> = </a:t>
                </a:r>
                <a:r>
                  <a:rPr lang="en-US" dirty="0"/>
                  <a:t>n </a:t>
                </a:r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58" y="2187966"/>
                <a:ext cx="2077813" cy="5356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346" r="-1760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5241778" y="2927452"/>
                <a:ext cx="2465740" cy="50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uk-UA" i="1">
                            <a:latin typeface="Cambria Math"/>
                          </a:rPr>
                          <m:t>𝛽</m:t>
                        </m:r>
                      </m:e>
                    </m:func>
                    <m:r>
                      <a:rPr lang="uk-U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>
                                <a:latin typeface="Cambria Math"/>
                              </a:rPr>
                              <m:t>ἁ</m:t>
                            </m:r>
                          </m:e>
                        </m:func>
                      </m:num>
                      <m:den>
                        <m:r>
                          <a:rPr lang="uk-UA" i="1">
                            <a:latin typeface="Cambria Math"/>
                          </a:rPr>
                          <m:t>𝑛</m:t>
                        </m:r>
                        <m:r>
                          <a:rPr lang="uk-UA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uk-UA" dirty="0"/>
                  <a:t>;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𝛽</m:t>
                    </m:r>
                    <m:r>
                      <a:rPr lang="uk-UA" i="1">
                        <a:latin typeface="Cambria Math"/>
                      </a:rPr>
                      <m:t>=35°10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78" y="2927452"/>
                <a:ext cx="2465740" cy="50154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424695" y="356370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DF</a:t>
            </a:r>
            <a:r>
              <a:rPr lang="uk-UA" dirty="0"/>
              <a:t>=6*0,7=4,2(м)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5292080" y="4004738"/>
                <a:ext cx="266611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𝑡𝑔</m:t>
                    </m:r>
                    <m:r>
                      <a:rPr lang="en-US" i="1">
                        <a:latin typeface="Cambria Math"/>
                      </a:rPr>
                      <m:t>ἁ=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</a:rPr>
                          <m:t>𝑂𝐶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𝐴𝐶</m:t>
                        </m:r>
                        <m:r>
                          <a:rPr lang="uk-UA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uk-UA" i="1">
                        <a:latin typeface="Cambria Math"/>
                      </a:rPr>
                      <m:t>;</m:t>
                    </m:r>
                  </m:oMath>
                </a14:m>
                <a:r>
                  <a:rPr lang="uk-UA" dirty="0"/>
                  <a:t>   </a:t>
                </a:r>
                <a:r>
                  <a:rPr lang="en-US" dirty="0"/>
                  <a:t>FB</a:t>
                </a:r>
                <a:r>
                  <a:rPr lang="uk-UA" dirty="0"/>
                  <a:t>=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 </m:t>
                    </m:r>
                    <m:r>
                      <a:rPr lang="uk-UA" i="1">
                        <a:latin typeface="Cambria Math"/>
                      </a:rPr>
                      <m:t>𝐴𝐶</m:t>
                    </m:r>
                    <m:r>
                      <a:rPr lang="uk-UA" i="1">
                        <a:latin typeface="Cambria Math"/>
                      </a:rPr>
                      <m:t>∗</m:t>
                    </m:r>
                  </m:oMath>
                </a14:m>
                <a:r>
                  <a:rPr lang="uk-UA" dirty="0"/>
                  <a:t> </a:t>
                </a:r>
                <a:r>
                  <a:rPr lang="en-US" dirty="0" err="1"/>
                  <a:t>tg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04738"/>
                <a:ext cx="2666114" cy="4924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86"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5096023" y="4497181"/>
                <a:ext cx="36423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AC</a:t>
                </a:r>
                <a:r>
                  <a:rPr lang="uk-UA" dirty="0"/>
                  <a:t>=</a:t>
                </a:r>
                <a:r>
                  <a:rPr lang="en-US" dirty="0"/>
                  <a:t>H</a:t>
                </a:r>
                <a:r>
                  <a:rPr lang="uk-UA" dirty="0"/>
                  <a:t>-</a:t>
                </a:r>
                <a:r>
                  <a:rPr lang="en-US" dirty="0"/>
                  <a:t>h</a:t>
                </a:r>
                <a:r>
                  <a:rPr lang="uk-UA" dirty="0"/>
                  <a:t>;  </a:t>
                </a:r>
                <a:r>
                  <a:rPr lang="en-US" dirty="0"/>
                  <a:t>FB</a:t>
                </a:r>
                <a:r>
                  <a:rPr lang="uk-UA" dirty="0"/>
                  <a:t>=</a:t>
                </a:r>
                <a:r>
                  <a:rPr lang="en-US" dirty="0"/>
                  <a:t>AC</a:t>
                </a:r>
                <a:r>
                  <a:rPr lang="uk-UA" dirty="0"/>
                  <a:t>*</a:t>
                </a:r>
                <a:r>
                  <a:rPr lang="en-US" dirty="0" err="1"/>
                  <a:t>tg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uk-UA" dirty="0"/>
                  <a:t>= (</a:t>
                </a:r>
                <a:r>
                  <a:rPr lang="en-US" dirty="0"/>
                  <a:t>H</a:t>
                </a:r>
                <a:r>
                  <a:rPr lang="uk-UA" dirty="0"/>
                  <a:t>-</a:t>
                </a:r>
                <a:r>
                  <a:rPr lang="en-US" dirty="0"/>
                  <a:t>h</a:t>
                </a:r>
                <a:r>
                  <a:rPr lang="uk-UA" dirty="0"/>
                  <a:t> ) </a:t>
                </a:r>
                <a:r>
                  <a:rPr lang="en-US" dirty="0" err="1"/>
                  <a:t>tg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023" y="4497181"/>
                <a:ext cx="364234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508" t="-10000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5216134" y="5002943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FB</a:t>
            </a:r>
            <a:r>
              <a:rPr lang="uk-UA" dirty="0"/>
              <a:t>=4*</a:t>
            </a:r>
            <a:r>
              <a:rPr lang="en-US" dirty="0" err="1"/>
              <a:t>tg</a:t>
            </a:r>
            <a:r>
              <a:rPr lang="uk-UA" dirty="0"/>
              <a:t>50°=4*1,192=4,8м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1778" y="5517232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uk-UA" dirty="0" smtClean="0"/>
              <a:t>= </a:t>
            </a:r>
            <a:r>
              <a:rPr lang="uk-UA" dirty="0"/>
              <a:t>4,2+4,8 м = 9м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498" y="6093296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ВІДПОВІДЬ: </a:t>
            </a:r>
            <a:r>
              <a:rPr lang="en-US" smtClean="0"/>
              <a:t>L</a:t>
            </a:r>
            <a:r>
              <a:rPr lang="uk-UA" smtClean="0"/>
              <a:t>= </a:t>
            </a:r>
            <a:r>
              <a:rPr lang="uk-UA" dirty="0"/>
              <a:t>9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1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flection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1928802"/>
            <a:ext cx="66806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i="1" dirty="0" smtClean="0">
                <a:solidFill>
                  <a:srgbClr val="FFFF66"/>
                </a:solidFill>
              </a:rPr>
              <a:t>Відбивання </a:t>
            </a:r>
          </a:p>
          <a:p>
            <a:pPr algn="ctr"/>
            <a:r>
              <a:rPr lang="uk-UA" sz="9600" b="1" i="1" dirty="0" smtClean="0">
                <a:solidFill>
                  <a:srgbClr val="FFFF66"/>
                </a:solidFill>
              </a:rPr>
              <a:t>світла</a:t>
            </a:r>
            <a:endParaRPr lang="ru-RU" sz="9600" b="1" i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23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Pictures\MP Navigator EX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036496" cy="58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117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женя\Рабочий стол\оптика\im5.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женя\Рабочий стол\оптика\im5.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6956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6632"/>
            <a:ext cx="7715304" cy="61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84611" y="6078700"/>
            <a:ext cx="7567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</a:rPr>
              <a:t>Яке явище  тут спостерігаємо</a:t>
            </a:r>
            <a:r>
              <a:rPr lang="uk-UA" sz="4000" b="1" i="1" dirty="0" smtClean="0">
                <a:solidFill>
                  <a:srgbClr val="7030A0"/>
                </a:solidFill>
              </a:rPr>
              <a:t>?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3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35099" cy="662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9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4" y="0"/>
            <a:ext cx="943896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1928802"/>
            <a:ext cx="61815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800" b="1" i="1" dirty="0" smtClean="0">
                <a:solidFill>
                  <a:srgbClr val="FFFF00"/>
                </a:solidFill>
              </a:rPr>
              <a:t>Показник </a:t>
            </a:r>
          </a:p>
          <a:p>
            <a:pPr algn="ctr"/>
            <a:r>
              <a:rPr lang="uk-UA" sz="8800" b="1" i="1" dirty="0" smtClean="0">
                <a:solidFill>
                  <a:srgbClr val="FFFF00"/>
                </a:solidFill>
              </a:rPr>
              <a:t>заломлення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44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152135" y="571480"/>
            <a:ext cx="929613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800" b="1" i="1" dirty="0" smtClean="0">
                <a:solidFill>
                  <a:srgbClr val="FFFF00"/>
                </a:solidFill>
              </a:rPr>
              <a:t>Повне відбивання </a:t>
            </a:r>
          </a:p>
          <a:p>
            <a:pPr algn="ctr"/>
            <a:r>
              <a:rPr lang="uk-UA" sz="8800" b="1" i="1" dirty="0" smtClean="0">
                <a:solidFill>
                  <a:srgbClr val="FFFF00"/>
                </a:solidFill>
              </a:rPr>
              <a:t>світла</a:t>
            </a:r>
            <a:endParaRPr lang="ru-RU" sz="8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508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826" y="-125572"/>
            <a:ext cx="9073008" cy="155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8800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У СВІТІ ЦІКАВОГО 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854375"/>
            <a:ext cx="78488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dirty="0">
                <a:latin typeface="Calibri"/>
                <a:ea typeface="Calibri"/>
                <a:cs typeface="Times New Roman"/>
              </a:rPr>
              <a:t>Здається, що зображення опукле і лінії нерівні? </a:t>
            </a:r>
            <a:r>
              <a:rPr lang="uk-UA" sz="3600" dirty="0" err="1">
                <a:latin typeface="Calibri"/>
                <a:ea typeface="Calibri"/>
                <a:cs typeface="Times New Roman"/>
              </a:rPr>
              <a:t>Помилочка</a:t>
            </a:r>
            <a:r>
              <a:rPr lang="uk-UA" sz="3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вийшла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.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Всі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лінії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паралельні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 і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рівні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D:\RdWepSKgZ6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69" y="1221846"/>
            <a:ext cx="7015881" cy="365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447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4" name="camera.wav"/>
          </p:stSnd>
        </p:sndAc>
      </p:transition>
    </mc:Choice>
    <mc:Fallback>
      <p:transition spd="med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067" y="243135"/>
            <a:ext cx="8748464" cy="2882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8000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Чи знаєте Ви </a:t>
            </a:r>
            <a:r>
              <a:rPr lang="uk-UA" sz="4000" dirty="0">
                <a:latin typeface="Calibri"/>
                <a:ea typeface="Calibri"/>
                <a:cs typeface="Times New Roman"/>
              </a:rPr>
              <a:t>У природі існує декілька видів грибів, що яскраво сяють!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D:\pgE0etuK3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67" y="3095134"/>
            <a:ext cx="7776864" cy="3620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373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b="1">
                <a:solidFill>
                  <a:srgbClr val="666699"/>
                </a:solidFill>
              </a:rPr>
              <a:t>Око бджоли</a:t>
            </a:r>
            <a:endParaRPr lang="ru-RU" b="1">
              <a:solidFill>
                <a:srgbClr val="66669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0143" y="1237888"/>
            <a:ext cx="4355976" cy="3529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>
                <a:solidFill>
                  <a:srgbClr val="808000"/>
                </a:solidFill>
              </a:rPr>
              <a:t>Бджола чітко розрізняє форму, розміри й швидкість об’єкта, що промайнув поблизу неї.</a:t>
            </a:r>
          </a:p>
          <a:p>
            <a:pPr>
              <a:lnSpc>
                <a:spcPct val="90000"/>
              </a:lnSpc>
            </a:pPr>
            <a:r>
              <a:rPr lang="uk-UA" sz="2800" dirty="0">
                <a:solidFill>
                  <a:srgbClr val="808000"/>
                </a:solidFill>
              </a:rPr>
              <a:t>Око бджоли сприймає ультрафіолетове випромінювання.</a:t>
            </a:r>
          </a:p>
          <a:p>
            <a:pPr>
              <a:lnSpc>
                <a:spcPct val="90000"/>
              </a:lnSpc>
            </a:pPr>
            <a:endParaRPr lang="uk-UA" sz="2400" dirty="0">
              <a:solidFill>
                <a:srgbClr val="808000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808000"/>
              </a:solidFill>
            </a:endParaRPr>
          </a:p>
        </p:txBody>
      </p:sp>
      <p:pic>
        <p:nvPicPr>
          <p:cNvPr id="11269" name="Picture 5" descr="Strekoza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743450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536" y="5013325"/>
            <a:ext cx="8479373" cy="17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solidFill>
                  <a:srgbClr val="808000"/>
                </a:solidFill>
              </a:rPr>
              <a:t> </a:t>
            </a:r>
            <a:r>
              <a:rPr lang="uk-UA" sz="2800" dirty="0" smtClean="0">
                <a:solidFill>
                  <a:srgbClr val="808000"/>
                </a:solidFill>
              </a:rPr>
              <a:t>Бджола відрізняє площину поляризації світла,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808000"/>
                </a:solidFill>
              </a:rPr>
              <a:t>що розсіяне в небі і це дає їй змогу орієнтуватися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808000"/>
                </a:solidFill>
              </a:rPr>
              <a:t> в просторі.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6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1341438"/>
            <a:ext cx="4032250" cy="2592387"/>
          </a:xfrm>
        </p:spPr>
        <p:txBody>
          <a:bodyPr/>
          <a:lstStyle/>
          <a:p>
            <a:r>
              <a:rPr lang="uk-UA" sz="6000" b="1" dirty="0">
                <a:solidFill>
                  <a:srgbClr val="666699"/>
                </a:solidFill>
              </a:rPr>
              <a:t>Око як оптична</a:t>
            </a:r>
            <a:br>
              <a:rPr lang="uk-UA" sz="6000" b="1" dirty="0">
                <a:solidFill>
                  <a:srgbClr val="666699"/>
                </a:solidFill>
              </a:rPr>
            </a:br>
            <a:r>
              <a:rPr lang="uk-UA" sz="6000" b="1" dirty="0">
                <a:solidFill>
                  <a:srgbClr val="666699"/>
                </a:solidFill>
              </a:rPr>
              <a:t> система</a:t>
            </a:r>
            <a:endParaRPr lang="ru-RU" sz="6000" b="1" dirty="0">
              <a:solidFill>
                <a:srgbClr val="6666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4"/>
            <a:ext cx="8209036" cy="2015703"/>
          </a:xfrm>
        </p:spPr>
        <p:txBody>
          <a:bodyPr/>
          <a:lstStyle/>
          <a:p>
            <a:r>
              <a:rPr lang="uk-UA" sz="4400" dirty="0">
                <a:solidFill>
                  <a:srgbClr val="009900"/>
                </a:solidFill>
              </a:rPr>
              <a:t>Що спільного у ока та фотоапарата?</a:t>
            </a:r>
            <a:endParaRPr lang="ru-RU" sz="4400" dirty="0">
              <a:solidFill>
                <a:srgbClr val="009900"/>
              </a:solidFill>
            </a:endParaRPr>
          </a:p>
        </p:txBody>
      </p:sp>
      <p:pic>
        <p:nvPicPr>
          <p:cNvPr id="2054" name="Picture 6" descr="аз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799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4638"/>
            <a:ext cx="6059487" cy="1143000"/>
          </a:xfrm>
        </p:spPr>
        <p:txBody>
          <a:bodyPr/>
          <a:lstStyle/>
          <a:p>
            <a:r>
              <a:rPr lang="uk-UA" b="1">
                <a:solidFill>
                  <a:srgbClr val="666699"/>
                </a:solidFill>
              </a:rPr>
              <a:t>Особливості ока</a:t>
            </a:r>
            <a:endParaRPr lang="ru-RU" b="1">
              <a:solidFill>
                <a:srgbClr val="6666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741863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ru-RU" sz="2800"/>
              <a:t>                </a:t>
            </a:r>
            <a:r>
              <a:rPr lang="ru-RU" sz="2800">
                <a:solidFill>
                  <a:srgbClr val="808000"/>
                </a:solidFill>
              </a:rPr>
              <a:t>Око являє собою оптичну систему. Це кулясте тіло діаметром 25 мм і масою 8 г.</a:t>
            </a:r>
          </a:p>
          <a:p>
            <a:pPr marL="0" indent="0">
              <a:lnSpc>
                <a:spcPct val="90000"/>
              </a:lnSpc>
            </a:pPr>
            <a:r>
              <a:rPr lang="ru-RU" sz="2800">
                <a:solidFill>
                  <a:srgbClr val="808000"/>
                </a:solidFill>
              </a:rPr>
              <a:t> Оптична сила ока при розслабленому очному м’язі становить 59 дптр, при максимальній напрузі м’яза – 70 дптр.</a:t>
            </a:r>
          </a:p>
          <a:p>
            <a:pPr marL="0" indent="0">
              <a:lnSpc>
                <a:spcPct val="90000"/>
              </a:lnSpc>
            </a:pPr>
            <a:r>
              <a:rPr lang="uk-UA" sz="2800">
                <a:solidFill>
                  <a:srgbClr val="808000"/>
                </a:solidFill>
              </a:rPr>
              <a:t> Здатність ока пристосовуватися до різної яскравості предметів, що спстерігаються називається </a:t>
            </a:r>
            <a:r>
              <a:rPr lang="uk-UA" sz="2800" b="1" i="1">
                <a:solidFill>
                  <a:srgbClr val="009900"/>
                </a:solidFill>
              </a:rPr>
              <a:t>адаптацією</a:t>
            </a:r>
            <a:r>
              <a:rPr lang="uk-UA" sz="2800" b="1">
                <a:solidFill>
                  <a:srgbClr val="808000"/>
                </a:solidFill>
              </a:rPr>
              <a:t>.</a:t>
            </a:r>
            <a:endParaRPr lang="ru-RU" sz="2800" b="1">
              <a:solidFill>
                <a:srgbClr val="808000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uk-UA" sz="2800">
                <a:solidFill>
                  <a:srgbClr val="808000"/>
                </a:solidFill>
              </a:rPr>
              <a:t> Здатність кришталика змінювати свою кривизну в разі зміни відстані до предмета, який розглядаємо називається </a:t>
            </a:r>
            <a:r>
              <a:rPr lang="uk-UA" sz="2800" b="1" i="1">
                <a:solidFill>
                  <a:srgbClr val="009900"/>
                </a:solidFill>
              </a:rPr>
              <a:t>акомодацією.</a:t>
            </a:r>
            <a:endParaRPr lang="ru-RU" sz="2800" b="1" i="1">
              <a:solidFill>
                <a:srgbClr val="009900"/>
              </a:solidFill>
            </a:endParaRPr>
          </a:p>
        </p:txBody>
      </p:sp>
      <p:pic>
        <p:nvPicPr>
          <p:cNvPr id="10244" name="Picture 4" descr="сетчат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817688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7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ndows\Pictures\MP Navigator EX\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95703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666699"/>
                </a:solidFill>
              </a:rPr>
              <a:t>Вади зору</a:t>
            </a:r>
            <a:endParaRPr lang="ru-RU" b="1">
              <a:solidFill>
                <a:srgbClr val="6666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73463"/>
            <a:ext cx="8229600" cy="3024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009900"/>
                </a:solidFill>
              </a:rPr>
              <a:t>Короткозорість</a:t>
            </a:r>
            <a:r>
              <a:rPr lang="ru-RU" b="1" i="1">
                <a:solidFill>
                  <a:srgbClr val="808000"/>
                </a:solidFill>
              </a:rPr>
              <a:t> </a:t>
            </a:r>
            <a:r>
              <a:rPr lang="ru-RU">
                <a:solidFill>
                  <a:srgbClr val="808000"/>
                </a:solidFill>
              </a:rPr>
              <a:t>-  це вада зору, у разі якої фокус оптичної системи ока в спокійному стані розташований перед сітківкою.    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808000"/>
                </a:solidFill>
              </a:rPr>
              <a:t> Короткозорість коригується носінням окулярів із </a:t>
            </a:r>
            <a:r>
              <a:rPr lang="ru-RU" b="1" i="1">
                <a:solidFill>
                  <a:srgbClr val="009900"/>
                </a:solidFill>
              </a:rPr>
              <a:t>розсіювальними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>
                <a:solidFill>
                  <a:srgbClr val="808000"/>
                </a:solidFill>
              </a:rPr>
              <a:t>лінзами. </a:t>
            </a:r>
          </a:p>
        </p:txBody>
      </p:sp>
      <p:pic>
        <p:nvPicPr>
          <p:cNvPr id="7173" name="Picture 5" descr="bliz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3845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bliz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311525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666699"/>
                </a:solidFill>
              </a:rPr>
              <a:t>Вади зору</a:t>
            </a:r>
            <a:endParaRPr lang="ru-RU" b="1">
              <a:solidFill>
                <a:srgbClr val="6666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57563"/>
            <a:ext cx="8229600" cy="2808287"/>
          </a:xfrm>
        </p:spPr>
        <p:txBody>
          <a:bodyPr/>
          <a:lstStyle/>
          <a:p>
            <a:r>
              <a:rPr lang="uk-UA" b="1" i="1">
                <a:solidFill>
                  <a:srgbClr val="009900"/>
                </a:solidFill>
              </a:rPr>
              <a:t>Далекозорість</a:t>
            </a:r>
            <a:r>
              <a:rPr lang="uk-UA">
                <a:solidFill>
                  <a:srgbClr val="808000"/>
                </a:solidFill>
              </a:rPr>
              <a:t> – це вада зору, у разі якої фокус оптичної системи ока в спокійному стані розташований за сітківкою.</a:t>
            </a:r>
          </a:p>
          <a:p>
            <a:r>
              <a:rPr lang="uk-UA">
                <a:solidFill>
                  <a:srgbClr val="808000"/>
                </a:solidFill>
              </a:rPr>
              <a:t>Далекозорість коригується носінням окулярів зі </a:t>
            </a:r>
            <a:r>
              <a:rPr lang="uk-UA" b="1" i="1">
                <a:solidFill>
                  <a:srgbClr val="009900"/>
                </a:solidFill>
              </a:rPr>
              <a:t>збиральними</a:t>
            </a:r>
            <a:r>
              <a:rPr lang="uk-UA">
                <a:solidFill>
                  <a:srgbClr val="009900"/>
                </a:solidFill>
              </a:rPr>
              <a:t> </a:t>
            </a:r>
            <a:r>
              <a:rPr lang="uk-UA">
                <a:solidFill>
                  <a:srgbClr val="808000"/>
                </a:solidFill>
              </a:rPr>
              <a:t>лінзами.</a:t>
            </a:r>
            <a:endParaRPr lang="ru-RU">
              <a:solidFill>
                <a:srgbClr val="808000"/>
              </a:solidFill>
            </a:endParaRPr>
          </a:p>
        </p:txBody>
      </p:sp>
      <p:pic>
        <p:nvPicPr>
          <p:cNvPr id="8197" name="Picture 5" descr="d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6004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600450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9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666699"/>
                </a:solidFill>
              </a:rPr>
              <a:t>Цікаво</a:t>
            </a:r>
            <a:endParaRPr lang="ru-RU" b="1">
              <a:solidFill>
                <a:srgbClr val="6666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>
                <a:solidFill>
                  <a:srgbClr val="808000"/>
                </a:solidFill>
              </a:rPr>
              <a:t>Око жаби – обирає лише ту інформацію, яка становить інтререс.</a:t>
            </a:r>
          </a:p>
          <a:p>
            <a:r>
              <a:rPr lang="uk-UA">
                <a:solidFill>
                  <a:srgbClr val="808000"/>
                </a:solidFill>
              </a:rPr>
              <a:t>Курка дивиться на світ лише одним оком.</a:t>
            </a:r>
          </a:p>
          <a:p>
            <a:r>
              <a:rPr lang="uk-UA">
                <a:solidFill>
                  <a:srgbClr val="808000"/>
                </a:solidFill>
              </a:rPr>
              <a:t>Кальмари бачать інфрачервоне випромінювання.</a:t>
            </a:r>
          </a:p>
          <a:p>
            <a:r>
              <a:rPr lang="uk-UA">
                <a:solidFill>
                  <a:srgbClr val="808000"/>
                </a:solidFill>
              </a:rPr>
              <a:t>Карасі бачать те, що відбувається над водою.</a:t>
            </a:r>
          </a:p>
          <a:p>
            <a:endParaRPr lang="uk-UA">
              <a:solidFill>
                <a:srgbClr val="808000"/>
              </a:solidFill>
            </a:endParaRPr>
          </a:p>
          <a:p>
            <a:endParaRPr lang="ru-RU">
              <a:solidFill>
                <a:srgbClr val="808000"/>
              </a:solidFill>
            </a:endParaRPr>
          </a:p>
        </p:txBody>
      </p:sp>
      <p:pic>
        <p:nvPicPr>
          <p:cNvPr id="12292" name="Picture 4" descr="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3302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8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08"/>
            <a:ext cx="8964488" cy="605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Який</a:t>
            </a:r>
            <a:r>
              <a:rPr lang="ru-RU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одяг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–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темний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чи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світлий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–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доцільніший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у </a:t>
            </a:r>
            <a:r>
              <a:rPr lang="ru-RU" sz="3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пустелі</a:t>
            </a:r>
            <a:r>
              <a:rPr lang="ru-RU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?                            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Яка вода – прозора чи непрозора – більше нагріватиметься потоком світла?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Яка людина – короткозора чи далекозора – розрізнить дрібніші деталі годинникового механізму?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244" y="6926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(</a:t>
            </a:r>
            <a:r>
              <a:rPr lang="ru-RU" sz="2400" dirty="0" err="1"/>
              <a:t>Взимку</a:t>
            </a:r>
            <a:r>
              <a:rPr lang="ru-RU" sz="2400" dirty="0"/>
              <a:t> – </a:t>
            </a:r>
            <a:r>
              <a:rPr lang="ru-RU" sz="2400" dirty="0" err="1"/>
              <a:t>темний</a:t>
            </a:r>
            <a:r>
              <a:rPr lang="ru-RU" sz="2400" dirty="0"/>
              <a:t>, </a:t>
            </a:r>
            <a:r>
              <a:rPr lang="ru-RU" sz="2400" dirty="0" err="1"/>
              <a:t>влітку</a:t>
            </a:r>
            <a:r>
              <a:rPr lang="ru-RU" sz="2400" dirty="0"/>
              <a:t> – </a:t>
            </a:r>
            <a:r>
              <a:rPr lang="ru-RU" sz="2400" dirty="0" err="1"/>
              <a:t>світлий</a:t>
            </a:r>
            <a:r>
              <a:rPr lang="ru-RU" sz="2400" dirty="0"/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643931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4000" dirty="0" smtClean="0"/>
              <a:t>НЕПРОЗОРА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797152"/>
            <a:ext cx="479907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/>
                <a:ea typeface="Calibri"/>
                <a:cs typeface="Times New Roman"/>
              </a:rPr>
              <a:t>( Короткозора)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0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638" y="-99392"/>
            <a:ext cx="9036496" cy="683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Внаслідок заломлення пучку світла на межі повітря – скло напрям його поширення змінився на кут α. Чи зміниться цей кут, якщо на поверхню скла налити шар води ? </a:t>
            </a:r>
            <a:endParaRPr lang="uk-UA" sz="32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У кого – риби чи птаха – за однакових геометричних розмірів більша оптична сила ока?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uk-UA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Чи </a:t>
            </a:r>
            <a:r>
              <a:rPr lang="uk-UA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можливо отримати лінзу, відрізаючи площиною частину: а) скляної сфери; б) скляного циліндра? </a:t>
            </a:r>
            <a:endParaRPr lang="ru-RU" sz="16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04864"/>
            <a:ext cx="8352928" cy="916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Ні</a:t>
            </a:r>
            <a:r>
              <a:rPr lang="uk-UA" sz="2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, оскільки він визначається відношенням показників заломлення першого та останнього середовища.)</a:t>
            </a:r>
            <a:endParaRPr lang="ru-RU" sz="1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39" y="4077072"/>
            <a:ext cx="1890713" cy="85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423" y="6003925"/>
            <a:ext cx="4614863" cy="85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92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1" y="12073"/>
            <a:ext cx="82296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6000" b="1" dirty="0">
                <a:solidFill>
                  <a:srgbClr val="666699"/>
                </a:solidFill>
              </a:rPr>
              <a:t>Чарівна ложка</a:t>
            </a:r>
            <a:endParaRPr lang="ru-RU" sz="6000" b="1" dirty="0">
              <a:solidFill>
                <a:srgbClr val="6666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591" y="1124744"/>
            <a:ext cx="5112568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Я налив у чашку чаю,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Ложку з цукром опустив –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І зненацька помічаю: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Хтось її переломив.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Хто цей злодій? Де сховався?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Ложку з жалем вийняв я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І безмежно здивувався: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Ціла ложечка моя.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Та лише у чай проникне –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800" dirty="0">
                <a:solidFill>
                  <a:srgbClr val="FFFF00"/>
                </a:solidFill>
              </a:rPr>
              <a:t>Знов ламається вона.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FFFF00"/>
                </a:solidFill>
              </a:rPr>
              <a:t>Що це? Може, чарівник я?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FFFF00"/>
                </a:solidFill>
              </a:rPr>
              <a:t>Може, ложка чарівна?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400" dirty="0">
              <a:solidFill>
                <a:srgbClr val="808000"/>
              </a:solidFill>
            </a:endParaRPr>
          </a:p>
        </p:txBody>
      </p:sp>
      <p:pic>
        <p:nvPicPr>
          <p:cNvPr id="18437" name="Picture 5" descr="200px-Refraction-with-soda-str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868738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7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036496" cy="174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ОПТИЧНІ ПРИЛАДИ ВИКОРИСТОВУЮТЬСЯ СКРІЗЬ</a:t>
            </a:r>
            <a:endParaRPr lang="ru-RU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77" y="1785998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Фотоапарат</a:t>
            </a:r>
            <a:r>
              <a:rPr lang="ru-RU" sz="3600" dirty="0"/>
              <a:t> телескоп </a:t>
            </a:r>
            <a:r>
              <a:rPr lang="ru-RU" sz="3600" dirty="0" err="1"/>
              <a:t>мікроскоп</a:t>
            </a:r>
            <a:r>
              <a:rPr lang="ru-RU" sz="3600" dirty="0"/>
              <a:t> лазер </a:t>
            </a:r>
            <a:r>
              <a:rPr lang="ru-RU" sz="3600" dirty="0" err="1"/>
              <a:t>кінопроектор</a:t>
            </a:r>
            <a:r>
              <a:rPr lang="ru-RU" sz="3600" dirty="0"/>
              <a:t> </a:t>
            </a:r>
            <a:r>
              <a:rPr lang="ru-RU" sz="3600" dirty="0" err="1"/>
              <a:t>кінокамера</a:t>
            </a:r>
            <a:r>
              <a:rPr lang="ru-RU" sz="3600" dirty="0"/>
              <a:t> </a:t>
            </a:r>
            <a:r>
              <a:rPr lang="ru-RU" sz="3600" dirty="0" err="1"/>
              <a:t>псевдоскоп</a:t>
            </a:r>
            <a:r>
              <a:rPr lang="ru-RU" sz="3600" dirty="0"/>
              <a:t> </a:t>
            </a:r>
            <a:r>
              <a:rPr lang="ru-RU" sz="3600" dirty="0" err="1"/>
              <a:t>епіскоп</a:t>
            </a:r>
            <a:r>
              <a:rPr lang="ru-RU" sz="3600" dirty="0"/>
              <a:t> камера-обскура </a:t>
            </a:r>
            <a:r>
              <a:rPr lang="ru-RU" sz="3600" dirty="0" err="1"/>
              <a:t>діаскоп</a:t>
            </a:r>
            <a:r>
              <a:rPr lang="ru-RU" sz="3600" dirty="0"/>
              <a:t> </a:t>
            </a:r>
            <a:r>
              <a:rPr lang="ru-RU" sz="3600" dirty="0" err="1"/>
              <a:t>епідіаскоп</a:t>
            </a:r>
            <a:endParaRPr lang="ru-RU" sz="3600" dirty="0"/>
          </a:p>
          <a:p>
            <a:r>
              <a:rPr lang="ru-RU" sz="3600" dirty="0" err="1"/>
              <a:t>Графоскоп</a:t>
            </a:r>
            <a:r>
              <a:rPr lang="ru-RU" sz="3600" dirty="0"/>
              <a:t> лорнета лупа </a:t>
            </a:r>
            <a:r>
              <a:rPr lang="ru-RU" sz="3600" dirty="0" err="1"/>
              <a:t>відеокамера</a:t>
            </a:r>
            <a:r>
              <a:rPr lang="ru-RU" sz="3600" dirty="0"/>
              <a:t> монокль </a:t>
            </a:r>
            <a:r>
              <a:rPr lang="ru-RU" sz="3600" dirty="0" err="1"/>
              <a:t>окуляри</a:t>
            </a:r>
            <a:r>
              <a:rPr lang="ru-RU" sz="3600" dirty="0"/>
              <a:t> перископ </a:t>
            </a:r>
            <a:r>
              <a:rPr lang="ru-RU" sz="3600" dirty="0" err="1"/>
              <a:t>теодоліт</a:t>
            </a:r>
            <a:r>
              <a:rPr lang="ru-RU" sz="3600" dirty="0"/>
              <a:t> проектор рефлектор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64623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58557"/>
            <a:ext cx="16462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354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546"/>
            <a:ext cx="8352928" cy="6665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67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ОРДОВСЬКІ ДОК! ШКОЛЯР!\Фізика11-а Гуненко\ОПТИКА контр робота гунько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449" y="4418464"/>
            <a:ext cx="2899023" cy="21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геометричної оптики утворюють чотири закони: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94" y="2406055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 прямолінійного поширення світла</a:t>
            </a:r>
          </a:p>
          <a:p>
            <a:r>
              <a:rPr lang="uk-UA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 незалежності світлових променів</a:t>
            </a:r>
          </a:p>
          <a:p>
            <a:r>
              <a:rPr lang="uk-UA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 відбивання світла</a:t>
            </a:r>
          </a:p>
          <a:p>
            <a:r>
              <a:rPr lang="uk-UA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Закон заломлення світла</a:t>
            </a:r>
            <a:endParaRPr lang="ru-RU" sz="44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 rot="5400000">
            <a:off x="4857750" y="2000250"/>
            <a:ext cx="3857625" cy="3286125"/>
          </a:xfrm>
          <a:prstGeom prst="parallelogram">
            <a:avLst>
              <a:gd name="adj" fmla="val 38764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00125" y="2857500"/>
            <a:ext cx="4786313" cy="107156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75" y="404813"/>
            <a:ext cx="8786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поширення світла в однорідному середовищі.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\\5ijhg0fbka2vcii\C\PIC\CLIPART\HOMEANIM\J007613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14625"/>
            <a:ext cx="4286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араллелограмм 6"/>
          <p:cNvSpPr/>
          <p:nvPr/>
        </p:nvSpPr>
        <p:spPr>
          <a:xfrm rot="5400000">
            <a:off x="2942431" y="2772569"/>
            <a:ext cx="915988" cy="800100"/>
          </a:xfrm>
          <a:prstGeom prst="parallelogram">
            <a:avLst>
              <a:gd name="adj" fmla="val 38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00125" y="2500313"/>
            <a:ext cx="4786313" cy="35718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8688" y="2857500"/>
            <a:ext cx="6858000" cy="18573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араллелограмм 16"/>
          <p:cNvSpPr/>
          <p:nvPr/>
        </p:nvSpPr>
        <p:spPr>
          <a:xfrm rot="5400000">
            <a:off x="5679282" y="2607469"/>
            <a:ext cx="2214562" cy="2000250"/>
          </a:xfrm>
          <a:prstGeom prst="parallelogram">
            <a:avLst>
              <a:gd name="adj" fmla="val 38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28688" y="2857500"/>
            <a:ext cx="6858000" cy="4286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85875" y="5429250"/>
            <a:ext cx="6500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Доведення прямолінійності поширення променів світла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1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 animBg="1"/>
      <p:bldP spid="1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57188" y="4071938"/>
            <a:ext cx="8429625" cy="0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857251" y="1285875"/>
            <a:ext cx="3143250" cy="242887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3821113" y="1249363"/>
            <a:ext cx="3216275" cy="242887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643313" y="1500188"/>
            <a:ext cx="3500437" cy="257175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3071813" y="1500188"/>
            <a:ext cx="3571875" cy="25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178969" y="1393032"/>
            <a:ext cx="3143250" cy="2214562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6142832" y="1427956"/>
            <a:ext cx="3144838" cy="2143125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892300" y="2678113"/>
            <a:ext cx="3500437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1928813" y="2357438"/>
            <a:ext cx="3429000" cy="3357562"/>
          </a:xfrm>
          <a:prstGeom prst="arc">
            <a:avLst>
              <a:gd name="adj1" fmla="val 10750762"/>
              <a:gd name="adj2" fmla="val 63314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4500" y="20701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7563" y="4071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00500" y="9985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57938" y="4071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00688" y="22860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C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5" y="22129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D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7188" y="3714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M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86750" y="3714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N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14938" y="928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43875" y="928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618038" y="2643188"/>
            <a:ext cx="46037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 flipH="1">
            <a:off x="3643313" y="4071938"/>
            <a:ext cx="46037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5572125" y="2643188"/>
            <a:ext cx="46038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6643688" y="4071938"/>
            <a:ext cx="46037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>
            <a:off x="3357563" y="3571875"/>
            <a:ext cx="571500" cy="357188"/>
          </a:xfrm>
          <a:prstGeom prst="arc">
            <a:avLst>
              <a:gd name="adj1" fmla="val 11069448"/>
              <a:gd name="adj2" fmla="val 157235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14688" y="3214688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9" name="Дуга 28"/>
          <p:cNvSpPr/>
          <p:nvPr/>
        </p:nvSpPr>
        <p:spPr>
          <a:xfrm rot="3757631">
            <a:off x="3504407" y="3444081"/>
            <a:ext cx="571500" cy="357187"/>
          </a:xfrm>
          <a:prstGeom prst="arc">
            <a:avLst>
              <a:gd name="adj1" fmla="val 11069448"/>
              <a:gd name="adj2" fmla="val 17220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86188" y="3071813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γ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1" name="Дуга 30"/>
          <p:cNvSpPr/>
          <p:nvPr/>
        </p:nvSpPr>
        <p:spPr>
          <a:xfrm>
            <a:off x="2714625" y="2714625"/>
            <a:ext cx="2928938" cy="2419350"/>
          </a:xfrm>
          <a:prstGeom prst="arc">
            <a:avLst>
              <a:gd name="adj1" fmla="val 10486352"/>
              <a:gd name="adj2" fmla="val 363879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Дуга 31"/>
          <p:cNvSpPr/>
          <p:nvPr/>
        </p:nvSpPr>
        <p:spPr>
          <a:xfrm>
            <a:off x="3714750" y="2928938"/>
            <a:ext cx="2081213" cy="2276475"/>
          </a:xfrm>
          <a:prstGeom prst="arc">
            <a:avLst>
              <a:gd name="adj1" fmla="val 10750762"/>
              <a:gd name="adj2" fmla="val 63314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Дуга 32"/>
          <p:cNvSpPr/>
          <p:nvPr/>
        </p:nvSpPr>
        <p:spPr>
          <a:xfrm>
            <a:off x="4143375" y="3143250"/>
            <a:ext cx="1795463" cy="1928813"/>
          </a:xfrm>
          <a:prstGeom prst="arc">
            <a:avLst>
              <a:gd name="adj1" fmla="val 11129114"/>
              <a:gd name="adj2" fmla="val 2130493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Дуга 33"/>
          <p:cNvSpPr/>
          <p:nvPr/>
        </p:nvSpPr>
        <p:spPr>
          <a:xfrm>
            <a:off x="4643438" y="3357563"/>
            <a:ext cx="1428750" cy="1428750"/>
          </a:xfrm>
          <a:prstGeom prst="arc">
            <a:avLst>
              <a:gd name="adj1" fmla="val 10838029"/>
              <a:gd name="adj2" fmla="val 2155331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5286375" y="3643313"/>
            <a:ext cx="1081088" cy="1062037"/>
          </a:xfrm>
          <a:prstGeom prst="arc">
            <a:avLst>
              <a:gd name="adj1" fmla="val 11428196"/>
              <a:gd name="adj2" fmla="val 21045603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Дуга 35"/>
          <p:cNvSpPr/>
          <p:nvPr/>
        </p:nvSpPr>
        <p:spPr>
          <a:xfrm rot="5400000">
            <a:off x="3750469" y="3893344"/>
            <a:ext cx="571500" cy="357188"/>
          </a:xfrm>
          <a:prstGeom prst="arc">
            <a:avLst>
              <a:gd name="adj1" fmla="val 11069448"/>
              <a:gd name="adj2" fmla="val 15723507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43375" y="371475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43563" y="3643313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γ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9" name="Дуга 38"/>
          <p:cNvSpPr/>
          <p:nvPr/>
        </p:nvSpPr>
        <p:spPr>
          <a:xfrm rot="18661772">
            <a:off x="5889625" y="3740150"/>
            <a:ext cx="552450" cy="234950"/>
          </a:xfrm>
          <a:prstGeom prst="arc">
            <a:avLst>
              <a:gd name="adj1" fmla="val 11069448"/>
              <a:gd name="adj2" fmla="val 17220529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3214688" y="5500688"/>
          <a:ext cx="2973387" cy="428625"/>
        </p:xfrm>
        <a:graphic>
          <a:graphicData uri="http://schemas.openxmlformats.org/presentationml/2006/ole">
            <p:oleObj spid="_x0000_s6162" name="Формула" r:id="rId3" imgW="1409088" imgH="203112" progId="Equation.3">
              <p:embed/>
            </p:oleObj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4214813" y="6000750"/>
          <a:ext cx="2143125" cy="642938"/>
        </p:xfrm>
        <a:graphic>
          <a:graphicData uri="http://schemas.openxmlformats.org/presentationml/2006/ole">
            <p:oleObj spid="_x0000_s6163" name="Формула" r:id="rId4" imgW="634725" imgH="190417" progId="Equation.3">
              <p:embed/>
            </p:oleObj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28875" y="607218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Отже,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71688" y="4429125"/>
            <a:ext cx="59293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Δ</a:t>
            </a: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 DAB ~ </a:t>
            </a: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Δ</a:t>
            </a: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 CBA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( AB – </a:t>
            </a: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спільна сторона, кути </a:t>
            </a: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D </a:t>
            </a: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і</a:t>
            </a: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 C </a:t>
            </a: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рівні як прямокутні ),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з чого слідує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white"/>
                </a:solidFill>
                <a:latin typeface="Times New Roman" pitchFamily="18" charset="0"/>
              </a:rPr>
              <a:t>       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 принципу </a:t>
            </a:r>
            <a:r>
              <a:rPr lang="uk-UA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Гюйгенса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виведенні законів геометричної оптики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313" y="428625"/>
            <a:ext cx="8786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відбивання світла на непрозорій межі двох середовищ.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/>
      <p:bldP spid="30" grpId="0"/>
      <p:bldP spid="37" grpId="0"/>
      <p:bldP spid="37" grpId="1"/>
      <p:bldP spid="38" grpId="0"/>
      <p:bldP spid="38" grpId="1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00063" y="2357438"/>
            <a:ext cx="3929062" cy="1587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35781" y="1178719"/>
            <a:ext cx="1214438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964531" y="1178719"/>
            <a:ext cx="1214438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1607344" y="1178719"/>
            <a:ext cx="1214438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1250156" y="1178719"/>
            <a:ext cx="1214438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892969" y="1178719"/>
            <a:ext cx="1214438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714500" y="1214438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2071688" y="1214438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428875" y="1214438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786063" y="1214438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143250" y="1214438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984625" y="5302250"/>
            <a:ext cx="4967288" cy="519113"/>
          </a:xfrm>
          <a:custGeom>
            <a:avLst/>
            <a:gdLst>
              <a:gd name="connsiteX0" fmla="*/ 0 w 4967749"/>
              <a:gd name="connsiteY0" fmla="*/ 518652 h 518652"/>
              <a:gd name="connsiteX1" fmla="*/ 604684 w 4967749"/>
              <a:gd name="connsiteY1" fmla="*/ 179439 h 518652"/>
              <a:gd name="connsiteX2" fmla="*/ 1179871 w 4967749"/>
              <a:gd name="connsiteY2" fmla="*/ 149942 h 518652"/>
              <a:gd name="connsiteX3" fmla="*/ 1607575 w 4967749"/>
              <a:gd name="connsiteY3" fmla="*/ 297426 h 518652"/>
              <a:gd name="connsiteX4" fmla="*/ 1932039 w 4967749"/>
              <a:gd name="connsiteY4" fmla="*/ 430162 h 518652"/>
              <a:gd name="connsiteX5" fmla="*/ 2271252 w 4967749"/>
              <a:gd name="connsiteY5" fmla="*/ 415413 h 518652"/>
              <a:gd name="connsiteX6" fmla="*/ 2625213 w 4967749"/>
              <a:gd name="connsiteY6" fmla="*/ 164691 h 518652"/>
              <a:gd name="connsiteX7" fmla="*/ 3229897 w 4967749"/>
              <a:gd name="connsiteY7" fmla="*/ 2458 h 518652"/>
              <a:gd name="connsiteX8" fmla="*/ 3746091 w 4967749"/>
              <a:gd name="connsiteY8" fmla="*/ 179439 h 518652"/>
              <a:gd name="connsiteX9" fmla="*/ 4380271 w 4967749"/>
              <a:gd name="connsiteY9" fmla="*/ 282678 h 518652"/>
              <a:gd name="connsiteX10" fmla="*/ 4704736 w 4967749"/>
              <a:gd name="connsiteY10" fmla="*/ 238433 h 518652"/>
              <a:gd name="connsiteX11" fmla="*/ 4925962 w 4967749"/>
              <a:gd name="connsiteY11" fmla="*/ 459658 h 518652"/>
              <a:gd name="connsiteX12" fmla="*/ 4955459 w 4967749"/>
              <a:gd name="connsiteY12" fmla="*/ 474407 h 51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749" h="518652">
                <a:moveTo>
                  <a:pt x="0" y="518652"/>
                </a:moveTo>
                <a:cubicBezTo>
                  <a:pt x="204019" y="379771"/>
                  <a:pt x="408039" y="240891"/>
                  <a:pt x="604684" y="179439"/>
                </a:cubicBezTo>
                <a:cubicBezTo>
                  <a:pt x="801329" y="117987"/>
                  <a:pt x="1012723" y="130278"/>
                  <a:pt x="1179871" y="149942"/>
                </a:cubicBezTo>
                <a:cubicBezTo>
                  <a:pt x="1347020" y="169607"/>
                  <a:pt x="1482214" y="250723"/>
                  <a:pt x="1607575" y="297426"/>
                </a:cubicBezTo>
                <a:cubicBezTo>
                  <a:pt x="1732936" y="344129"/>
                  <a:pt x="1821426" y="410498"/>
                  <a:pt x="1932039" y="430162"/>
                </a:cubicBezTo>
                <a:cubicBezTo>
                  <a:pt x="2042652" y="449826"/>
                  <a:pt x="2155723" y="459658"/>
                  <a:pt x="2271252" y="415413"/>
                </a:cubicBezTo>
                <a:cubicBezTo>
                  <a:pt x="2386781" y="371168"/>
                  <a:pt x="2465439" y="233517"/>
                  <a:pt x="2625213" y="164691"/>
                </a:cubicBezTo>
                <a:cubicBezTo>
                  <a:pt x="2784987" y="95865"/>
                  <a:pt x="3043084" y="0"/>
                  <a:pt x="3229897" y="2458"/>
                </a:cubicBezTo>
                <a:cubicBezTo>
                  <a:pt x="3416710" y="4916"/>
                  <a:pt x="3554362" y="132736"/>
                  <a:pt x="3746091" y="179439"/>
                </a:cubicBezTo>
                <a:cubicBezTo>
                  <a:pt x="3937820" y="226142"/>
                  <a:pt x="4220497" y="272846"/>
                  <a:pt x="4380271" y="282678"/>
                </a:cubicBezTo>
                <a:cubicBezTo>
                  <a:pt x="4540045" y="292510"/>
                  <a:pt x="4613788" y="208936"/>
                  <a:pt x="4704736" y="238433"/>
                </a:cubicBezTo>
                <a:cubicBezTo>
                  <a:pt x="4795684" y="267930"/>
                  <a:pt x="4884175" y="420329"/>
                  <a:pt x="4925962" y="459658"/>
                </a:cubicBezTo>
                <a:cubicBezTo>
                  <a:pt x="4967749" y="498987"/>
                  <a:pt x="4961604" y="486697"/>
                  <a:pt x="4955459" y="474407"/>
                </a:cubicBezTo>
              </a:path>
            </a:pathLst>
          </a:cu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607594" y="4250532"/>
            <a:ext cx="1214437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464969" y="4250532"/>
            <a:ext cx="1214437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4250532"/>
            <a:ext cx="1500187" cy="1428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322219" y="4250532"/>
            <a:ext cx="1143000" cy="10715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7250907" y="4250531"/>
            <a:ext cx="1357312" cy="1285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4607720" y="4250531"/>
            <a:ext cx="1357312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6072188" y="4572000"/>
            <a:ext cx="1143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5750720" y="4536281"/>
            <a:ext cx="1643062" cy="142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29500" y="4857750"/>
            <a:ext cx="1428750" cy="5000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7500938" y="4500563"/>
            <a:ext cx="1643062" cy="5000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188" y="285750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відбивання світла.</a:t>
            </a:r>
            <a:endParaRPr lang="ru-RU" sz="24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9188" y="1571625"/>
            <a:ext cx="4214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Дзеркальне відбивання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643438"/>
            <a:ext cx="37861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Дифузне (розсіяне)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відбивання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3821907" y="4750594"/>
            <a:ext cx="1785937" cy="1428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5500688" y="4429125"/>
            <a:ext cx="1714500" cy="7143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180807" y="5107781"/>
            <a:ext cx="1784350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786562" y="4429126"/>
            <a:ext cx="1643063" cy="5000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7322344" y="4393407"/>
            <a:ext cx="1714500" cy="10715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658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14313" y="3214688"/>
            <a:ext cx="8643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78656" y="1321595"/>
            <a:ext cx="2143125" cy="164306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608387" y="1249363"/>
            <a:ext cx="2214563" cy="171608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71750" y="1357313"/>
            <a:ext cx="2573338" cy="18573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2286000" y="3214688"/>
            <a:ext cx="3287713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2107407" y="3679031"/>
            <a:ext cx="1714500" cy="785813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5215732" y="3572669"/>
            <a:ext cx="1428750" cy="712787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07219" y="3036094"/>
            <a:ext cx="39290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800000">
            <a:off x="1357313" y="1785938"/>
            <a:ext cx="2500312" cy="2571750"/>
          </a:xfrm>
          <a:prstGeom prst="arc">
            <a:avLst>
              <a:gd name="adj1" fmla="val 11142376"/>
              <a:gd name="adj2" fmla="val 21106798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42938" y="121443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286000" y="3214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71875" y="11430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B1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87963" y="3214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429125" y="1428750"/>
            <a:ext cx="57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C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857500" y="4357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D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14313" y="28575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M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02338" y="28575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N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857500" y="4714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A2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715000" y="45005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Book Antiqua" pitchFamily="18" charset="0"/>
              </a:rPr>
              <a:t>B2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4" name="Блок-схема: узел 93"/>
          <p:cNvSpPr/>
          <p:nvPr/>
        </p:nvSpPr>
        <p:spPr>
          <a:xfrm>
            <a:off x="3071813" y="4286250"/>
            <a:ext cx="46037" cy="46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Блок-схема: узел 94"/>
          <p:cNvSpPr/>
          <p:nvPr/>
        </p:nvSpPr>
        <p:spPr>
          <a:xfrm flipH="1">
            <a:off x="2571750" y="3214688"/>
            <a:ext cx="46038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Блок-схема: узел 95"/>
          <p:cNvSpPr/>
          <p:nvPr/>
        </p:nvSpPr>
        <p:spPr>
          <a:xfrm>
            <a:off x="4500563" y="1785938"/>
            <a:ext cx="46037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Блок-схема: узел 96"/>
          <p:cNvSpPr/>
          <p:nvPr/>
        </p:nvSpPr>
        <p:spPr>
          <a:xfrm>
            <a:off x="5573713" y="3214688"/>
            <a:ext cx="44450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2286000" y="2714625"/>
            <a:ext cx="571500" cy="357188"/>
          </a:xfrm>
          <a:prstGeom prst="arc">
            <a:avLst>
              <a:gd name="adj1" fmla="val 11069448"/>
              <a:gd name="adj2" fmla="val 157235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2143125" y="23574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0" name="Дуга 99"/>
          <p:cNvSpPr/>
          <p:nvPr/>
        </p:nvSpPr>
        <p:spPr>
          <a:xfrm rot="10067940">
            <a:off x="2317750" y="3700463"/>
            <a:ext cx="571500" cy="357187"/>
          </a:xfrm>
          <a:prstGeom prst="arc">
            <a:avLst>
              <a:gd name="adj1" fmla="val 11778645"/>
              <a:gd name="adj2" fmla="val 17220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643188" y="407193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9" name="Дуга 28"/>
          <p:cNvSpPr/>
          <p:nvPr/>
        </p:nvSpPr>
        <p:spPr>
          <a:xfrm rot="10800000">
            <a:off x="2214563" y="2357438"/>
            <a:ext cx="1857375" cy="1785937"/>
          </a:xfrm>
          <a:prstGeom prst="arc">
            <a:avLst>
              <a:gd name="adj1" fmla="val 10858213"/>
              <a:gd name="adj2" fmla="val 6759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Дуга 31"/>
          <p:cNvSpPr/>
          <p:nvPr/>
        </p:nvSpPr>
        <p:spPr>
          <a:xfrm rot="10800000">
            <a:off x="2928938" y="2500313"/>
            <a:ext cx="1500187" cy="1428750"/>
          </a:xfrm>
          <a:prstGeom prst="arc">
            <a:avLst>
              <a:gd name="adj1" fmla="val 10838029"/>
              <a:gd name="adj2" fmla="val 2155331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Дуга 32"/>
          <p:cNvSpPr/>
          <p:nvPr/>
        </p:nvSpPr>
        <p:spPr>
          <a:xfrm rot="10800000">
            <a:off x="3857625" y="2571750"/>
            <a:ext cx="1082675" cy="1062038"/>
          </a:xfrm>
          <a:prstGeom prst="arc">
            <a:avLst>
              <a:gd name="adj1" fmla="val 11428196"/>
              <a:gd name="adj2" fmla="val 21045603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Дуга 36"/>
          <p:cNvSpPr/>
          <p:nvPr/>
        </p:nvSpPr>
        <p:spPr>
          <a:xfrm rot="5400000">
            <a:off x="2678907" y="3036094"/>
            <a:ext cx="571500" cy="357187"/>
          </a:xfrm>
          <a:prstGeom prst="arc">
            <a:avLst>
              <a:gd name="adj1" fmla="val 11069448"/>
              <a:gd name="adj2" fmla="val 15723507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071813" y="285750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α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0" name="Дуга 59"/>
          <p:cNvSpPr/>
          <p:nvPr/>
        </p:nvSpPr>
        <p:spPr>
          <a:xfrm rot="16200000">
            <a:off x="4607719" y="3036094"/>
            <a:ext cx="571500" cy="357188"/>
          </a:xfrm>
          <a:prstGeom prst="arc">
            <a:avLst>
              <a:gd name="adj1" fmla="val 11069448"/>
              <a:gd name="adj2" fmla="val 15723507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429125" y="321468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Times New Roman" pitchFamily="18" charset="0"/>
              </a:rPr>
              <a:t>β</a:t>
            </a:r>
            <a:endParaRPr lang="ru-RU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/>
        </p:nvGraphicFramePr>
        <p:xfrm>
          <a:off x="6858000" y="1214438"/>
          <a:ext cx="1143000" cy="596900"/>
        </p:xfrm>
        <a:graphic>
          <a:graphicData uri="http://schemas.openxmlformats.org/presentationml/2006/ole">
            <p:oleObj spid="_x0000_s7234" name="Формула" r:id="rId3" imgW="723586" imgH="596641" progId="Equation.3">
              <p:embed/>
            </p:oleObj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/>
        </p:nvGraphicFramePr>
        <p:xfrm>
          <a:off x="6858000" y="3429000"/>
          <a:ext cx="928688" cy="596900"/>
        </p:xfrm>
        <a:graphic>
          <a:graphicData uri="http://schemas.openxmlformats.org/presentationml/2006/ole">
            <p:oleObj spid="_x0000_s7235" name="Формула" r:id="rId4" imgW="749300" imgH="596900" progId="Equation.3">
              <p:embed/>
            </p:oleObj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214313" y="5786438"/>
          <a:ext cx="1000125" cy="673100"/>
        </p:xfrm>
        <a:graphic>
          <a:graphicData uri="http://schemas.openxmlformats.org/presentationml/2006/ole">
            <p:oleObj spid="_x0000_s7236" name="Формула" r:id="rId5" imgW="660113" imgH="444307" progId="Equation.3">
              <p:embed/>
            </p:oleObj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1571625" y="5786438"/>
          <a:ext cx="1571625" cy="285750"/>
        </p:xfrm>
        <a:graphic>
          <a:graphicData uri="http://schemas.openxmlformats.org/presentationml/2006/ole">
            <p:oleObj spid="_x0000_s7237" name="Формула" r:id="rId6" imgW="977476" imgH="177723" progId="Equation.3">
              <p:embed/>
            </p:oleObj>
          </a:graphicData>
        </a:graphic>
      </p:graphicFrame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1571625" y="6143625"/>
          <a:ext cx="1571625" cy="319088"/>
        </p:xfrm>
        <a:graphic>
          <a:graphicData uri="http://schemas.openxmlformats.org/presentationml/2006/ole">
            <p:oleObj spid="_x0000_s7238" name="Формула" r:id="rId7" imgW="1002865" imgH="203112" progId="Equation.3">
              <p:embed/>
            </p:oleObj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3429000" y="5786438"/>
          <a:ext cx="2038350" cy="642937"/>
        </p:xfrm>
        <a:graphic>
          <a:graphicData uri="http://schemas.openxmlformats.org/presentationml/2006/ole">
            <p:oleObj spid="_x0000_s7239" name="Формула" r:id="rId8" imgW="1409088" imgH="444307" progId="Equation.3">
              <p:embed/>
            </p:oleObj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5715000" y="5786438"/>
          <a:ext cx="1357313" cy="625475"/>
        </p:xfrm>
        <a:graphic>
          <a:graphicData uri="http://schemas.openxmlformats.org/presentationml/2006/ole">
            <p:oleObj spid="_x0000_s7240" name="Формула" r:id="rId9" imgW="863225" imgH="444307" progId="Equation.3">
              <p:embed/>
            </p:oleObj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/>
        </p:nvGraphicFramePr>
        <p:xfrm>
          <a:off x="7358063" y="5715000"/>
          <a:ext cx="1484312" cy="742950"/>
        </p:xfrm>
        <a:graphic>
          <a:graphicData uri="http://schemas.openxmlformats.org/presentationml/2006/ole">
            <p:oleObj spid="_x0000_s7241" name="Формула" r:id="rId10" imgW="965200" imgH="4826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-214313" y="214313"/>
            <a:ext cx="9501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 заломлення світла на прозорій межі двох середовищ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uk-UA" sz="2000" b="1" i="1" baseline="-25000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l-GR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uk-UA" sz="2000" b="1" i="1" baseline="-25000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i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i="1" dirty="0">
              <a:solidFill>
                <a:srgbClr val="0BD0D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8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87" grpId="0"/>
      <p:bldP spid="88" grpId="0"/>
      <p:bldP spid="94" grpId="0" animBg="1"/>
      <p:bldP spid="95" grpId="0" animBg="1"/>
      <p:bldP spid="96" grpId="0" animBg="1"/>
      <p:bldP spid="97" grpId="0" animBg="1"/>
      <p:bldP spid="99" grpId="0"/>
      <p:bldP spid="101" grpId="0"/>
      <p:bldP spid="38" grpId="0"/>
      <p:bldP spid="38" grpId="1"/>
      <p:bldP spid="61" grpId="0"/>
      <p:bldP spid="61" grpId="1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1050</Words>
  <Application>Microsoft Office PowerPoint</Application>
  <PresentationFormat>Экран (4:3)</PresentationFormat>
  <Paragraphs>221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2" baseType="lpstr">
      <vt:lpstr>Апекс</vt:lpstr>
      <vt:lpstr>1_Апекс</vt:lpstr>
      <vt:lpstr>2_Апекс</vt:lpstr>
      <vt:lpstr>Тема Office</vt:lpstr>
      <vt:lpstr>1_Тема Office</vt:lpstr>
      <vt:lpstr>2_Тема Office</vt:lpstr>
      <vt:lpstr>Оформление по умолчанию</vt:lpstr>
      <vt:lpstr>3_Тема Office</vt:lpstr>
      <vt:lpstr>4_Тема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Формула</vt:lpstr>
      <vt:lpstr>Слайд 1</vt:lpstr>
      <vt:lpstr>Слайд 2</vt:lpstr>
      <vt:lpstr>Слайд 3</vt:lpstr>
      <vt:lpstr>Слайд 4</vt:lpstr>
      <vt:lpstr>ОСНОВУ геометричної оптики утворюють чотири закони: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Вгнуті лінзи. Розсіювальні</vt:lpstr>
      <vt:lpstr>Опуклі лінзи. Збиральні</vt:lpstr>
      <vt:lpstr>Оптична сила лінзи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Око бджоли</vt:lpstr>
      <vt:lpstr>Око як оптична  система</vt:lpstr>
      <vt:lpstr>Особливості ока</vt:lpstr>
      <vt:lpstr>Вади зору</vt:lpstr>
      <vt:lpstr>Вади зору</vt:lpstr>
      <vt:lpstr>Цікаво</vt:lpstr>
      <vt:lpstr>Слайд 43</vt:lpstr>
      <vt:lpstr>Слайд 44</vt:lpstr>
      <vt:lpstr>Чарівна ложка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Ярослав</cp:lastModifiedBy>
  <cp:revision>18</cp:revision>
  <dcterms:created xsi:type="dcterms:W3CDTF">2013-02-13T07:27:18Z</dcterms:created>
  <dcterms:modified xsi:type="dcterms:W3CDTF">2014-06-03T17:07:48Z</dcterms:modified>
</cp:coreProperties>
</file>