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7134" autoAdjust="0"/>
  </p:normalViewPr>
  <p:slideViewPr>
    <p:cSldViewPr>
      <p:cViewPr varScale="1">
        <p:scale>
          <a:sx n="85" d="100"/>
          <a:sy n="85" d="100"/>
        </p:scale>
        <p:origin x="-390"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E2670A-F491-43D8-926A-B4D4040C7DDB}" type="datetimeFigureOut">
              <a:rPr lang="ru-RU" smtClean="0"/>
              <a:pPr/>
              <a:t>30.01.2014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8A9209-311F-4EA9-8699-06E76C6FD638}"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F8A9209-311F-4EA9-8699-06E76C6FD638}" type="slidenum">
              <a:rPr lang="ru-RU" smtClean="0"/>
              <a:pPr/>
              <a:t>16</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915605E-D525-4605-8E9D-63D6690493E2}" type="datetimeFigureOut">
              <a:rPr lang="ru-RU" smtClean="0"/>
              <a:pPr/>
              <a:t>30.01.2014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3F2DB0C-725E-4E49-8C44-9BE24D12000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915605E-D525-4605-8E9D-63D6690493E2}" type="datetimeFigureOut">
              <a:rPr lang="ru-RU" smtClean="0"/>
              <a:pPr/>
              <a:t>30.01.2014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3F2DB0C-725E-4E49-8C44-9BE24D12000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915605E-D525-4605-8E9D-63D6690493E2}" type="datetimeFigureOut">
              <a:rPr lang="ru-RU" smtClean="0"/>
              <a:pPr/>
              <a:t>30.01.2014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3F2DB0C-725E-4E49-8C44-9BE24D12000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915605E-D525-4605-8E9D-63D6690493E2}" type="datetimeFigureOut">
              <a:rPr lang="ru-RU" smtClean="0"/>
              <a:pPr/>
              <a:t>30.01.2014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3F2DB0C-725E-4E49-8C44-9BE24D12000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915605E-D525-4605-8E9D-63D6690493E2}" type="datetimeFigureOut">
              <a:rPr lang="ru-RU" smtClean="0"/>
              <a:pPr/>
              <a:t>30.01.2014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3F2DB0C-725E-4E49-8C44-9BE24D12000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915605E-D525-4605-8E9D-63D6690493E2}" type="datetimeFigureOut">
              <a:rPr lang="ru-RU" smtClean="0"/>
              <a:pPr/>
              <a:t>30.01.2014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3F2DB0C-725E-4E49-8C44-9BE24D12000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915605E-D525-4605-8E9D-63D6690493E2}" type="datetimeFigureOut">
              <a:rPr lang="ru-RU" smtClean="0"/>
              <a:pPr/>
              <a:t>30.01.2014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3F2DB0C-725E-4E49-8C44-9BE24D12000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915605E-D525-4605-8E9D-63D6690493E2}" type="datetimeFigureOut">
              <a:rPr lang="ru-RU" smtClean="0"/>
              <a:pPr/>
              <a:t>30.01.2014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3F2DB0C-725E-4E49-8C44-9BE24D12000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915605E-D525-4605-8E9D-63D6690493E2}" type="datetimeFigureOut">
              <a:rPr lang="ru-RU" smtClean="0"/>
              <a:pPr/>
              <a:t>30.01.2014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3F2DB0C-725E-4E49-8C44-9BE24D12000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915605E-D525-4605-8E9D-63D6690493E2}" type="datetimeFigureOut">
              <a:rPr lang="ru-RU" smtClean="0"/>
              <a:pPr/>
              <a:t>30.01.2014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3F2DB0C-725E-4E49-8C44-9BE24D12000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915605E-D525-4605-8E9D-63D6690493E2}" type="datetimeFigureOut">
              <a:rPr lang="ru-RU" smtClean="0"/>
              <a:pPr/>
              <a:t>30.01.2014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3F2DB0C-725E-4E49-8C44-9BE24D12000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15605E-D525-4605-8E9D-63D6690493E2}" type="datetimeFigureOut">
              <a:rPr lang="ru-RU" smtClean="0"/>
              <a:pPr/>
              <a:t>30.01.2014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2DB0C-725E-4E49-8C44-9BE24D12000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file:///C:\Documents%20and%20Settings\Admin\&#1052;&#1086;&#1080;%20&#1076;&#1086;&#1082;&#1091;&#1084;&#1077;&#1085;&#1090;&#1099;\Downloads\&#1052;&#1054;&#1111;\Zara_Larsson_-_Uncover_(get-tune.net).mp3"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3" Type="http://schemas.openxmlformats.org/officeDocument/2006/relationships/image" Target="../media/image43.jpeg"/><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5" Type="http://schemas.openxmlformats.org/officeDocument/2006/relationships/image" Target="../media/image5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 Id="rId14" Type="http://schemas.openxmlformats.org/officeDocument/2006/relationships/image" Target="../media/image54.jpeg"/></Relationships>
</file>

<file path=ppt/slides/_rels/slide2.xml.rels><?xml version="1.0" encoding="UTF-8" standalone="yes"?>
<Relationships xmlns="http://schemas.openxmlformats.org/package/2006/relationships"><Relationship Id="rId8" Type="http://schemas.openxmlformats.org/officeDocument/2006/relationships/hyperlink" Target="http://en.wikipedia.org/wiki/Irish_Sea" TargetMode="External"/><Relationship Id="rId3" Type="http://schemas.openxmlformats.org/officeDocument/2006/relationships/hyperlink" Target="http://en.wikipedia.org/wiki/Constituent_country" TargetMode="External"/><Relationship Id="rId7" Type="http://schemas.openxmlformats.org/officeDocument/2006/relationships/hyperlink" Target="http://en.wikipedia.org/wiki/Wales" TargetMode="External"/><Relationship Id="rId12" Type="http://schemas.openxmlformats.org/officeDocument/2006/relationships/hyperlink" Target="http://en.wikipedia.org/wiki/Continental_Europe" TargetMode="Externa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en.wikipedia.org/wiki/Scotland" TargetMode="External"/><Relationship Id="rId11" Type="http://schemas.openxmlformats.org/officeDocument/2006/relationships/hyperlink" Target="http://en.wikipedia.org/wiki/English_Channel" TargetMode="External"/><Relationship Id="rId5" Type="http://schemas.openxmlformats.org/officeDocument/2006/relationships/hyperlink" Target="http://en.wikipedia.org/wiki/United_Kingdom" TargetMode="External"/><Relationship Id="rId10" Type="http://schemas.openxmlformats.org/officeDocument/2006/relationships/hyperlink" Target="http://en.wikipedia.org/wiki/North_Sea" TargetMode="External"/><Relationship Id="rId4" Type="http://schemas.openxmlformats.org/officeDocument/2006/relationships/hyperlink" Target="http://en.wikipedia.org/wiki/Countries_of_the_United_Kingdom" TargetMode="External"/><Relationship Id="rId9" Type="http://schemas.openxmlformats.org/officeDocument/2006/relationships/hyperlink" Target="http://en.wikipedia.org/wiki/Celtic_Sea"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nglaterra17.jpg"/>
          <p:cNvPicPr>
            <a:picLocks noChangeAspect="1"/>
          </p:cNvPicPr>
          <p:nvPr/>
        </p:nvPicPr>
        <p:blipFill>
          <a:blip r:embed="rId3"/>
          <a:stretch>
            <a:fillRect/>
          </a:stretch>
        </p:blipFill>
        <p:spPr>
          <a:xfrm>
            <a:off x="0" y="0"/>
            <a:ext cx="9144000" cy="6858000"/>
          </a:xfrm>
          <a:prstGeom prst="rect">
            <a:avLst/>
          </a:prstGeom>
        </p:spPr>
      </p:pic>
      <p:sp>
        <p:nvSpPr>
          <p:cNvPr id="5" name="Прямоугольник 4"/>
          <p:cNvSpPr/>
          <p:nvPr/>
        </p:nvSpPr>
        <p:spPr>
          <a:xfrm>
            <a:off x="1928794" y="2786058"/>
            <a:ext cx="5715040" cy="1569660"/>
          </a:xfrm>
          <a:prstGeom prst="rect">
            <a:avLst/>
          </a:prstGeom>
          <a:noFill/>
        </p:spPr>
        <p:txBody>
          <a:bodyPr wrap="square" lIns="91440" tIns="45720" rIns="91440" bIns="45720">
            <a:prstTxWarp prst="textArchUp">
              <a:avLst/>
            </a:prstTxWarp>
            <a:spAutoFit/>
            <a:scene3d>
              <a:camera prst="orthographicFront"/>
              <a:lightRig rig="threePt" dir="t"/>
            </a:scene3d>
            <a:sp3d extrusionH="57150">
              <a:bevelT w="38100" h="38100" prst="angle"/>
            </a:sp3d>
          </a:bodyPr>
          <a:lstStyle/>
          <a:p>
            <a:pPr algn="ctr"/>
            <a:r>
              <a:rPr lang="en-US" sz="9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England</a:t>
            </a:r>
            <a:endParaRPr lang="ru-RU"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6" name="Прямоугольник 5"/>
          <p:cNvSpPr/>
          <p:nvPr/>
        </p:nvSpPr>
        <p:spPr>
          <a:xfrm>
            <a:off x="5705173" y="5214950"/>
            <a:ext cx="3438827" cy="1384995"/>
          </a:xfrm>
          <a:prstGeom prst="rect">
            <a:avLst/>
          </a:prstGeom>
          <a:noFill/>
        </p:spPr>
        <p:txBody>
          <a:bodyPr wrap="none" lIns="91440" tIns="45720" rIns="91440" bIns="45720">
            <a:spAutoFit/>
          </a:bodyPr>
          <a:lstStyle/>
          <a:p>
            <a:pPr algn="ctr"/>
            <a:r>
              <a:rPr lang="ru-RU" sz="28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Підготувала</a:t>
            </a:r>
            <a:r>
              <a:rPr lang="ru-RU"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28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учениця</a:t>
            </a:r>
            <a:endParaRPr lang="ru-RU"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lgn="ctr"/>
            <a:r>
              <a:rPr lang="uk-UA"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10 класу</a:t>
            </a:r>
          </a:p>
          <a:p>
            <a:pPr algn="ctr"/>
            <a:r>
              <a:rPr lang="uk-UA" sz="28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Лемак</a:t>
            </a:r>
            <a:r>
              <a:rPr lang="uk-UA"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Андріана</a:t>
            </a:r>
            <a:endParaRPr lang="ru-RU"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8" name="Zara_Larsson_-_Uncover_(get-tune.net).mp3">
            <a:hlinkClick r:id="" action="ppaction://media"/>
          </p:cNvPr>
          <p:cNvPicPr>
            <a:picLocks noRot="1" noChangeAspect="1"/>
          </p:cNvPicPr>
          <p:nvPr>
            <a:audioFile r:link="rId1"/>
          </p:nvPr>
        </p:nvPicPr>
        <p:blipFill>
          <a:blip r:embed="rId4"/>
          <a:stretch>
            <a:fillRect/>
          </a:stretch>
        </p:blipFill>
        <p:spPr>
          <a:xfrm>
            <a:off x="357158" y="6000768"/>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childTnLst>
                          </p:cTn>
                        </p:par>
                        <p:par>
                          <p:cTn id="16" fill="hold">
                            <p:stCondLst>
                              <p:cond delay="4350"/>
                            </p:stCondLst>
                            <p:childTnLst>
                              <p:par>
                                <p:cTn id="17" presetID="1" presetClass="mediacall" presetSubtype="0" fill="hold" nodeType="afterEffect">
                                  <p:stCondLst>
                                    <p:cond delay="0"/>
                                  </p:stCondLst>
                                  <p:childTnLst>
                                    <p:cmd type="call" cmd="playFrom(0.0)">
                                      <p:cBhvr>
                                        <p:cTn id="18"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19">
                <p:cTn id="19"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a9e3135930f74120799649654fec1a9f.jpg"/>
          <p:cNvPicPr>
            <a:picLocks noChangeAspect="1"/>
          </p:cNvPicPr>
          <p:nvPr/>
        </p:nvPicPr>
        <p:blipFill>
          <a:blip r:embed="rId2"/>
          <a:stretch>
            <a:fillRect/>
          </a:stretch>
        </p:blipFill>
        <p:spPr>
          <a:xfrm>
            <a:off x="-1" y="0"/>
            <a:ext cx="9144021" cy="6858000"/>
          </a:xfrm>
          <a:prstGeom prst="rect">
            <a:avLst/>
          </a:prstGeom>
        </p:spPr>
      </p:pic>
      <p:sp>
        <p:nvSpPr>
          <p:cNvPr id="5" name="Прямоугольник 4"/>
          <p:cNvSpPr/>
          <p:nvPr/>
        </p:nvSpPr>
        <p:spPr>
          <a:xfrm>
            <a:off x="1000100" y="571480"/>
            <a:ext cx="7144648" cy="923330"/>
          </a:xfrm>
          <a:prstGeom prst="rect">
            <a:avLst/>
          </a:prstGeom>
          <a:noFill/>
        </p:spPr>
        <p:txBody>
          <a:bodyPr wrap="none" lIns="91440" tIns="45720" rIns="91440" bIns="45720">
            <a:spAutoFit/>
          </a:bodyPr>
          <a:lstStyle/>
          <a:p>
            <a:r>
              <a:rPr lang="en-US" sz="5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Tower Bridge Exhibition</a:t>
            </a:r>
            <a:endParaRPr lang="en-US" sz="5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6" name="Прямоугольник 5"/>
          <p:cNvSpPr/>
          <p:nvPr/>
        </p:nvSpPr>
        <p:spPr>
          <a:xfrm>
            <a:off x="285720" y="2214554"/>
            <a:ext cx="8858280" cy="1569660"/>
          </a:xfrm>
          <a:prstGeom prst="rect">
            <a:avLst/>
          </a:prstGeom>
          <a:noFill/>
        </p:spPr>
        <p:txBody>
          <a:bodyPr wrap="square" lIns="91440" tIns="45720" rIns="91440" bIns="45720">
            <a:spAutoFit/>
          </a:bodyPr>
          <a:lstStyle/>
          <a:p>
            <a:pPr algn="ct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Tower Bridge is one of London's iconic sights and visitors to the exhibition will learn all about its history and how the bridge works.</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7" name="Рисунок 6" descr="tower-bridge.jpg"/>
          <p:cNvPicPr>
            <a:picLocks noChangeAspect="1"/>
          </p:cNvPicPr>
          <p:nvPr/>
        </p:nvPicPr>
        <p:blipFill>
          <a:blip r:embed="rId3"/>
          <a:stretch>
            <a:fillRect/>
          </a:stretch>
        </p:blipFill>
        <p:spPr>
          <a:xfrm>
            <a:off x="0" y="0"/>
            <a:ext cx="6010823" cy="4214818"/>
          </a:xfrm>
          <a:prstGeom prst="rect">
            <a:avLst/>
          </a:prstGeom>
        </p:spPr>
      </p:pic>
      <p:pic>
        <p:nvPicPr>
          <p:cNvPr id="8" name="Рисунок 7" descr="Tower-Bridge-1024x768.jpg"/>
          <p:cNvPicPr>
            <a:picLocks noChangeAspect="1"/>
          </p:cNvPicPr>
          <p:nvPr/>
        </p:nvPicPr>
        <p:blipFill>
          <a:blip r:embed="rId4"/>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5"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anim calcmode="lin" valueType="num">
                                      <p:cBhvr>
                                        <p:cTn id="14" dur="2000" fill="hold"/>
                                        <p:tgtEl>
                                          <p:spTgt spid="7"/>
                                        </p:tgtEl>
                                        <p:attrNameLst>
                                          <p:attrName>style.rotation</p:attrName>
                                        </p:attrNameLst>
                                      </p:cBhvr>
                                      <p:tavLst>
                                        <p:tav tm="0">
                                          <p:val>
                                            <p:fltVal val="720"/>
                                          </p:val>
                                        </p:tav>
                                        <p:tav tm="100000">
                                          <p:val>
                                            <p:fltVal val="0"/>
                                          </p:val>
                                        </p:tav>
                                      </p:tavLst>
                                    </p:anim>
                                    <p:anim calcmode="lin" valueType="num">
                                      <p:cBhvr>
                                        <p:cTn id="15" dur="2000" fill="hold"/>
                                        <p:tgtEl>
                                          <p:spTgt spid="7"/>
                                        </p:tgtEl>
                                        <p:attrNameLst>
                                          <p:attrName>ppt_h</p:attrName>
                                        </p:attrNameLst>
                                      </p:cBhvr>
                                      <p:tavLst>
                                        <p:tav tm="0">
                                          <p:val>
                                            <p:fltVal val="0"/>
                                          </p:val>
                                        </p:tav>
                                        <p:tav tm="100000">
                                          <p:val>
                                            <p:strVal val="#ppt_h"/>
                                          </p:val>
                                        </p:tav>
                                      </p:tavLst>
                                    </p:anim>
                                    <p:anim calcmode="lin" valueType="num">
                                      <p:cBhvr>
                                        <p:cTn id="16" dur="2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Horizont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Westminster-Abbey-4141.jpg"/>
          <p:cNvPicPr>
            <a:picLocks noChangeAspect="1"/>
          </p:cNvPicPr>
          <p:nvPr/>
        </p:nvPicPr>
        <p:blipFill>
          <a:blip r:embed="rId2"/>
          <a:stretch>
            <a:fillRect/>
          </a:stretch>
        </p:blipFill>
        <p:spPr>
          <a:xfrm>
            <a:off x="0" y="-1"/>
            <a:ext cx="5072066" cy="6854143"/>
          </a:xfrm>
          <a:prstGeom prst="rect">
            <a:avLst/>
          </a:prstGeom>
        </p:spPr>
      </p:pic>
      <p:pic>
        <p:nvPicPr>
          <p:cNvPr id="5" name="Рисунок 4" descr="Nave-WA-BAR.jpg"/>
          <p:cNvPicPr>
            <a:picLocks noChangeAspect="1"/>
          </p:cNvPicPr>
          <p:nvPr/>
        </p:nvPicPr>
        <p:blipFill>
          <a:blip r:embed="rId3"/>
          <a:stretch>
            <a:fillRect/>
          </a:stretch>
        </p:blipFill>
        <p:spPr>
          <a:xfrm>
            <a:off x="4381500" y="0"/>
            <a:ext cx="4762500" cy="6858000"/>
          </a:xfrm>
          <a:prstGeom prst="rect">
            <a:avLst/>
          </a:prstGeom>
        </p:spPr>
      </p:pic>
      <p:sp>
        <p:nvSpPr>
          <p:cNvPr id="6" name="Прямоугольник 5"/>
          <p:cNvSpPr/>
          <p:nvPr/>
        </p:nvSpPr>
        <p:spPr>
          <a:xfrm>
            <a:off x="1285852" y="571480"/>
            <a:ext cx="660533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WESTMINSTER ABBEY</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Прямоугольник 6"/>
          <p:cNvSpPr/>
          <p:nvPr/>
        </p:nvSpPr>
        <p:spPr>
          <a:xfrm>
            <a:off x="214282" y="1928802"/>
            <a:ext cx="8929718" cy="3970318"/>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 Collegiate Church of St Peter, Westminster, which is almost always referred to as Westminster Abbey, is a mainly Gothic church, on the scale of a cathedral. It is the traditional place of coronation and burial site for English monarchs.</a:t>
            </a:r>
            <a:endParaRPr lang="ru-RU"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adrian's_wall_at_Greenhead_Lough.jpg"/>
          <p:cNvPicPr>
            <a:picLocks noChangeAspect="1"/>
          </p:cNvPicPr>
          <p:nvPr/>
        </p:nvPicPr>
        <p:blipFill>
          <a:blip r:embed="rId2"/>
          <a:stretch>
            <a:fillRect/>
          </a:stretch>
        </p:blipFill>
        <p:spPr>
          <a:xfrm>
            <a:off x="0" y="0"/>
            <a:ext cx="9144000" cy="6858000"/>
          </a:xfrm>
          <a:prstGeom prst="rect">
            <a:avLst/>
          </a:prstGeom>
        </p:spPr>
      </p:pic>
      <p:sp>
        <p:nvSpPr>
          <p:cNvPr id="5" name="Прямоугольник 4"/>
          <p:cNvSpPr/>
          <p:nvPr/>
        </p:nvSpPr>
        <p:spPr>
          <a:xfrm>
            <a:off x="2143108" y="571480"/>
            <a:ext cx="4345100" cy="923330"/>
          </a:xfrm>
          <a:prstGeom prst="rect">
            <a:avLst/>
          </a:prstGeom>
          <a:noFill/>
        </p:spPr>
        <p:txBody>
          <a:bodyPr wrap="none" lIns="91440" tIns="45720" rIns="91440" bIns="45720">
            <a:prstTxWarp prst="textArchUp">
              <a:avLst/>
            </a:prstTxWarp>
            <a:spAutoFit/>
            <a:scene3d>
              <a:camera prst="orthographicFront"/>
              <a:lightRig rig="threePt" dir="t"/>
            </a:scene3d>
            <a:sp3d extrusionH="57150">
              <a:bevelT w="38100" h="38100" prst="angle"/>
            </a:sp3d>
          </a:bodyPr>
          <a:lstStyle/>
          <a:p>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rPr>
              <a:t>Hadrian's </a:t>
            </a:r>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rPr>
              <a:t>Wall</a:t>
            </a:r>
            <a:endPar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sp>
        <p:nvSpPr>
          <p:cNvPr id="6" name="Прямоугольник 5"/>
          <p:cNvSpPr/>
          <p:nvPr/>
        </p:nvSpPr>
        <p:spPr>
          <a:xfrm>
            <a:off x="571472" y="1857364"/>
            <a:ext cx="8358246" cy="1938992"/>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000" b="1" dirty="0" smtClean="0">
                <a:ln w="50800"/>
                <a:solidFill>
                  <a:schemeClr val="bg1">
                    <a:shade val="50000"/>
                  </a:schemeClr>
                </a:solidFill>
                <a:effectLst>
                  <a:glow rad="101600">
                    <a:schemeClr val="accent3">
                      <a:satMod val="175000"/>
                      <a:alpha val="40000"/>
                    </a:schemeClr>
                  </a:glow>
                </a:effectLst>
              </a:rPr>
              <a:t>Hadrian's Wall was built in AD122 and stretched for 73 miles from the east to west coasts in northern England.</a:t>
            </a:r>
            <a:endParaRPr lang="en-US" sz="4000" b="1" dirty="0">
              <a:ln w="50800"/>
              <a:solidFill>
                <a:schemeClr val="bg1">
                  <a:shade val="50000"/>
                </a:schemeClr>
              </a:solidFill>
              <a:effectLst>
                <a:glow rad="101600">
                  <a:schemeClr val="accent3">
                    <a:satMod val="175000"/>
                    <a:alpha val="40000"/>
                  </a:schemeClr>
                </a:glow>
              </a:effectLst>
            </a:endParaRPr>
          </a:p>
        </p:txBody>
      </p:sp>
      <p:pic>
        <p:nvPicPr>
          <p:cNvPr id="7" name="Рисунок 6" descr="hadrian-s-wall-campsite-large.jpg"/>
          <p:cNvPicPr>
            <a:picLocks noChangeAspect="1"/>
          </p:cNvPicPr>
          <p:nvPr/>
        </p:nvPicPr>
        <p:blipFill>
          <a:blip r:embed="rId3"/>
          <a:stretch>
            <a:fillRect/>
          </a:stretch>
        </p:blipFill>
        <p:spPr>
          <a:xfrm>
            <a:off x="1571604" y="0"/>
            <a:ext cx="6096000" cy="66995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800_165.jpg"/>
          <p:cNvPicPr>
            <a:picLocks noChangeAspect="1"/>
          </p:cNvPicPr>
          <p:nvPr/>
        </p:nvPicPr>
        <p:blipFill>
          <a:blip r:embed="rId2"/>
          <a:stretch>
            <a:fillRect/>
          </a:stretch>
        </p:blipFill>
        <p:spPr>
          <a:xfrm>
            <a:off x="-1" y="0"/>
            <a:ext cx="9144001" cy="6858000"/>
          </a:xfrm>
          <a:prstGeom prst="rect">
            <a:avLst/>
          </a:prstGeom>
        </p:spPr>
      </p:pic>
      <p:sp>
        <p:nvSpPr>
          <p:cNvPr id="5" name="Прямоугольник 4"/>
          <p:cNvSpPr/>
          <p:nvPr/>
        </p:nvSpPr>
        <p:spPr>
          <a:xfrm>
            <a:off x="1500166" y="428604"/>
            <a:ext cx="4501489" cy="1200329"/>
          </a:xfrm>
          <a:prstGeom prst="rect">
            <a:avLst/>
          </a:prstGeom>
          <a:noFill/>
        </p:spPr>
        <p:txBody>
          <a:bodyPr wrap="none" lIns="91440" tIns="45720" rIns="91440" bIns="45720">
            <a:spAutoFit/>
            <a:scene3d>
              <a:camera prst="orthographicFront"/>
              <a:lightRig rig="threePt" dir="t"/>
            </a:scene3d>
            <a:sp3d extrusionH="57150">
              <a:bevelT w="38100" h="38100" prst="relaxedInset"/>
            </a:sp3d>
          </a:bodyPr>
          <a:lstStyle/>
          <a:p>
            <a:r>
              <a:rPr lang="en-US"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Eros Statue</a:t>
            </a:r>
            <a:endPar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6" name="Прямоугольник 5"/>
          <p:cNvSpPr/>
          <p:nvPr/>
        </p:nvSpPr>
        <p:spPr>
          <a:xfrm>
            <a:off x="0" y="2214554"/>
            <a:ext cx="8929718" cy="2800767"/>
          </a:xfrm>
          <a:prstGeom prst="rect">
            <a:avLst/>
          </a:prstGeom>
          <a:noFill/>
        </p:spPr>
        <p:txBody>
          <a:bodyPr wrap="square" lIns="91440" tIns="45720" rIns="91440" bIns="45720">
            <a:spAutoFit/>
          </a:bodyPr>
          <a:lstStyle/>
          <a:p>
            <a:pPr algn="ctr"/>
            <a:r>
              <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Eros is a famous statue located on top of the Shaftesbury Avenue Memorial fountain in Piccadilly Square, London</a:t>
            </a:r>
            <a:endParaRPr lang="ru-RU"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7" name="Рисунок 6" descr="eros_statue_5389.jpg"/>
          <p:cNvPicPr>
            <a:picLocks noChangeAspect="1"/>
          </p:cNvPicPr>
          <p:nvPr/>
        </p:nvPicPr>
        <p:blipFill>
          <a:blip r:embed="rId3"/>
          <a:stretch>
            <a:fillRect/>
          </a:stretch>
        </p:blipFill>
        <p:spPr>
          <a:xfrm>
            <a:off x="0" y="0"/>
            <a:ext cx="9144000" cy="60807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wellingotn-arch.jpg"/>
          <p:cNvPicPr>
            <a:picLocks noChangeAspect="1"/>
          </p:cNvPicPr>
          <p:nvPr/>
        </p:nvPicPr>
        <p:blipFill>
          <a:blip r:embed="rId2"/>
          <a:stretch>
            <a:fillRect/>
          </a:stretch>
        </p:blipFill>
        <p:spPr>
          <a:xfrm>
            <a:off x="0" y="0"/>
            <a:ext cx="6215073" cy="6858000"/>
          </a:xfrm>
          <a:prstGeom prst="rect">
            <a:avLst/>
          </a:prstGeom>
        </p:spPr>
      </p:pic>
      <p:pic>
        <p:nvPicPr>
          <p:cNvPr id="6" name="Рисунок 5" descr="gallerylwellingtonarch02.jpg"/>
          <p:cNvPicPr>
            <a:picLocks noChangeAspect="1"/>
          </p:cNvPicPr>
          <p:nvPr/>
        </p:nvPicPr>
        <p:blipFill>
          <a:blip r:embed="rId3"/>
          <a:stretch>
            <a:fillRect/>
          </a:stretch>
        </p:blipFill>
        <p:spPr>
          <a:xfrm>
            <a:off x="4786314" y="0"/>
            <a:ext cx="4357686" cy="6858000"/>
          </a:xfrm>
          <a:prstGeom prst="rect">
            <a:avLst/>
          </a:prstGeom>
        </p:spPr>
      </p:pic>
      <p:sp>
        <p:nvSpPr>
          <p:cNvPr id="8" name="Прямоугольник 7"/>
          <p:cNvSpPr/>
          <p:nvPr/>
        </p:nvSpPr>
        <p:spPr>
          <a:xfrm>
            <a:off x="2357422" y="357166"/>
            <a:ext cx="489127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Wellington Arch</a:t>
            </a: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Прямоугольник 8"/>
          <p:cNvSpPr/>
          <p:nvPr/>
        </p:nvSpPr>
        <p:spPr>
          <a:xfrm>
            <a:off x="0" y="1779687"/>
            <a:ext cx="9144000" cy="34163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Wellington Arch is a triumphal arch situated at Hyde Park Corner, between Green Park and Hyde Park.</a:t>
            </a:r>
            <a:endParaRPr lang="ru-RU"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xit" presetSubtype="10" fill="hold" grpId="1" nodeType="clickEffect">
                                  <p:stCondLst>
                                    <p:cond delay="0"/>
                                  </p:stCondLst>
                                  <p:childTnLst>
                                    <p:animEffect transition="out" filter="checkerboard(across)">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287868827_f136e47f10_o.jpg"/>
          <p:cNvPicPr>
            <a:picLocks noChangeAspect="1"/>
          </p:cNvPicPr>
          <p:nvPr/>
        </p:nvPicPr>
        <p:blipFill>
          <a:blip r:embed="rId2"/>
          <a:stretch>
            <a:fillRect/>
          </a:stretch>
        </p:blipFill>
        <p:spPr>
          <a:xfrm>
            <a:off x="0" y="0"/>
            <a:ext cx="9144000" cy="6858000"/>
          </a:xfrm>
          <a:prstGeom prst="rect">
            <a:avLst/>
          </a:prstGeom>
        </p:spPr>
      </p:pic>
      <p:sp>
        <p:nvSpPr>
          <p:cNvPr id="5" name="Прямоугольник 4"/>
          <p:cNvSpPr/>
          <p:nvPr/>
        </p:nvSpPr>
        <p:spPr>
          <a:xfrm>
            <a:off x="1857356" y="214290"/>
            <a:ext cx="5390899" cy="923330"/>
          </a:xfrm>
          <a:prstGeom prst="rect">
            <a:avLst/>
          </a:prstGeom>
          <a:noFill/>
        </p:spPr>
        <p:txBody>
          <a:bodyPr wrap="none" lIns="91440" tIns="45720" rIns="91440" bIns="45720">
            <a:spAutoFit/>
          </a:bodyPr>
          <a:lstStyle/>
          <a:p>
            <a:r>
              <a:rPr lang="en-US" sz="5400" b="1" dirty="0" smtClean="0"/>
              <a:t>Victoria Memorial</a:t>
            </a:r>
            <a:endParaRPr lang="en-US" sz="5400" b="1" dirty="0"/>
          </a:p>
        </p:txBody>
      </p:sp>
      <p:sp>
        <p:nvSpPr>
          <p:cNvPr id="6" name="Прямоугольник 5"/>
          <p:cNvSpPr/>
          <p:nvPr/>
        </p:nvSpPr>
        <p:spPr>
          <a:xfrm>
            <a:off x="1" y="2357430"/>
            <a:ext cx="8858280" cy="3416320"/>
          </a:xfrm>
          <a:prstGeom prst="rect">
            <a:avLst/>
          </a:prstGeom>
          <a:noFill/>
        </p:spPr>
        <p:txBody>
          <a:bodyPr wrap="square" lIns="91440" tIns="45720" rIns="91440" bIns="45720">
            <a:spAutoFit/>
          </a:bodyPr>
          <a:lstStyle/>
          <a:p>
            <a:pPr algn="ctr"/>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 Victoria Memorial is a statue in front of Buckingham Palace in London, placed at the centre of The Queen's Gardens.</a:t>
            </a:r>
          </a:p>
          <a:p>
            <a:pPr algn="ctr"/>
            <a:endPar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 golden statue on top is of Queen Victoria facing north-eastwards down The Mall. </a:t>
            </a:r>
            <a:endPar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7" name="Рисунок 6" descr="Queen_Victoria_Memorial.jpg"/>
          <p:cNvPicPr>
            <a:picLocks noChangeAspect="1"/>
          </p:cNvPicPr>
          <p:nvPr/>
        </p:nvPicPr>
        <p:blipFill>
          <a:blip r:embed="rId3"/>
          <a:stretch>
            <a:fillRect/>
          </a:stretch>
        </p:blipFill>
        <p:spPr>
          <a:xfrm>
            <a:off x="1719161" y="0"/>
            <a:ext cx="5705677"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 calcmode="lin" valueType="num">
                                      <p:cBhvr>
                                        <p:cTn id="14" dur="500" fill="hold"/>
                                        <p:tgtEl>
                                          <p:spTgt spid="7"/>
                                        </p:tgtEl>
                                        <p:attrNameLst>
                                          <p:attrName>style.rotation</p:attrName>
                                        </p:attrNameLst>
                                      </p:cBhvr>
                                      <p:tavLst>
                                        <p:tav tm="0">
                                          <p:val>
                                            <p:fltVal val="360"/>
                                          </p:val>
                                        </p:tav>
                                        <p:tav tm="100000">
                                          <p:val>
                                            <p:fltVal val="0"/>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P1010120.jpg"/>
          <p:cNvPicPr>
            <a:picLocks noChangeAspect="1"/>
          </p:cNvPicPr>
          <p:nvPr/>
        </p:nvPicPr>
        <p:blipFill>
          <a:blip r:embed="rId3" cstate="print"/>
          <a:stretch>
            <a:fillRect/>
          </a:stretch>
        </p:blipFill>
        <p:spPr>
          <a:xfrm>
            <a:off x="0" y="0"/>
            <a:ext cx="4631444" cy="6858000"/>
          </a:xfrm>
          <a:prstGeom prst="rect">
            <a:avLst/>
          </a:prstGeom>
        </p:spPr>
      </p:pic>
      <p:pic>
        <p:nvPicPr>
          <p:cNvPr id="6" name="Рисунок 5" descr="2b.jpg"/>
          <p:cNvPicPr>
            <a:picLocks noChangeAspect="1"/>
          </p:cNvPicPr>
          <p:nvPr/>
        </p:nvPicPr>
        <p:blipFill>
          <a:blip r:embed="rId4"/>
          <a:stretch>
            <a:fillRect/>
          </a:stretch>
        </p:blipFill>
        <p:spPr>
          <a:xfrm>
            <a:off x="4000496" y="0"/>
            <a:ext cx="5143504" cy="6858000"/>
          </a:xfrm>
          <a:prstGeom prst="rect">
            <a:avLst/>
          </a:prstGeom>
        </p:spPr>
      </p:pic>
      <p:sp>
        <p:nvSpPr>
          <p:cNvPr id="7" name="Прямоугольник 6"/>
          <p:cNvSpPr/>
          <p:nvPr/>
        </p:nvSpPr>
        <p:spPr>
          <a:xfrm>
            <a:off x="1571604" y="357166"/>
            <a:ext cx="7088479" cy="923330"/>
          </a:xfrm>
          <a:prstGeom prst="rect">
            <a:avLst/>
          </a:prstGeom>
          <a:noFill/>
        </p:spPr>
        <p:txBody>
          <a:bodyPr wrap="none" lIns="91440" tIns="45720" rIns="91440" bIns="45720">
            <a:spAutoFit/>
          </a:bodyPr>
          <a:lstStyle/>
          <a:p>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The Albert Memorial</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Прямоугольник 7"/>
          <p:cNvSpPr/>
          <p:nvPr/>
        </p:nvSpPr>
        <p:spPr>
          <a:xfrm>
            <a:off x="142844" y="1225689"/>
            <a:ext cx="8358246" cy="5632311"/>
          </a:xfrm>
          <a:prstGeom prst="rect">
            <a:avLst/>
          </a:prstGeom>
          <a:noFill/>
        </p:spPr>
        <p:txBody>
          <a:bodyPr wrap="square" lIns="91440" tIns="45720" rIns="91440" bIns="45720">
            <a:spAutoFit/>
          </a:bodyPr>
          <a:lstStyle/>
          <a:p>
            <a:pPr algn="ct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Albert Memorial was commissioned by Queen Victoria in memory of her beloved husband, Prince Albert who died of typhoid fever in 1861, aged 42. It was designed by Sir George Gilbert Scott in the Gothic Revival style and opened in July 1872 by Queen Victoria. The memorial is 176 feet tall, took over 10 years to complete, and cost £120,000. The cost was met by public subscription. </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xit" presetSubtype="0" fill="hold" grpId="1" nodeType="clickEffect">
                                  <p:stCondLst>
                                    <p:cond delay="0"/>
                                  </p:stCondLst>
                                  <p:iterate type="lt">
                                    <p:tmPct val="5000"/>
                                  </p:iterate>
                                  <p:childTnLst>
                                    <p:anim calcmode="lin" valueType="num">
                                      <p:cBhvr>
                                        <p:cTn id="13" dur="1000"/>
                                        <p:tgtEl>
                                          <p:spTgt spid="8"/>
                                        </p:tgtEl>
                                        <p:attrNameLst>
                                          <p:attrName>ppt_w</p:attrName>
                                        </p:attrNameLst>
                                      </p:cBhvr>
                                      <p:tavLst>
                                        <p:tav tm="0">
                                          <p:val>
                                            <p:strVal val="ppt_w"/>
                                          </p:val>
                                        </p:tav>
                                        <p:tav tm="100000">
                                          <p:val>
                                            <p:fltVal val="0"/>
                                          </p:val>
                                        </p:tav>
                                      </p:tavLst>
                                    </p:anim>
                                    <p:anim calcmode="lin" valueType="num">
                                      <p:cBhvr>
                                        <p:cTn id="14" dur="1000"/>
                                        <p:tgtEl>
                                          <p:spTgt spid="8"/>
                                        </p:tgtEl>
                                        <p:attrNameLst>
                                          <p:attrName>ppt_h</p:attrName>
                                        </p:attrNameLst>
                                      </p:cBhvr>
                                      <p:tavLst>
                                        <p:tav tm="0">
                                          <p:val>
                                            <p:strVal val="ppt_h"/>
                                          </p:val>
                                        </p:tav>
                                        <p:tav tm="100000">
                                          <p:val>
                                            <p:fltVal val="0"/>
                                          </p:val>
                                        </p:tav>
                                      </p:tavLst>
                                    </p:anim>
                                    <p:anim calcmode="lin" valueType="num">
                                      <p:cBhvr>
                                        <p:cTn id="15" dur="1000"/>
                                        <p:tgtEl>
                                          <p:spTgt spid="8"/>
                                        </p:tgtEl>
                                        <p:attrNameLst>
                                          <p:attrName>style.rotation</p:attrName>
                                        </p:attrNameLst>
                                      </p:cBhvr>
                                      <p:tavLst>
                                        <p:tav tm="0">
                                          <p:val>
                                            <p:fltVal val="0"/>
                                          </p:val>
                                        </p:tav>
                                        <p:tav tm="100000">
                                          <p:val>
                                            <p:fltVal val="90"/>
                                          </p:val>
                                        </p:tav>
                                      </p:tavLst>
                                    </p:anim>
                                    <p:animEffect transition="out" filter="fade">
                                      <p:cBhvr>
                                        <p:cTn id="16" dur="1000"/>
                                        <p:tgtEl>
                                          <p:spTgt spid="8"/>
                                        </p:tgtEl>
                                      </p:cBhvr>
                                    </p:animEffect>
                                    <p:set>
                                      <p:cBhvr>
                                        <p:cTn id="17"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culvertowers.jpg"/>
          <p:cNvPicPr>
            <a:picLocks noChangeAspect="1"/>
          </p:cNvPicPr>
          <p:nvPr/>
        </p:nvPicPr>
        <p:blipFill>
          <a:blip r:embed="rId2"/>
          <a:stretch>
            <a:fillRect/>
          </a:stretch>
        </p:blipFill>
        <p:spPr>
          <a:xfrm>
            <a:off x="0" y="0"/>
            <a:ext cx="9144000" cy="3263900"/>
          </a:xfrm>
          <a:prstGeom prst="rect">
            <a:avLst/>
          </a:prstGeom>
        </p:spPr>
      </p:pic>
      <p:pic>
        <p:nvPicPr>
          <p:cNvPr id="5" name="Рисунок 4" descr="1069780.jpg"/>
          <p:cNvPicPr>
            <a:picLocks noChangeAspect="1"/>
          </p:cNvPicPr>
          <p:nvPr/>
        </p:nvPicPr>
        <p:blipFill>
          <a:blip r:embed="rId3"/>
          <a:stretch>
            <a:fillRect/>
          </a:stretch>
        </p:blipFill>
        <p:spPr>
          <a:xfrm>
            <a:off x="0" y="3071810"/>
            <a:ext cx="9144000" cy="3786190"/>
          </a:xfrm>
          <a:prstGeom prst="rect">
            <a:avLst/>
          </a:prstGeom>
        </p:spPr>
      </p:pic>
      <p:sp>
        <p:nvSpPr>
          <p:cNvPr id="6" name="Прямоугольник 5"/>
          <p:cNvSpPr/>
          <p:nvPr/>
        </p:nvSpPr>
        <p:spPr>
          <a:xfrm>
            <a:off x="0" y="142852"/>
            <a:ext cx="9144000" cy="1754326"/>
          </a:xfrm>
          <a:prstGeom prst="rect">
            <a:avLst/>
          </a:prstGeom>
          <a:noFill/>
        </p:spPr>
        <p:txBody>
          <a:bodyPr wrap="square" lIns="91440" tIns="45720" rIns="91440" bIns="45720">
            <a:spAutoFit/>
          </a:bodyPr>
          <a:lstStyle/>
          <a:p>
            <a:pPr algn="ctr"/>
            <a:r>
              <a:rPr lang="en-US" sz="5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Reculver</a:t>
            </a: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Tower and Roman Fort</a:t>
            </a:r>
            <a:endParaRPr lang="ru-RU"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7" name="Прямоугольник 6"/>
          <p:cNvSpPr/>
          <p:nvPr/>
        </p:nvSpPr>
        <p:spPr>
          <a:xfrm>
            <a:off x="0" y="2071678"/>
            <a:ext cx="9144000" cy="4031873"/>
          </a:xfrm>
          <a:prstGeom prst="rect">
            <a:avLst/>
          </a:prstGeom>
          <a:noFill/>
        </p:spPr>
        <p:txBody>
          <a:bodyPr wrap="square" lIns="91440" tIns="45720" rIns="91440" bIns="45720">
            <a:spAutoFit/>
          </a:bodyPr>
          <a:lstStyle/>
          <a:p>
            <a:pPr algn="ctr"/>
            <a:r>
              <a:rPr lang="en-U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hamlet of </a:t>
            </a:r>
            <a:r>
              <a:rPr lang="en-US" sz="32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Reculver</a:t>
            </a:r>
            <a:r>
              <a:rPr lang="en-U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once occupied a strategic location at the western end of the </a:t>
            </a:r>
            <a:r>
              <a:rPr lang="en-US" sz="32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Wantsum</a:t>
            </a:r>
            <a:r>
              <a:rPr lang="en-U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Channel, between the Isle of </a:t>
            </a:r>
            <a:r>
              <a:rPr lang="en-US" sz="32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Thanet</a:t>
            </a:r>
            <a:r>
              <a:rPr lang="en-U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and the Kent mainland. This inspired the Romans to build a small fort, probably around 43 AD, and, starting late in the 2nd century, they built a "</a:t>
            </a:r>
            <a:r>
              <a:rPr lang="en-US" sz="32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castrum</a:t>
            </a:r>
            <a:r>
              <a:rPr lang="en-U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called </a:t>
            </a:r>
            <a:r>
              <a:rPr lang="en-US" sz="32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Regulbium</a:t>
            </a:r>
            <a:r>
              <a:rPr lang="en-U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which later was part of the chain of Saxon Shore forts.</a:t>
            </a:r>
            <a:endParaRPr lang="ru-RU"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8" name="Рисунок 7" descr="ReculverTowers3.jpg"/>
          <p:cNvPicPr>
            <a:picLocks noChangeAspect="1"/>
          </p:cNvPicPr>
          <p:nvPr/>
        </p:nvPicPr>
        <p:blipFill>
          <a:blip r:embed="rId4"/>
          <a:stretch>
            <a:fillRect/>
          </a:stretch>
        </p:blipFill>
        <p:spPr>
          <a:xfrm>
            <a:off x="0" y="196453"/>
            <a:ext cx="9144000" cy="64650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05"/>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 calcmode="lin" valueType="num">
                                      <p:cBhvr>
                                        <p:cTn id="9" dur="500" fill="hold"/>
                                        <p:tgtEl>
                                          <p:spTgt spid="7"/>
                                        </p:tgtEl>
                                        <p:attrNameLst>
                                          <p:attrName>ppt_x</p:attrName>
                                        </p:attrNameLst>
                                      </p:cBhvr>
                                      <p:tavLst>
                                        <p:tav tm="0">
                                          <p:val>
                                            <p:strVal val="#ppt_x-.2"/>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trafalgar_4.jpg"/>
          <p:cNvPicPr>
            <a:picLocks noChangeAspect="1"/>
          </p:cNvPicPr>
          <p:nvPr/>
        </p:nvPicPr>
        <p:blipFill>
          <a:blip r:embed="rId2"/>
          <a:stretch>
            <a:fillRect/>
          </a:stretch>
        </p:blipFill>
        <p:spPr>
          <a:xfrm>
            <a:off x="0" y="0"/>
            <a:ext cx="9144000" cy="6858000"/>
          </a:xfrm>
          <a:prstGeom prst="rect">
            <a:avLst/>
          </a:prstGeom>
        </p:spPr>
      </p:pic>
      <p:sp>
        <p:nvSpPr>
          <p:cNvPr id="5" name="Прямоугольник 4"/>
          <p:cNvSpPr/>
          <p:nvPr/>
        </p:nvSpPr>
        <p:spPr>
          <a:xfrm>
            <a:off x="2071670" y="357166"/>
            <a:ext cx="4842736" cy="923330"/>
          </a:xfrm>
          <a:prstGeom prst="rect">
            <a:avLst/>
          </a:prstGeom>
          <a:noFill/>
        </p:spPr>
        <p:txBody>
          <a:bodyPr wrap="none" lIns="91440" tIns="45720" rIns="91440" bIns="45720">
            <a:prstTxWarp prst="textArchUp">
              <a:avLst/>
            </a:prstTxWarp>
            <a:spAutoFit/>
            <a:scene3d>
              <a:camera prst="orthographicFront"/>
              <a:lightRig rig="threePt" dir="t"/>
            </a:scene3d>
            <a:sp3d extrusionH="57150">
              <a:bevelT w="69850" h="38100" prst="cross"/>
            </a:sp3d>
          </a:bodyPr>
          <a:lstStyle/>
          <a:p>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Trafalgar Square</a:t>
            </a:r>
            <a:endPar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6" name="Прямоугольник 5"/>
          <p:cNvSpPr/>
          <p:nvPr/>
        </p:nvSpPr>
        <p:spPr>
          <a:xfrm>
            <a:off x="0" y="2786058"/>
            <a:ext cx="9144001" cy="286232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Trafalgar Square is a square in the centre of London and is named after the battle of Trafalgar. The focal point of Trafalgar Square is Nelson's Column which towers 151ft above the square with an 18ft statue of Nelson on top.</a:t>
            </a:r>
            <a:endParaRPr lang="ru-RU"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7" name="Рисунок 6" descr="trafalgar_square4.jpg"/>
          <p:cNvPicPr>
            <a:picLocks noChangeAspect="1"/>
          </p:cNvPicPr>
          <p:nvPr/>
        </p:nvPicPr>
        <p:blipFill>
          <a:blip r:embed="rId3"/>
          <a:stretch>
            <a:fillRect/>
          </a:stretch>
        </p:blipFill>
        <p:spPr>
          <a:xfrm>
            <a:off x="0" y="0"/>
            <a:ext cx="5715000" cy="3810000"/>
          </a:xfrm>
          <a:prstGeom prst="rect">
            <a:avLst/>
          </a:prstGeom>
        </p:spPr>
      </p:pic>
      <p:pic>
        <p:nvPicPr>
          <p:cNvPr id="8" name="Рисунок 7" descr="Sir_Henry_Havelock_Statue_Trafalgar_Square_2006-04-17.jpg"/>
          <p:cNvPicPr>
            <a:picLocks noChangeAspect="1"/>
          </p:cNvPicPr>
          <p:nvPr/>
        </p:nvPicPr>
        <p:blipFill>
          <a:blip r:embed="rId4"/>
          <a:stretch>
            <a:fillRect/>
          </a:stretch>
        </p:blipFill>
        <p:spPr>
          <a:xfrm>
            <a:off x="4572000" y="0"/>
            <a:ext cx="4572000" cy="6858000"/>
          </a:xfrm>
          <a:prstGeom prst="rect">
            <a:avLst/>
          </a:prstGeom>
        </p:spPr>
      </p:pic>
      <p:pic>
        <p:nvPicPr>
          <p:cNvPr id="9" name="Рисунок 8" descr="Nelson's_Column_Looking_Towards_Westminster_-_Trafalgar_Square_-_London_-_240404.jpg"/>
          <p:cNvPicPr>
            <a:picLocks noChangeAspect="1"/>
          </p:cNvPicPr>
          <p:nvPr/>
        </p:nvPicPr>
        <p:blipFill>
          <a:blip r:embed="rId5"/>
          <a:stretch>
            <a:fillRect/>
          </a:stretch>
        </p:blipFill>
        <p:spPr>
          <a:xfrm>
            <a:off x="-1" y="3000372"/>
            <a:ext cx="4301381" cy="35004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
                                        <p:tgtEl>
                                          <p:spTgt spid="7"/>
                                        </p:tgtEl>
                                      </p:cBhvr>
                                    </p:animEffect>
                                    <p:anim calcmode="lin" valueType="num">
                                      <p:cBhvr>
                                        <p:cTn id="8" dur="400" fill="hold"/>
                                        <p:tgtEl>
                                          <p:spTgt spid="7"/>
                                        </p:tgtEl>
                                        <p:attrNameLst>
                                          <p:attrName>ppt_x</p:attrName>
                                        </p:attrNameLst>
                                      </p:cBhvr>
                                      <p:tavLst>
                                        <p:tav tm="0">
                                          <p:val>
                                            <p:strVal val="#ppt_x"/>
                                          </p:val>
                                        </p:tav>
                                        <p:tav tm="100000">
                                          <p:val>
                                            <p:strVal val="#ppt_x"/>
                                          </p:val>
                                        </p:tav>
                                      </p:tavLst>
                                    </p:anim>
                                    <p:anim calcmode="lin" valueType="num">
                                      <p:cBhvr>
                                        <p:cTn id="9" dur="400" fill="hold"/>
                                        <p:tgtEl>
                                          <p:spTgt spid="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900" decel="100000" fill="hold"/>
                                        <p:tgtEl>
                                          <p:spTgt spid="9"/>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89327.jpg"/>
          <p:cNvPicPr>
            <a:picLocks noChangeAspect="1"/>
          </p:cNvPicPr>
          <p:nvPr/>
        </p:nvPicPr>
        <p:blipFill>
          <a:blip r:embed="rId2"/>
          <a:stretch>
            <a:fillRect/>
          </a:stretch>
        </p:blipFill>
        <p:spPr>
          <a:xfrm>
            <a:off x="0" y="0"/>
            <a:ext cx="9144000" cy="6868160"/>
          </a:xfrm>
          <a:prstGeom prst="rect">
            <a:avLst/>
          </a:prstGeom>
        </p:spPr>
      </p:pic>
      <p:pic>
        <p:nvPicPr>
          <p:cNvPr id="5" name="Рисунок 4" descr="англия-достопримечательности.jpg"/>
          <p:cNvPicPr>
            <a:picLocks noChangeAspect="1"/>
          </p:cNvPicPr>
          <p:nvPr/>
        </p:nvPicPr>
        <p:blipFill>
          <a:blip r:embed="rId3"/>
          <a:stretch>
            <a:fillRect/>
          </a:stretch>
        </p:blipFill>
        <p:spPr>
          <a:xfrm>
            <a:off x="1" y="0"/>
            <a:ext cx="3252266" cy="2357430"/>
          </a:xfrm>
          <a:prstGeom prst="rect">
            <a:avLst/>
          </a:prstGeom>
        </p:spPr>
      </p:pic>
      <p:pic>
        <p:nvPicPr>
          <p:cNvPr id="6" name="Рисунок 5" descr="images.jpg"/>
          <p:cNvPicPr>
            <a:picLocks noChangeAspect="1"/>
          </p:cNvPicPr>
          <p:nvPr/>
        </p:nvPicPr>
        <p:blipFill>
          <a:blip r:embed="rId4"/>
          <a:stretch>
            <a:fillRect/>
          </a:stretch>
        </p:blipFill>
        <p:spPr>
          <a:xfrm>
            <a:off x="7296150" y="0"/>
            <a:ext cx="1847850" cy="2476500"/>
          </a:xfrm>
          <a:prstGeom prst="rect">
            <a:avLst/>
          </a:prstGeom>
        </p:spPr>
      </p:pic>
      <p:pic>
        <p:nvPicPr>
          <p:cNvPr id="7" name="Рисунок 6" descr="english3.jpg"/>
          <p:cNvPicPr>
            <a:picLocks noChangeAspect="1"/>
          </p:cNvPicPr>
          <p:nvPr/>
        </p:nvPicPr>
        <p:blipFill>
          <a:blip r:embed="rId5"/>
          <a:stretch>
            <a:fillRect/>
          </a:stretch>
        </p:blipFill>
        <p:spPr>
          <a:xfrm>
            <a:off x="2786050" y="4114800"/>
            <a:ext cx="3657600" cy="2743200"/>
          </a:xfrm>
          <a:prstGeom prst="rect">
            <a:avLst/>
          </a:prstGeom>
        </p:spPr>
      </p:pic>
      <p:pic>
        <p:nvPicPr>
          <p:cNvPr id="8" name="Рисунок 7" descr="6452990885_db0a11b624_o.jpg"/>
          <p:cNvPicPr>
            <a:picLocks noChangeAspect="1"/>
          </p:cNvPicPr>
          <p:nvPr/>
        </p:nvPicPr>
        <p:blipFill>
          <a:blip r:embed="rId6"/>
          <a:stretch>
            <a:fillRect/>
          </a:stretch>
        </p:blipFill>
        <p:spPr>
          <a:xfrm>
            <a:off x="0" y="1857364"/>
            <a:ext cx="3514904" cy="2552699"/>
          </a:xfrm>
          <a:prstGeom prst="rect">
            <a:avLst/>
          </a:prstGeom>
        </p:spPr>
      </p:pic>
      <p:pic>
        <p:nvPicPr>
          <p:cNvPr id="9" name="Рисунок 8" descr="nearby-salisbury-stonehenge.jpg"/>
          <p:cNvPicPr>
            <a:picLocks noChangeAspect="1"/>
          </p:cNvPicPr>
          <p:nvPr/>
        </p:nvPicPr>
        <p:blipFill>
          <a:blip r:embed="rId7"/>
          <a:stretch>
            <a:fillRect/>
          </a:stretch>
        </p:blipFill>
        <p:spPr>
          <a:xfrm>
            <a:off x="0" y="4307201"/>
            <a:ext cx="3405193" cy="2550799"/>
          </a:xfrm>
          <a:prstGeom prst="rect">
            <a:avLst/>
          </a:prstGeom>
        </p:spPr>
      </p:pic>
      <p:pic>
        <p:nvPicPr>
          <p:cNvPr id="10" name="Рисунок 9" descr="york.jpg"/>
          <p:cNvPicPr>
            <a:picLocks noChangeAspect="1"/>
          </p:cNvPicPr>
          <p:nvPr/>
        </p:nvPicPr>
        <p:blipFill>
          <a:blip r:embed="rId8" cstate="print"/>
          <a:stretch>
            <a:fillRect/>
          </a:stretch>
        </p:blipFill>
        <p:spPr>
          <a:xfrm>
            <a:off x="6286512" y="4357694"/>
            <a:ext cx="2857488" cy="2500306"/>
          </a:xfrm>
          <a:prstGeom prst="rect">
            <a:avLst/>
          </a:prstGeom>
        </p:spPr>
      </p:pic>
      <p:pic>
        <p:nvPicPr>
          <p:cNvPr id="11" name="Рисунок 10" descr="lon_ug_panorama1.jpg"/>
          <p:cNvPicPr>
            <a:picLocks noChangeAspect="1"/>
          </p:cNvPicPr>
          <p:nvPr/>
        </p:nvPicPr>
        <p:blipFill>
          <a:blip r:embed="rId9"/>
          <a:stretch>
            <a:fillRect/>
          </a:stretch>
        </p:blipFill>
        <p:spPr>
          <a:xfrm>
            <a:off x="6096001" y="2071678"/>
            <a:ext cx="3047999" cy="2285999"/>
          </a:xfrm>
          <a:prstGeom prst="rect">
            <a:avLst/>
          </a:prstGeom>
        </p:spPr>
      </p:pic>
      <p:pic>
        <p:nvPicPr>
          <p:cNvPr id="12" name="Рисунок 11" descr="cambridge.jpg"/>
          <p:cNvPicPr>
            <a:picLocks noChangeAspect="1"/>
          </p:cNvPicPr>
          <p:nvPr/>
        </p:nvPicPr>
        <p:blipFill>
          <a:blip r:embed="rId10"/>
          <a:stretch>
            <a:fillRect/>
          </a:stretch>
        </p:blipFill>
        <p:spPr>
          <a:xfrm>
            <a:off x="3286116" y="2000240"/>
            <a:ext cx="3180552" cy="2381438"/>
          </a:xfrm>
          <a:prstGeom prst="rect">
            <a:avLst/>
          </a:prstGeom>
        </p:spPr>
      </p:pic>
      <p:pic>
        <p:nvPicPr>
          <p:cNvPr id="13" name="Рисунок 12" descr="Anglia$1.jpg"/>
          <p:cNvPicPr>
            <a:picLocks noChangeAspect="1"/>
          </p:cNvPicPr>
          <p:nvPr/>
        </p:nvPicPr>
        <p:blipFill>
          <a:blip r:embed="rId11"/>
          <a:stretch>
            <a:fillRect/>
          </a:stretch>
        </p:blipFill>
        <p:spPr>
          <a:xfrm>
            <a:off x="3357554" y="0"/>
            <a:ext cx="3787128" cy="2562229"/>
          </a:xfrm>
          <a:prstGeom prst="rect">
            <a:avLst/>
          </a:prstGeom>
        </p:spPr>
      </p:pic>
      <p:pic>
        <p:nvPicPr>
          <p:cNvPr id="14" name="Рисунок 13" descr="Корона Великобритании.jpg"/>
          <p:cNvPicPr>
            <a:picLocks noChangeAspect="1"/>
          </p:cNvPicPr>
          <p:nvPr/>
        </p:nvPicPr>
        <p:blipFill>
          <a:blip r:embed="rId12"/>
          <a:stretch>
            <a:fillRect/>
          </a:stretch>
        </p:blipFill>
        <p:spPr>
          <a:xfrm>
            <a:off x="1714480" y="1071546"/>
            <a:ext cx="6400802" cy="4357718"/>
          </a:xfrm>
          <a:prstGeom prst="rect">
            <a:avLst/>
          </a:prstGeom>
        </p:spPr>
      </p:pic>
      <p:pic>
        <p:nvPicPr>
          <p:cNvPr id="15" name="Рисунок 14" descr="angl_castle.jpg"/>
          <p:cNvPicPr>
            <a:picLocks noChangeAspect="1"/>
          </p:cNvPicPr>
          <p:nvPr/>
        </p:nvPicPr>
        <p:blipFill>
          <a:blip r:embed="rId13"/>
          <a:stretch>
            <a:fillRect/>
          </a:stretch>
        </p:blipFill>
        <p:spPr>
          <a:xfrm>
            <a:off x="0" y="3143224"/>
            <a:ext cx="4947960" cy="3714776"/>
          </a:xfrm>
          <a:prstGeom prst="rect">
            <a:avLst/>
          </a:prstGeom>
        </p:spPr>
      </p:pic>
      <p:pic>
        <p:nvPicPr>
          <p:cNvPr id="16" name="Рисунок 15" descr="Дворец_Хэмптон_корт_Англия.jpg"/>
          <p:cNvPicPr>
            <a:picLocks noChangeAspect="1"/>
          </p:cNvPicPr>
          <p:nvPr/>
        </p:nvPicPr>
        <p:blipFill>
          <a:blip r:embed="rId14"/>
          <a:stretch>
            <a:fillRect/>
          </a:stretch>
        </p:blipFill>
        <p:spPr>
          <a:xfrm>
            <a:off x="4203893" y="0"/>
            <a:ext cx="4940107" cy="3040066"/>
          </a:xfrm>
          <a:prstGeom prst="rect">
            <a:avLst/>
          </a:prstGeom>
        </p:spPr>
      </p:pic>
      <p:pic>
        <p:nvPicPr>
          <p:cNvPr id="17" name="Рисунок 16" descr="Великобритания.jpg"/>
          <p:cNvPicPr>
            <a:picLocks noChangeAspect="1"/>
          </p:cNvPicPr>
          <p:nvPr/>
        </p:nvPicPr>
        <p:blipFill>
          <a:blip r:embed="rId15"/>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54" presetClass="entr" presetSubtype="0" ac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strVal val="#ppt_w*0.05"/>
                                          </p:val>
                                        </p:tav>
                                        <p:tav tm="100000">
                                          <p:val>
                                            <p:strVal val="#ppt_w"/>
                                          </p:val>
                                        </p:tav>
                                      </p:tavLst>
                                    </p:anim>
                                    <p:anim calcmode="lin" valueType="num">
                                      <p:cBhvr>
                                        <p:cTn id="27" dur="500" fill="hold"/>
                                        <p:tgtEl>
                                          <p:spTgt spid="8"/>
                                        </p:tgtEl>
                                        <p:attrNameLst>
                                          <p:attrName>ppt_h</p:attrName>
                                        </p:attrNameLst>
                                      </p:cBhvr>
                                      <p:tavLst>
                                        <p:tav tm="0">
                                          <p:val>
                                            <p:strVal val="#ppt_h"/>
                                          </p:val>
                                        </p:tav>
                                        <p:tav tm="100000">
                                          <p:val>
                                            <p:strVal val="#ppt_h"/>
                                          </p:val>
                                        </p:tav>
                                      </p:tavLst>
                                    </p:anim>
                                    <p:anim calcmode="lin" valueType="num">
                                      <p:cBhvr>
                                        <p:cTn id="28" dur="500" fill="hold"/>
                                        <p:tgtEl>
                                          <p:spTgt spid="8"/>
                                        </p:tgtEl>
                                        <p:attrNameLst>
                                          <p:attrName>ppt_x</p:attrName>
                                        </p:attrNameLst>
                                      </p:cBhvr>
                                      <p:tavLst>
                                        <p:tav tm="0">
                                          <p:val>
                                            <p:strVal val="#ppt_x-.2"/>
                                          </p:val>
                                        </p:tav>
                                        <p:tav tm="100000">
                                          <p:val>
                                            <p:strVal val="#ppt_x"/>
                                          </p:val>
                                        </p:tav>
                                      </p:tavLst>
                                    </p:anim>
                                    <p:anim calcmode="lin" valueType="num">
                                      <p:cBhvr>
                                        <p:cTn id="29" dur="500" fill="hold"/>
                                        <p:tgtEl>
                                          <p:spTgt spid="8"/>
                                        </p:tgtEl>
                                        <p:attrNameLst>
                                          <p:attrName>ppt_y</p:attrName>
                                        </p:attrNameLst>
                                      </p:cBhvr>
                                      <p:tavLst>
                                        <p:tav tm="0">
                                          <p:val>
                                            <p:strVal val="#ppt_y"/>
                                          </p:val>
                                        </p:tav>
                                        <p:tav tm="100000">
                                          <p:val>
                                            <p:strVal val="#ppt_y"/>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 calcmode="lin" valueType="num">
                                      <p:cBhvr>
                                        <p:cTn id="37" dur="500" fill="hold"/>
                                        <p:tgtEl>
                                          <p:spTgt spid="9"/>
                                        </p:tgtEl>
                                        <p:attrNameLst>
                                          <p:attrName>style.rotation</p:attrName>
                                        </p:attrNameLst>
                                      </p:cBhvr>
                                      <p:tavLst>
                                        <p:tav tm="0">
                                          <p:val>
                                            <p:fltVal val="360"/>
                                          </p:val>
                                        </p:tav>
                                        <p:tav tm="100000">
                                          <p:val>
                                            <p:fltVal val="0"/>
                                          </p:val>
                                        </p:tav>
                                      </p:tavLst>
                                    </p:anim>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3"/>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58" presetClass="entr" presetSubtype="0" accel="10000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strVal val="#ppt_w*2.5"/>
                                          </p:val>
                                        </p:tav>
                                        <p:tav tm="100000">
                                          <p:val>
                                            <p:strVal val="#ppt_w"/>
                                          </p:val>
                                        </p:tav>
                                      </p:tavLst>
                                    </p:anim>
                                    <p:anim calcmode="lin" valueType="num">
                                      <p:cBhvr>
                                        <p:cTn id="51" dur="500" fill="hold"/>
                                        <p:tgtEl>
                                          <p:spTgt spid="11"/>
                                        </p:tgtEl>
                                        <p:attrNameLst>
                                          <p:attrName>ppt_h</p:attrName>
                                        </p:attrNameLst>
                                      </p:cBhvr>
                                      <p:tavLst>
                                        <p:tav tm="0">
                                          <p:val>
                                            <p:strVal val="#ppt_h*0.01"/>
                                          </p:val>
                                        </p:tav>
                                        <p:tav tm="100000">
                                          <p:val>
                                            <p:strVal val="#ppt_h"/>
                                          </p:val>
                                        </p:tav>
                                      </p:tavLst>
                                    </p:anim>
                                    <p:anim calcmode="lin" valueType="num">
                                      <p:cBhvr>
                                        <p:cTn id="52" dur="500" fill="hold"/>
                                        <p:tgtEl>
                                          <p:spTgt spid="11"/>
                                        </p:tgtEl>
                                        <p:attrNameLst>
                                          <p:attrName>ppt_x</p:attrName>
                                        </p:attrNameLst>
                                      </p:cBhvr>
                                      <p:tavLst>
                                        <p:tav tm="0">
                                          <p:val>
                                            <p:strVal val="#ppt_x"/>
                                          </p:val>
                                        </p:tav>
                                        <p:tav tm="100000">
                                          <p:val>
                                            <p:strVal val="#ppt_x"/>
                                          </p:val>
                                        </p:tav>
                                      </p:tavLst>
                                    </p:anim>
                                    <p:anim calcmode="lin" valueType="num">
                                      <p:cBhvr>
                                        <p:cTn id="53" dur="500" fill="hold"/>
                                        <p:tgtEl>
                                          <p:spTgt spid="11"/>
                                        </p:tgtEl>
                                        <p:attrNameLst>
                                          <p:attrName>ppt_y</p:attrName>
                                        </p:attrNameLst>
                                      </p:cBhvr>
                                      <p:tavLst>
                                        <p:tav tm="0">
                                          <p:val>
                                            <p:strVal val="#ppt_h+1"/>
                                          </p:val>
                                        </p:tav>
                                        <p:tav tm="100000">
                                          <p:val>
                                            <p:strVal val="#ppt_y"/>
                                          </p:val>
                                        </p:tav>
                                      </p:tavLst>
                                    </p:anim>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8" presetClass="entr" presetSubtype="0"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15000" fill="hold"/>
                                        <p:tgtEl>
                                          <p:spTgt spid="12"/>
                                        </p:tgtEl>
                                        <p:attrNameLst>
                                          <p:attrName>ppt_x</p:attrName>
                                        </p:attrNameLst>
                                      </p:cBhvr>
                                      <p:tavLst>
                                        <p:tav tm="0">
                                          <p:val>
                                            <p:strVal val="#ppt_x"/>
                                          </p:val>
                                        </p:tav>
                                        <p:tav tm="100000">
                                          <p:val>
                                            <p:strVal val="#ppt_x"/>
                                          </p:val>
                                        </p:tav>
                                      </p:tavLst>
                                    </p:anim>
                                    <p:anim calcmode="lin" valueType="num">
                                      <p:cBhvr>
                                        <p:cTn id="60" dur="15000" fill="hold"/>
                                        <p:tgtEl>
                                          <p:spTgt spid="12"/>
                                        </p:tgtEl>
                                        <p:attrNameLst>
                                          <p:attrName>ppt_y</p:attrName>
                                        </p:attrNameLst>
                                      </p:cBhvr>
                                      <p:tavLst>
                                        <p:tav tm="0">
                                          <p:val>
                                            <p:strVal val="#ppt_y+1"/>
                                          </p:val>
                                        </p:tav>
                                        <p:tav tm="100000">
                                          <p:val>
                                            <p:strVal val="#ppt_y-1"/>
                                          </p:val>
                                        </p:tav>
                                      </p:tavLst>
                                    </p:anim>
                                  </p:childTnLst>
                                </p:cTn>
                              </p:par>
                            </p:childTnLst>
                          </p:cTn>
                        </p:par>
                      </p:childTnLst>
                    </p:cTn>
                  </p:par>
                  <p:par>
                    <p:cTn id="61" fill="hold">
                      <p:stCondLst>
                        <p:cond delay="indefinite"/>
                      </p:stCondLst>
                      <p:childTnLst>
                        <p:par>
                          <p:cTn id="62" fill="hold">
                            <p:stCondLst>
                              <p:cond delay="0"/>
                            </p:stCondLst>
                            <p:childTnLst>
                              <p:par>
                                <p:cTn id="63" presetID="35" presetClass="entr" presetSubtype="0"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2000"/>
                                        <p:tgtEl>
                                          <p:spTgt spid="13"/>
                                        </p:tgtEl>
                                      </p:cBhvr>
                                    </p:animEffect>
                                    <p:anim calcmode="lin" valueType="num">
                                      <p:cBhvr>
                                        <p:cTn id="66" dur="2000" fill="hold"/>
                                        <p:tgtEl>
                                          <p:spTgt spid="13"/>
                                        </p:tgtEl>
                                        <p:attrNameLst>
                                          <p:attrName>style.rotation</p:attrName>
                                        </p:attrNameLst>
                                      </p:cBhvr>
                                      <p:tavLst>
                                        <p:tav tm="0">
                                          <p:val>
                                            <p:fltVal val="720"/>
                                          </p:val>
                                        </p:tav>
                                        <p:tav tm="100000">
                                          <p:val>
                                            <p:fltVal val="0"/>
                                          </p:val>
                                        </p:tav>
                                      </p:tavLst>
                                    </p:anim>
                                    <p:anim calcmode="lin" valueType="num">
                                      <p:cBhvr>
                                        <p:cTn id="67" dur="2000" fill="hold"/>
                                        <p:tgtEl>
                                          <p:spTgt spid="13"/>
                                        </p:tgtEl>
                                        <p:attrNameLst>
                                          <p:attrName>ppt_h</p:attrName>
                                        </p:attrNameLst>
                                      </p:cBhvr>
                                      <p:tavLst>
                                        <p:tav tm="0">
                                          <p:val>
                                            <p:fltVal val="0"/>
                                          </p:val>
                                        </p:tav>
                                        <p:tav tm="100000">
                                          <p:val>
                                            <p:strVal val="#ppt_h"/>
                                          </p:val>
                                        </p:tav>
                                      </p:tavLst>
                                    </p:anim>
                                    <p:anim calcmode="lin" valueType="num">
                                      <p:cBhvr>
                                        <p:cTn id="68" dur="2000" fill="hold"/>
                                        <p:tgtEl>
                                          <p:spTgt spid="13"/>
                                        </p:tgtEl>
                                        <p:attrNameLst>
                                          <p:attrName>ppt_w</p:attrName>
                                        </p:attrNameLst>
                                      </p:cBhvr>
                                      <p:tavLst>
                                        <p:tav tm="0">
                                          <p:val>
                                            <p:fltVal val="0"/>
                                          </p:val>
                                        </p:tav>
                                        <p:tav tm="100000">
                                          <p:val>
                                            <p:strVal val="#ppt_w"/>
                                          </p:val>
                                        </p:tav>
                                      </p:tavLst>
                                    </p:anim>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wipe(down)">
                                      <p:cBhvr>
                                        <p:cTn id="73" dur="580">
                                          <p:stCondLst>
                                            <p:cond delay="0"/>
                                          </p:stCondLst>
                                        </p:cTn>
                                        <p:tgtEl>
                                          <p:spTgt spid="14"/>
                                        </p:tgtEl>
                                      </p:cBhvr>
                                    </p:animEffect>
                                    <p:anim calcmode="lin" valueType="num">
                                      <p:cBhvr>
                                        <p:cTn id="7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9" dur="26">
                                          <p:stCondLst>
                                            <p:cond delay="650"/>
                                          </p:stCondLst>
                                        </p:cTn>
                                        <p:tgtEl>
                                          <p:spTgt spid="14"/>
                                        </p:tgtEl>
                                      </p:cBhvr>
                                      <p:to x="100000" y="60000"/>
                                    </p:animScale>
                                    <p:animScale>
                                      <p:cBhvr>
                                        <p:cTn id="80" dur="166" decel="50000">
                                          <p:stCondLst>
                                            <p:cond delay="676"/>
                                          </p:stCondLst>
                                        </p:cTn>
                                        <p:tgtEl>
                                          <p:spTgt spid="14"/>
                                        </p:tgtEl>
                                      </p:cBhvr>
                                      <p:to x="100000" y="100000"/>
                                    </p:animScale>
                                    <p:animScale>
                                      <p:cBhvr>
                                        <p:cTn id="81" dur="26">
                                          <p:stCondLst>
                                            <p:cond delay="1312"/>
                                          </p:stCondLst>
                                        </p:cTn>
                                        <p:tgtEl>
                                          <p:spTgt spid="14"/>
                                        </p:tgtEl>
                                      </p:cBhvr>
                                      <p:to x="100000" y="80000"/>
                                    </p:animScale>
                                    <p:animScale>
                                      <p:cBhvr>
                                        <p:cTn id="82" dur="166" decel="50000">
                                          <p:stCondLst>
                                            <p:cond delay="1338"/>
                                          </p:stCondLst>
                                        </p:cTn>
                                        <p:tgtEl>
                                          <p:spTgt spid="14"/>
                                        </p:tgtEl>
                                      </p:cBhvr>
                                      <p:to x="100000" y="100000"/>
                                    </p:animScale>
                                    <p:animScale>
                                      <p:cBhvr>
                                        <p:cTn id="83" dur="26">
                                          <p:stCondLst>
                                            <p:cond delay="1642"/>
                                          </p:stCondLst>
                                        </p:cTn>
                                        <p:tgtEl>
                                          <p:spTgt spid="14"/>
                                        </p:tgtEl>
                                      </p:cBhvr>
                                      <p:to x="100000" y="90000"/>
                                    </p:animScale>
                                    <p:animScale>
                                      <p:cBhvr>
                                        <p:cTn id="84" dur="166" decel="50000">
                                          <p:stCondLst>
                                            <p:cond delay="1668"/>
                                          </p:stCondLst>
                                        </p:cTn>
                                        <p:tgtEl>
                                          <p:spTgt spid="14"/>
                                        </p:tgtEl>
                                      </p:cBhvr>
                                      <p:to x="100000" y="100000"/>
                                    </p:animScale>
                                    <p:animScale>
                                      <p:cBhvr>
                                        <p:cTn id="85" dur="26">
                                          <p:stCondLst>
                                            <p:cond delay="1808"/>
                                          </p:stCondLst>
                                        </p:cTn>
                                        <p:tgtEl>
                                          <p:spTgt spid="14"/>
                                        </p:tgtEl>
                                      </p:cBhvr>
                                      <p:to x="100000" y="95000"/>
                                    </p:animScale>
                                    <p:animScale>
                                      <p:cBhvr>
                                        <p:cTn id="86" dur="166" decel="50000">
                                          <p:stCondLst>
                                            <p:cond delay="1834"/>
                                          </p:stCondLst>
                                        </p:cTn>
                                        <p:tgtEl>
                                          <p:spTgt spid="14"/>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25" presetClass="entr" presetSubtype="0" fill="hold" nodeType="click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p:cTn id="91"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94" dur="1000" fill="hold"/>
                                        <p:tgtEl>
                                          <p:spTgt spid="15"/>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15"/>
                                        </p:tgtEl>
                                      </p:cBhvr>
                                    </p:animEffect>
                                  </p:childTnLst>
                                </p:cTn>
                              </p:par>
                            </p:childTnLst>
                          </p:cTn>
                        </p:par>
                      </p:childTnLst>
                    </p:cTn>
                  </p:par>
                  <p:par>
                    <p:cTn id="99" fill="hold">
                      <p:stCondLst>
                        <p:cond delay="indefinite"/>
                      </p:stCondLst>
                      <p:childTnLst>
                        <p:par>
                          <p:cTn id="100" fill="hold">
                            <p:stCondLst>
                              <p:cond delay="0"/>
                            </p:stCondLst>
                            <p:childTnLst>
                              <p:par>
                                <p:cTn id="101" presetID="37" presetClass="entr" presetSubtype="0" fill="hold" nodeType="clickEffect">
                                  <p:stCondLst>
                                    <p:cond delay="0"/>
                                  </p:stCondLst>
                                  <p:childTnLst>
                                    <p:set>
                                      <p:cBhvr>
                                        <p:cTn id="102" dur="1" fill="hold">
                                          <p:stCondLst>
                                            <p:cond delay="0"/>
                                          </p:stCondLst>
                                        </p:cTn>
                                        <p:tgtEl>
                                          <p:spTgt spid="16"/>
                                        </p:tgtEl>
                                        <p:attrNameLst>
                                          <p:attrName>style.visibility</p:attrName>
                                        </p:attrNameLst>
                                      </p:cBhvr>
                                      <p:to>
                                        <p:strVal val="visible"/>
                                      </p:to>
                                    </p:set>
                                    <p:animEffect transition="in" filter="fade">
                                      <p:cBhvr>
                                        <p:cTn id="103" dur="1000"/>
                                        <p:tgtEl>
                                          <p:spTgt spid="16"/>
                                        </p:tgtEl>
                                      </p:cBhvr>
                                    </p:animEffect>
                                    <p:anim calcmode="lin" valueType="num">
                                      <p:cBhvr>
                                        <p:cTn id="104" dur="1000" fill="hold"/>
                                        <p:tgtEl>
                                          <p:spTgt spid="16"/>
                                        </p:tgtEl>
                                        <p:attrNameLst>
                                          <p:attrName>ppt_x</p:attrName>
                                        </p:attrNameLst>
                                      </p:cBhvr>
                                      <p:tavLst>
                                        <p:tav tm="0">
                                          <p:val>
                                            <p:strVal val="#ppt_x"/>
                                          </p:val>
                                        </p:tav>
                                        <p:tav tm="100000">
                                          <p:val>
                                            <p:strVal val="#ppt_x"/>
                                          </p:val>
                                        </p:tav>
                                      </p:tavLst>
                                    </p:anim>
                                    <p:anim calcmode="lin" valueType="num">
                                      <p:cBhvr>
                                        <p:cTn id="105" dur="900" decel="100000" fill="hold"/>
                                        <p:tgtEl>
                                          <p:spTgt spid="16"/>
                                        </p:tgtEl>
                                        <p:attrNameLst>
                                          <p:attrName>ppt_y</p:attrName>
                                        </p:attrNameLst>
                                      </p:cBhvr>
                                      <p:tavLst>
                                        <p:tav tm="0">
                                          <p:val>
                                            <p:strVal val="#ppt_y+1"/>
                                          </p:val>
                                        </p:tav>
                                        <p:tav tm="100000">
                                          <p:val>
                                            <p:strVal val="#ppt_y-.03"/>
                                          </p:val>
                                        </p:tav>
                                      </p:tavLst>
                                    </p:anim>
                                    <p:anim calcmode="lin" valueType="num">
                                      <p:cBhvr>
                                        <p:cTn id="106"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tower_bridge_3.jpg"/>
          <p:cNvPicPr>
            <a:picLocks noChangeAspect="1"/>
          </p:cNvPicPr>
          <p:nvPr/>
        </p:nvPicPr>
        <p:blipFill>
          <a:blip r:embed="rId2"/>
          <a:stretch>
            <a:fillRect/>
          </a:stretch>
        </p:blipFill>
        <p:spPr>
          <a:xfrm>
            <a:off x="0" y="-1"/>
            <a:ext cx="9144000" cy="6858001"/>
          </a:xfrm>
          <a:prstGeom prst="rect">
            <a:avLst/>
          </a:prstGeom>
        </p:spPr>
      </p:pic>
      <p:sp>
        <p:nvSpPr>
          <p:cNvPr id="6" name="Прямоугольник 5"/>
          <p:cNvSpPr/>
          <p:nvPr/>
        </p:nvSpPr>
        <p:spPr>
          <a:xfrm>
            <a:off x="142844" y="214290"/>
            <a:ext cx="8715436" cy="1214446"/>
          </a:xfrm>
          <a:prstGeom prst="rect">
            <a:avLst/>
          </a:prstGeom>
          <a:noFill/>
        </p:spPr>
        <p:txBody>
          <a:bodyPr wrap="square" lIns="91440" tIns="45720" rIns="91440" bIns="45720">
            <a:spAutoFit/>
          </a:bodyPr>
          <a:lstStyle/>
          <a:p>
            <a:pPr algn="ctr"/>
            <a:r>
              <a:rPr lang="en-US" b="1" dirty="0"/>
              <a:t>England</a:t>
            </a:r>
            <a:r>
              <a:rPr lang="en-US" dirty="0"/>
              <a:t> </a:t>
            </a:r>
            <a:r>
              <a:rPr lang="en-US" dirty="0" smtClean="0"/>
              <a:t>is </a:t>
            </a:r>
            <a:r>
              <a:rPr lang="en-US" dirty="0"/>
              <a:t>a </a:t>
            </a:r>
            <a:r>
              <a:rPr lang="en-US" dirty="0">
                <a:hlinkClick r:id="rId3" tooltip="Constituent country"/>
              </a:rPr>
              <a:t>country</a:t>
            </a:r>
            <a:r>
              <a:rPr lang="en-US" dirty="0"/>
              <a:t> that is </a:t>
            </a:r>
            <a:r>
              <a:rPr lang="en-US" dirty="0">
                <a:hlinkClick r:id="rId4" tooltip="Countries of the United Kingdom"/>
              </a:rPr>
              <a:t>part</a:t>
            </a:r>
            <a:r>
              <a:rPr lang="en-US" dirty="0"/>
              <a:t> of the </a:t>
            </a:r>
            <a:r>
              <a:rPr lang="en-US" dirty="0">
                <a:hlinkClick r:id="rId5" tooltip="United Kingdom"/>
              </a:rPr>
              <a:t>United </a:t>
            </a:r>
            <a:r>
              <a:rPr lang="en-US" dirty="0" smtClean="0">
                <a:hlinkClick r:id="rId5" tooltip="United Kingdom"/>
              </a:rPr>
              <a:t>Kingdom</a:t>
            </a:r>
            <a:r>
              <a:rPr lang="en-US" dirty="0" smtClean="0"/>
              <a:t>.</a:t>
            </a:r>
            <a:r>
              <a:rPr lang="uk-UA" dirty="0" smtClean="0"/>
              <a:t> </a:t>
            </a:r>
            <a:r>
              <a:rPr lang="en-US" dirty="0" smtClean="0"/>
              <a:t>It </a:t>
            </a:r>
            <a:r>
              <a:rPr lang="en-US" dirty="0"/>
              <a:t>shares land borders </a:t>
            </a:r>
            <a:r>
              <a:rPr lang="en-US" dirty="0" smtClean="0"/>
              <a:t>with</a:t>
            </a:r>
            <a:r>
              <a:rPr lang="uk-UA" dirty="0" smtClean="0"/>
              <a:t> </a:t>
            </a:r>
            <a:r>
              <a:rPr lang="en-US" dirty="0" smtClean="0">
                <a:hlinkClick r:id="rId6" tooltip="Scotland"/>
              </a:rPr>
              <a:t>Scotland</a:t>
            </a:r>
            <a:r>
              <a:rPr lang="en-US" dirty="0"/>
              <a:t> to the north and </a:t>
            </a:r>
            <a:r>
              <a:rPr lang="en-US" dirty="0">
                <a:hlinkClick r:id="rId7" tooltip="Wales"/>
              </a:rPr>
              <a:t>Wales</a:t>
            </a:r>
            <a:r>
              <a:rPr lang="en-US" dirty="0"/>
              <a:t> to the west. The </a:t>
            </a:r>
            <a:r>
              <a:rPr lang="en-US" dirty="0">
                <a:hlinkClick r:id="rId8" tooltip="Irish Sea"/>
              </a:rPr>
              <a:t>Irish Sea</a:t>
            </a:r>
            <a:r>
              <a:rPr lang="en-US" dirty="0"/>
              <a:t> lies north west of England, whilst the </a:t>
            </a:r>
            <a:r>
              <a:rPr lang="en-US" dirty="0" smtClean="0">
                <a:hlinkClick r:id="rId9" tooltip="Celtic Sea"/>
              </a:rPr>
              <a:t>Celtic</a:t>
            </a:r>
            <a:r>
              <a:rPr lang="uk-UA" dirty="0" smtClean="0">
                <a:hlinkClick r:id="rId9" tooltip="Celtic Sea"/>
              </a:rPr>
              <a:t>  </a:t>
            </a:r>
            <a:r>
              <a:rPr lang="en-US" dirty="0" err="1" smtClean="0">
                <a:hlinkClick r:id="rId9" tooltip="Celtic Sea"/>
              </a:rPr>
              <a:t>Sea</a:t>
            </a:r>
            <a:r>
              <a:rPr lang="en-US" dirty="0" err="1" smtClean="0"/>
              <a:t>lies</a:t>
            </a:r>
            <a:r>
              <a:rPr lang="en-US" dirty="0" smtClean="0"/>
              <a:t> </a:t>
            </a:r>
            <a:r>
              <a:rPr lang="en-US" dirty="0"/>
              <a:t>to the south west. The </a:t>
            </a:r>
            <a:r>
              <a:rPr lang="en-US" dirty="0">
                <a:hlinkClick r:id="rId10" tooltip="North Sea"/>
              </a:rPr>
              <a:t>North Sea</a:t>
            </a:r>
            <a:r>
              <a:rPr lang="en-US" dirty="0"/>
              <a:t> to the east and the </a:t>
            </a:r>
            <a:r>
              <a:rPr lang="en-US" dirty="0">
                <a:hlinkClick r:id="rId11" tooltip="English Channel"/>
              </a:rPr>
              <a:t>English Channel</a:t>
            </a:r>
            <a:r>
              <a:rPr lang="en-US" dirty="0"/>
              <a:t> to the south separate it </a:t>
            </a:r>
            <a:r>
              <a:rPr lang="en-US" dirty="0" smtClean="0"/>
              <a:t>from</a:t>
            </a:r>
            <a:r>
              <a:rPr lang="uk-UA" dirty="0" smtClean="0"/>
              <a:t> </a:t>
            </a:r>
            <a:r>
              <a:rPr lang="en-US" dirty="0" smtClean="0">
                <a:hlinkClick r:id="rId12" tooltip="Continental Europe"/>
              </a:rPr>
              <a:t>continental </a:t>
            </a:r>
            <a:r>
              <a:rPr lang="en-US" dirty="0">
                <a:hlinkClick r:id="rId12" tooltip="Continental Europe"/>
              </a:rPr>
              <a:t>Europe</a:t>
            </a:r>
            <a:r>
              <a:rPr lang="en-US" dirty="0"/>
              <a:t>.</a:t>
            </a:r>
            <a:endParaRPr lang="ru-RU"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house-sitting-uk-england_01_l.jpg"/>
          <p:cNvPicPr>
            <a:picLocks noGrp="1" noChangeAspect="1"/>
          </p:cNvPicPr>
          <p:nvPr>
            <p:ph idx="1"/>
          </p:nvPr>
        </p:nvPicPr>
        <p:blipFill>
          <a:blip r:embed="rId2"/>
          <a:stretch>
            <a:fillRect/>
          </a:stretch>
        </p:blipFill>
        <p:spPr>
          <a:xfrm>
            <a:off x="0" y="0"/>
            <a:ext cx="9165594" cy="6858000"/>
          </a:xfrm>
        </p:spPr>
      </p:pic>
      <p:sp>
        <p:nvSpPr>
          <p:cNvPr id="5" name="Прямоугольник 4"/>
          <p:cNvSpPr/>
          <p:nvPr/>
        </p:nvSpPr>
        <p:spPr>
          <a:xfrm>
            <a:off x="0" y="214290"/>
            <a:ext cx="8572528" cy="686341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There are a lot of places of interest in Great Britain.</a:t>
            </a:r>
          </a:p>
          <a:p>
            <a:r>
              <a:rPr lang="en-US"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There are both modern and ancient monuments, like Stonehenge and Hadrian Wall, Durham castle and York Cathedral. </a:t>
            </a:r>
          </a:p>
          <a:p>
            <a:r>
              <a:rPr lang="en-US"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Britain also has many interesting museums. For example one can visit the Steam Boat Museum in </a:t>
            </a:r>
            <a:r>
              <a:rPr lang="en-US" sz="20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Embleside</a:t>
            </a:r>
            <a:r>
              <a:rPr lang="en-US"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 The oldest ship in this museum — her name is “Dolly” — is 150 years old. In York the tourists are usually attracted by the National Railway Museum. It contains the history of Stephenson’s invention of steam locomotive.</a:t>
            </a:r>
          </a:p>
          <a:p>
            <a:r>
              <a:rPr lang="en-US"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But the main attraction, no doubt, is London places of interest. Among them there are: Westminster Abbey, the Houses of Parliament, Buckingham Palace, St Paul’s Cathedral, London Bridge, the Tower of London.  On the Houses of Parliament one can see the famous Tower Clock Big Ben, the symbol of London. Big Ben is the real bell which strikes every quarter of an hour. Another place which you can admire is Buckingham Palace. It’s the residence of the Queen. London is also famous for its beautiful parks. Hyde Park is the most democratic park in the world, as anyone can say anything he likes there. Regent’s Park is the home of London Zoo.</a:t>
            </a:r>
          </a:p>
          <a:p>
            <a:r>
              <a:rPr lang="en-US"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Visiting this country, don't forget about its natural attractions such as the Highlands, Loch Ness, where some people think a large monster lives and the Lake District, the place, associated with the history of English literature.</a:t>
            </a:r>
            <a:endPar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timeless_history_st__stephens_tower_england-normal1.jpg"/>
          <p:cNvPicPr>
            <a:picLocks noChangeAspect="1"/>
          </p:cNvPicPr>
          <p:nvPr/>
        </p:nvPicPr>
        <p:blipFill>
          <a:blip r:embed="rId2"/>
          <a:stretch>
            <a:fillRect/>
          </a:stretch>
        </p:blipFill>
        <p:spPr>
          <a:xfrm>
            <a:off x="0" y="0"/>
            <a:ext cx="9144000" cy="6858000"/>
          </a:xfrm>
          <a:prstGeom prst="rect">
            <a:avLst/>
          </a:prstGeom>
        </p:spPr>
      </p:pic>
      <p:sp>
        <p:nvSpPr>
          <p:cNvPr id="6" name="Прямоугольник 5"/>
          <p:cNvSpPr/>
          <p:nvPr/>
        </p:nvSpPr>
        <p:spPr>
          <a:xfrm>
            <a:off x="-31685" y="714356"/>
            <a:ext cx="9175685" cy="452431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 name "Big Ben" is generally known to describe the clock tower as a whole. However, "Big Ben" is actually the principal bell within the tower.</a:t>
            </a:r>
          </a:p>
          <a:p>
            <a:pPr algn="ctr"/>
            <a:endPar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There are two theories of how the bell got its name. The first suggests that it was taken from the nickname of a champion heavyweight boxer of the time called Ben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Caunt</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The second and more probable explanation, is that it was named after the bulky Welshman Sir Benjamin Hall, who was First Commissioner of Works from 1855 to 1858 and whose name was inscribed on the bell.</a:t>
            </a:r>
          </a:p>
          <a:p>
            <a:pPr algn="ctr"/>
            <a:endPar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 Clock Tower is 96.3m (316 ft) tall and the Bell weighs 13.8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tonnes</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From the ground floor there are 292 steps to the clock room, 334 steps to the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belfrey</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and 393 steps to the lantern (known as the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Ayrton</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Light)</a:t>
            </a:r>
          </a:p>
          <a:p>
            <a:pPr algn="ctr"/>
            <a:endPar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 light shines above the clock face whenever Parliament is at work after dark.</a:t>
            </a:r>
          </a:p>
          <a:p>
            <a:pPr algn="ctr"/>
            <a:endPar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Big Ben is not open to the public.</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7" name="Рисунок 6" descr="london-england-2158.jpg"/>
          <p:cNvPicPr>
            <a:picLocks noChangeAspect="1"/>
          </p:cNvPicPr>
          <p:nvPr/>
        </p:nvPicPr>
        <p:blipFill>
          <a:blip r:embed="rId3"/>
          <a:stretch>
            <a:fillRect/>
          </a:stretch>
        </p:blipFill>
        <p:spPr>
          <a:xfrm>
            <a:off x="0" y="0"/>
            <a:ext cx="9144000" cy="3885896"/>
          </a:xfrm>
          <a:prstGeom prst="rect">
            <a:avLst/>
          </a:prstGeom>
        </p:spPr>
      </p:pic>
      <p:pic>
        <p:nvPicPr>
          <p:cNvPr id="8" name="Рисунок 7" descr="big-ben-at-dusk-london-england-wallpaper.jpg"/>
          <p:cNvPicPr>
            <a:picLocks noChangeAspect="1"/>
          </p:cNvPicPr>
          <p:nvPr/>
        </p:nvPicPr>
        <p:blipFill>
          <a:blip r:embed="rId4"/>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 calcmode="lin" valueType="num">
                                      <p:cBhvr>
                                        <p:cTn id="19" dur="500" fill="hold"/>
                                        <p:tgtEl>
                                          <p:spTgt spid="8"/>
                                        </p:tgtEl>
                                        <p:attrNameLst>
                                          <p:attrName>style.rotation</p:attrName>
                                        </p:attrNameLst>
                                      </p:cBhvr>
                                      <p:tavLst>
                                        <p:tav tm="0">
                                          <p:val>
                                            <p:fltVal val="360"/>
                                          </p:val>
                                        </p:tav>
                                        <p:tav tm="100000">
                                          <p:val>
                                            <p:fltVal val="0"/>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westminster-palace-01.gif"/>
          <p:cNvPicPr>
            <a:picLocks noChangeAspect="1"/>
          </p:cNvPicPr>
          <p:nvPr/>
        </p:nvPicPr>
        <p:blipFill>
          <a:blip r:embed="rId2"/>
          <a:stretch>
            <a:fillRect/>
          </a:stretch>
        </p:blipFill>
        <p:spPr>
          <a:xfrm>
            <a:off x="0" y="0"/>
            <a:ext cx="9144000" cy="6858000"/>
          </a:xfrm>
          <a:prstGeom prst="rect">
            <a:avLst/>
          </a:prstGeom>
        </p:spPr>
      </p:pic>
      <p:sp>
        <p:nvSpPr>
          <p:cNvPr id="5" name="Прямоугольник 4"/>
          <p:cNvSpPr/>
          <p:nvPr/>
        </p:nvSpPr>
        <p:spPr>
          <a:xfrm>
            <a:off x="214282" y="214290"/>
            <a:ext cx="8676542" cy="923330"/>
          </a:xfrm>
          <a:prstGeom prst="rect">
            <a:avLst/>
          </a:prstGeom>
          <a:noFill/>
        </p:spPr>
        <p:txBody>
          <a:bodyPr wrap="none" lIns="91440" tIns="45720" rIns="91440" bIns="45720">
            <a:spAutoFit/>
          </a:bodyPr>
          <a:lstStyle/>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HOUSES OF PARLIAMENT</a:t>
            </a: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6" name="Прямоугольник 5"/>
          <p:cNvSpPr/>
          <p:nvPr/>
        </p:nvSpPr>
        <p:spPr>
          <a:xfrm>
            <a:off x="214282" y="2000240"/>
            <a:ext cx="8429684" cy="35394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Tourists can take a tour of the Houses Of Parliament in annual Summer Opening in August and September. The guided tour visits the House of Commons and the House of Lords. The Ticket Office opens from mid-July and is located on Abingdon Green, opposite Parliament &amp; The Victoria Tower Gardens.</a:t>
            </a:r>
            <a:endParaRPr lang="ru-RU"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8" name="Рисунок 7" descr="Houses-of-Parliament.jpg"/>
          <p:cNvPicPr>
            <a:picLocks noChangeAspect="1"/>
          </p:cNvPicPr>
          <p:nvPr/>
        </p:nvPicPr>
        <p:blipFill>
          <a:blip r:embed="rId3"/>
          <a:stretch>
            <a:fillRect/>
          </a:stretch>
        </p:blipFill>
        <p:spPr>
          <a:xfrm>
            <a:off x="0" y="0"/>
            <a:ext cx="6667500" cy="4448175"/>
          </a:xfrm>
          <a:prstGeom prst="rect">
            <a:avLst/>
          </a:prstGeom>
        </p:spPr>
      </p:pic>
      <p:pic>
        <p:nvPicPr>
          <p:cNvPr id="9" name="Рисунок 8" descr="houses-of-parliament.jpeg"/>
          <p:cNvPicPr>
            <a:picLocks noChangeAspect="1"/>
          </p:cNvPicPr>
          <p:nvPr/>
        </p:nvPicPr>
        <p:blipFill>
          <a:blip r:embed="rId4"/>
          <a:stretch>
            <a:fillRect/>
          </a:stretch>
        </p:blipFill>
        <p:spPr>
          <a:xfrm>
            <a:off x="3333741" y="2285992"/>
            <a:ext cx="5810259" cy="43576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455" fill="hold">
                                          <p:stCondLst>
                                            <p:cond delay="0"/>
                                          </p:stCondLst>
                                        </p:cTn>
                                        <p:tgtEl>
                                          <p:spTgt spid="5"/>
                                        </p:tgtEl>
                                        <p:attrNameLst>
                                          <p:attrName>style.rotation</p:attrName>
                                        </p:attrNameLst>
                                      </p:cBhvr>
                                      <p:to>
                                        <p:strVal val="-45.0"/>
                                      </p:to>
                                    </p:set>
                                    <p:anim calcmode="lin" valueType="num">
                                      <p:cBhvr>
                                        <p:cTn id="8"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800" decel="100000"/>
                                        <p:tgtEl>
                                          <p:spTgt spid="6"/>
                                        </p:tgtEl>
                                      </p:cBhvr>
                                    </p:animEffect>
                                    <p:anim calcmode="lin" valueType="num">
                                      <p:cBhvr>
                                        <p:cTn id="17" dur="800" decel="100000" fill="hold"/>
                                        <p:tgtEl>
                                          <p:spTgt spid="6"/>
                                        </p:tgtEl>
                                        <p:attrNameLst>
                                          <p:attrName>style.rotation</p:attrName>
                                        </p:attrNameLst>
                                      </p:cBhvr>
                                      <p:tavLst>
                                        <p:tav tm="0">
                                          <p:val>
                                            <p:fltVal val="-90"/>
                                          </p:val>
                                        </p:tav>
                                        <p:tav tm="100000">
                                          <p:val>
                                            <p:fltVal val="0"/>
                                          </p:val>
                                        </p:tav>
                                      </p:tavLst>
                                    </p:anim>
                                    <p:anim calcmode="lin" valueType="num">
                                      <p:cBhvr>
                                        <p:cTn id="18" dur="800" decel="100000" fill="hold"/>
                                        <p:tgtEl>
                                          <p:spTgt spid="6"/>
                                        </p:tgtEl>
                                        <p:attrNameLst>
                                          <p:attrName>ppt_x</p:attrName>
                                        </p:attrNameLst>
                                      </p:cBhvr>
                                      <p:tavLst>
                                        <p:tav tm="0">
                                          <p:val>
                                            <p:strVal val="#ppt_x+0.4"/>
                                          </p:val>
                                        </p:tav>
                                        <p:tav tm="100000">
                                          <p:val>
                                            <p:strVal val="#ppt_x-0.05"/>
                                          </p:val>
                                        </p:tav>
                                      </p:tavLst>
                                    </p:anim>
                                    <p:anim calcmode="lin" valueType="num">
                                      <p:cBhvr>
                                        <p:cTn id="19" dur="800" decel="100000" fill="hold"/>
                                        <p:tgtEl>
                                          <p:spTgt spid="6"/>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 calcmode="lin" valueType="num">
                                      <p:cBhvr>
                                        <p:cTn id="34" dur="500" fill="hold"/>
                                        <p:tgtEl>
                                          <p:spTgt spid="9"/>
                                        </p:tgtEl>
                                        <p:attrNameLst>
                                          <p:attrName>style.rotation</p:attrName>
                                        </p:attrNameLst>
                                      </p:cBhvr>
                                      <p:tavLst>
                                        <p:tav tm="0">
                                          <p:val>
                                            <p:fltVal val="360"/>
                                          </p:val>
                                        </p:tav>
                                        <p:tav tm="100000">
                                          <p:val>
                                            <p:fltVal val="0"/>
                                          </p:val>
                                        </p:tav>
                                      </p:tavLst>
                                    </p:anim>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london-eye-3-1500x1000.jpg"/>
          <p:cNvPicPr>
            <a:picLocks noChangeAspect="1"/>
          </p:cNvPicPr>
          <p:nvPr/>
        </p:nvPicPr>
        <p:blipFill>
          <a:blip r:embed="rId2"/>
          <a:stretch>
            <a:fillRect/>
          </a:stretch>
        </p:blipFill>
        <p:spPr>
          <a:xfrm>
            <a:off x="0" y="0"/>
            <a:ext cx="9144000" cy="6858000"/>
          </a:xfrm>
          <a:prstGeom prst="rect">
            <a:avLst/>
          </a:prstGeom>
        </p:spPr>
      </p:pic>
      <p:sp>
        <p:nvSpPr>
          <p:cNvPr id="5" name="Прямоугольник 4"/>
          <p:cNvSpPr/>
          <p:nvPr/>
        </p:nvSpPr>
        <p:spPr>
          <a:xfrm>
            <a:off x="1357290" y="3143248"/>
            <a:ext cx="7072331" cy="2554545"/>
          </a:xfrm>
          <a:prstGeom prst="rect">
            <a:avLst/>
          </a:prstGeom>
          <a:noFill/>
        </p:spPr>
        <p:txBody>
          <a:bodyPr wrap="square" lIns="91440" tIns="45720" rIns="91440" bIns="45720">
            <a:spAutoFit/>
          </a:bodyPr>
          <a:lstStyle/>
          <a:p>
            <a:pPr algn="ct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On a clear day you can see up 25 miles from the top of this 32 capsule giant </a:t>
            </a:r>
            <a:r>
              <a:rPr lang="uk-UA"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ferris</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wheel on the South Bank of the River Thames.</a:t>
            </a:r>
            <a:endParaRPr lang="ru-RU"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Прямоугольник 5"/>
          <p:cNvSpPr/>
          <p:nvPr/>
        </p:nvSpPr>
        <p:spPr>
          <a:xfrm>
            <a:off x="1714480" y="571480"/>
            <a:ext cx="5310108" cy="923330"/>
          </a:xfrm>
          <a:prstGeom prst="rect">
            <a:avLst/>
          </a:prstGeom>
          <a:noFill/>
        </p:spPr>
        <p:txBody>
          <a:bodyPr wrap="none" lIns="91440" tIns="45720" rIns="91440" bIns="45720">
            <a:spAutoFit/>
          </a:bodyPr>
          <a:lstStyle/>
          <a:p>
            <a:r>
              <a:rPr lang="en-US" sz="5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THE LONDON EYE</a:t>
            </a:r>
            <a:endParaRPr lang="en-US" sz="5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pic>
        <p:nvPicPr>
          <p:cNvPr id="7" name="Рисунок 6" descr="London_Eye.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Monument-London-0110904-005a.jpg"/>
          <p:cNvPicPr>
            <a:picLocks noChangeAspect="1"/>
          </p:cNvPicPr>
          <p:nvPr/>
        </p:nvPicPr>
        <p:blipFill>
          <a:blip r:embed="rId2"/>
          <a:stretch>
            <a:fillRect/>
          </a:stretch>
        </p:blipFill>
        <p:spPr>
          <a:xfrm>
            <a:off x="0" y="0"/>
            <a:ext cx="4572000" cy="6858000"/>
          </a:xfrm>
          <a:prstGeom prst="rect">
            <a:avLst/>
          </a:prstGeom>
        </p:spPr>
      </p:pic>
      <p:pic>
        <p:nvPicPr>
          <p:cNvPr id="5" name="Рисунок 4" descr="Monument.great.fire.of.london.verytop.arp.jpg"/>
          <p:cNvPicPr>
            <a:picLocks noChangeAspect="1"/>
          </p:cNvPicPr>
          <p:nvPr/>
        </p:nvPicPr>
        <p:blipFill>
          <a:blip r:embed="rId3"/>
          <a:stretch>
            <a:fillRect/>
          </a:stretch>
        </p:blipFill>
        <p:spPr>
          <a:xfrm>
            <a:off x="3469016" y="0"/>
            <a:ext cx="5674984" cy="6858000"/>
          </a:xfrm>
          <a:prstGeom prst="rect">
            <a:avLst/>
          </a:prstGeom>
        </p:spPr>
      </p:pic>
      <p:sp>
        <p:nvSpPr>
          <p:cNvPr id="6" name="Прямоугольник 5"/>
          <p:cNvSpPr/>
          <p:nvPr/>
        </p:nvSpPr>
        <p:spPr>
          <a:xfrm>
            <a:off x="1928794" y="285728"/>
            <a:ext cx="4642618" cy="923330"/>
          </a:xfrm>
          <a:prstGeom prst="rect">
            <a:avLst/>
          </a:prstGeom>
          <a:noFill/>
        </p:spPr>
        <p:txBody>
          <a:bodyPr wrap="none" lIns="91440" tIns="45720" rIns="91440" bIns="45720">
            <a:spAutoFit/>
          </a:bodyPr>
          <a:lstStyle/>
          <a:p>
            <a:r>
              <a:rPr lang="en-US" sz="5400" b="1" dirty="0" smtClean="0"/>
              <a:t>The Monument</a:t>
            </a:r>
            <a:endParaRPr lang="en-US" sz="5400" b="1" dirty="0"/>
          </a:p>
        </p:txBody>
      </p:sp>
      <p:sp>
        <p:nvSpPr>
          <p:cNvPr id="7" name="Прямоугольник 6"/>
          <p:cNvSpPr/>
          <p:nvPr/>
        </p:nvSpPr>
        <p:spPr>
          <a:xfrm>
            <a:off x="0" y="1571612"/>
            <a:ext cx="9144000" cy="304698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Visitors to the Monument can climb the cantilevered stone staircase containing 311 steps to see some of the most breathtaking views of London. This may not be suitable for those with disabilities or a weak heart but there is a web cam at the bottom of the Monument showing live images from the top.</a:t>
            </a:r>
            <a:endParaRPr lang="ru-RU"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8" name="Рисунок 7" descr="the_monument_stairs_london.jpg"/>
          <p:cNvPicPr>
            <a:picLocks noChangeAspect="1"/>
          </p:cNvPicPr>
          <p:nvPr/>
        </p:nvPicPr>
        <p:blipFill>
          <a:blip r:embed="rId4"/>
          <a:stretch>
            <a:fillRect/>
          </a:stretch>
        </p:blipFill>
        <p:spPr>
          <a:xfrm>
            <a:off x="1397000" y="1308100"/>
            <a:ext cx="6350000" cy="4241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 presetClass="exit" presetSubtype="10" fill="hold" grpId="0" nodeType="clickEffect">
                                  <p:stCondLst>
                                    <p:cond delay="0"/>
                                  </p:stCondLst>
                                  <p:childTnLst>
                                    <p:animEffect transition="out" filter="checkerboard(across)">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3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800" decel="100000"/>
                                        <p:tgtEl>
                                          <p:spTgt spid="8"/>
                                        </p:tgtEl>
                                      </p:cBhvr>
                                    </p:animEffect>
                                    <p:anim calcmode="lin" valueType="num">
                                      <p:cBhvr>
                                        <p:cTn id="19" dur="800" decel="100000" fill="hold"/>
                                        <p:tgtEl>
                                          <p:spTgt spid="8"/>
                                        </p:tgtEl>
                                        <p:attrNameLst>
                                          <p:attrName>style.rotation</p:attrName>
                                        </p:attrNameLst>
                                      </p:cBhvr>
                                      <p:tavLst>
                                        <p:tav tm="0">
                                          <p:val>
                                            <p:fltVal val="-90"/>
                                          </p:val>
                                        </p:tav>
                                        <p:tav tm="100000">
                                          <p:val>
                                            <p:fltVal val="0"/>
                                          </p:val>
                                        </p:tav>
                                      </p:tavLst>
                                    </p:anim>
                                    <p:anim calcmode="lin" valueType="num">
                                      <p:cBhvr>
                                        <p:cTn id="20" dur="800" decel="100000" fill="hold"/>
                                        <p:tgtEl>
                                          <p:spTgt spid="8"/>
                                        </p:tgtEl>
                                        <p:attrNameLst>
                                          <p:attrName>ppt_x</p:attrName>
                                        </p:attrNameLst>
                                      </p:cBhvr>
                                      <p:tavLst>
                                        <p:tav tm="0">
                                          <p:val>
                                            <p:strVal val="#ppt_x+0.4"/>
                                          </p:val>
                                        </p:tav>
                                        <p:tav tm="100000">
                                          <p:val>
                                            <p:strVal val="#ppt_x-0.05"/>
                                          </p:val>
                                        </p:tav>
                                      </p:tavLst>
                                    </p:anim>
                                    <p:anim calcmode="lin" valueType="num">
                                      <p:cBhvr>
                                        <p:cTn id="21" dur="800" decel="100000" fill="hold"/>
                                        <p:tgtEl>
                                          <p:spTgt spid="8"/>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oyal_Albert_Hall1.jpg"/>
          <p:cNvPicPr>
            <a:picLocks noChangeAspect="1"/>
          </p:cNvPicPr>
          <p:nvPr/>
        </p:nvPicPr>
        <p:blipFill>
          <a:blip r:embed="rId2"/>
          <a:stretch>
            <a:fillRect/>
          </a:stretch>
        </p:blipFill>
        <p:spPr>
          <a:xfrm>
            <a:off x="12863" y="0"/>
            <a:ext cx="9131137" cy="6858000"/>
          </a:xfrm>
          <a:prstGeom prst="rect">
            <a:avLst/>
          </a:prstGeom>
        </p:spPr>
      </p:pic>
      <p:sp>
        <p:nvSpPr>
          <p:cNvPr id="5" name="Прямоугольник 4"/>
          <p:cNvSpPr/>
          <p:nvPr/>
        </p:nvSpPr>
        <p:spPr>
          <a:xfrm>
            <a:off x="1857356" y="714356"/>
            <a:ext cx="5098447" cy="923330"/>
          </a:xfrm>
          <a:prstGeom prst="rect">
            <a:avLst/>
          </a:prstGeom>
          <a:noFill/>
        </p:spPr>
        <p:txBody>
          <a:bodyPr wrap="none" lIns="91440" tIns="45720" rIns="91440" bIns="45720">
            <a:spAutoFit/>
          </a:bodyPr>
          <a:lstStyle/>
          <a:p>
            <a:r>
              <a:rPr lang="en-US" sz="5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Royal Albert Hall</a:t>
            </a:r>
            <a:endParaRPr lang="en-US" sz="5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6" name="Прямоугольник 5"/>
          <p:cNvSpPr/>
          <p:nvPr/>
        </p:nvSpPr>
        <p:spPr>
          <a:xfrm>
            <a:off x="357158" y="2357430"/>
            <a:ext cx="8215370" cy="3416320"/>
          </a:xfrm>
          <a:prstGeom prst="rect">
            <a:avLst/>
          </a:prstGeom>
          <a:noFill/>
        </p:spPr>
        <p:txBody>
          <a:bodyPr wrap="square" lIns="91440" tIns="45720" rIns="91440" bIns="45720">
            <a:spAutoFit/>
          </a:bodyPr>
          <a:lstStyle/>
          <a:p>
            <a:pPr algn="ctr"/>
            <a:r>
              <a:rPr lang="en-US" sz="3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The Royal Albert Hall is one of London's most famous art venues. Each year, the venue is host to more than 350 performances ranging from local and community events to rock concerts, opera and lavish banquets.</a:t>
            </a:r>
            <a:endParaRPr lang="ru-RU" sz="36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pic>
        <p:nvPicPr>
          <p:cNvPr id="7" name="Рисунок 6" descr="XC358424_942long.jpg"/>
          <p:cNvPicPr>
            <a:picLocks noChangeAspect="1"/>
          </p:cNvPicPr>
          <p:nvPr/>
        </p:nvPicPr>
        <p:blipFill>
          <a:blip r:embed="rId3"/>
          <a:stretch>
            <a:fillRect/>
          </a:stretch>
        </p:blipFill>
        <p:spPr>
          <a:xfrm>
            <a:off x="85725" y="442912"/>
            <a:ext cx="8972550" cy="59721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to="" calcmode="lin" valueType="num">
                                      <p:cBhvr>
                                        <p:cTn id="15" dur="1" fill="hold"/>
                                        <p:tgtEl>
                                          <p:spTgt spid="6"/>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amond(in)">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Stonehenge2007_07_30.jpg"/>
          <p:cNvPicPr>
            <a:picLocks noChangeAspect="1"/>
          </p:cNvPicPr>
          <p:nvPr/>
        </p:nvPicPr>
        <p:blipFill>
          <a:blip r:embed="rId2" cstate="print"/>
          <a:stretch>
            <a:fillRect/>
          </a:stretch>
        </p:blipFill>
        <p:spPr>
          <a:xfrm>
            <a:off x="0" y="0"/>
            <a:ext cx="9144000" cy="6858000"/>
          </a:xfrm>
          <a:prstGeom prst="rect">
            <a:avLst/>
          </a:prstGeom>
        </p:spPr>
      </p:pic>
      <p:sp>
        <p:nvSpPr>
          <p:cNvPr id="5" name="Прямоугольник 4"/>
          <p:cNvSpPr/>
          <p:nvPr/>
        </p:nvSpPr>
        <p:spPr>
          <a:xfrm>
            <a:off x="2071670" y="285728"/>
            <a:ext cx="5786478"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Stonehenge</a:t>
            </a:r>
            <a:endPar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Прямоугольник 5"/>
          <p:cNvSpPr/>
          <p:nvPr/>
        </p:nvSpPr>
        <p:spPr>
          <a:xfrm>
            <a:off x="0" y="2714620"/>
            <a:ext cx="8929750" cy="3477875"/>
          </a:xfrm>
          <a:prstGeom prst="rect">
            <a:avLst/>
          </a:prstGeom>
          <a:noFill/>
        </p:spPr>
        <p:txBody>
          <a:bodyPr wrap="square" lIns="91440" tIns="45720" rIns="91440" bIns="45720">
            <a:spAutoFit/>
          </a:bodyPr>
          <a:lstStyle/>
          <a:p>
            <a:pPr algn="ctr"/>
            <a:r>
              <a:rPr lang="en-US" sz="4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Stonehenge is a circle of ancient stones erected between 3000BC and 1,600BC. It is one of the most important prehistoric monument sites in Britain.</a:t>
            </a:r>
            <a:endParaRPr lang="ru-RU" sz="4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7" name="Рисунок 6" descr="Stonehenge1.jpg"/>
          <p:cNvPicPr>
            <a:picLocks noChangeAspect="1"/>
          </p:cNvPicPr>
          <p:nvPr/>
        </p:nvPicPr>
        <p:blipFill>
          <a:blip r:embed="rId3"/>
          <a:stretch>
            <a:fillRect/>
          </a:stretch>
        </p:blipFill>
        <p:spPr>
          <a:xfrm>
            <a:off x="0" y="488807"/>
            <a:ext cx="9144000" cy="58803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TotalTime>
  <Words>821</Words>
  <Application>Microsoft Office PowerPoint</Application>
  <PresentationFormat>Экран (4:3)</PresentationFormat>
  <Paragraphs>50</Paragraphs>
  <Slides>19</Slides>
  <Notes>1</Notes>
  <HiddenSlides>0</HiddenSlides>
  <MMClips>1</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Admin</cp:lastModifiedBy>
  <cp:revision>23</cp:revision>
  <dcterms:created xsi:type="dcterms:W3CDTF">2014-01-29T16:28:35Z</dcterms:created>
  <dcterms:modified xsi:type="dcterms:W3CDTF">2014-01-30T21:42:29Z</dcterms:modified>
</cp:coreProperties>
</file>