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1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8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1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24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7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78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5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5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4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3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8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8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8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3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04D0004-4D49-4B47-9AC8-E200F9D270C7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E4E3FC-1BE4-4A4E-AF3C-6AB5E550C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bject.com.ua/lesson/chemistry/11klas/43.html" TargetMode="External"/><Relationship Id="rId2" Type="http://schemas.openxmlformats.org/officeDocument/2006/relationships/hyperlink" Target="http://uk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andex.ua/images/search" TargetMode="External"/><Relationship Id="rId4" Type="http://schemas.openxmlformats.org/officeDocument/2006/relationships/hyperlink" Target="http://organic.ua/uk/lib/979-zdorove-harchuvannja-abo-vsja-pravda-pro-zhyry-u-produktah-harchuvannj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900" y="5373624"/>
            <a:ext cx="4101148" cy="1371599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Презента</a:t>
            </a:r>
            <a:r>
              <a:rPr lang="uk-UA" dirty="0" err="1" smtClean="0"/>
              <a:t>цію</a:t>
            </a:r>
            <a:r>
              <a:rPr lang="uk-UA" dirty="0" smtClean="0"/>
              <a:t> підготувала учениця 11-У класу </a:t>
            </a:r>
            <a:r>
              <a:rPr lang="uk-UA" dirty="0" err="1" smtClean="0"/>
              <a:t>Чупилка</a:t>
            </a:r>
            <a:r>
              <a:rPr lang="uk-UA" dirty="0" smtClean="0"/>
              <a:t> Тетяна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96477" y="528933"/>
            <a:ext cx="4950553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Жири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115" y="2229051"/>
            <a:ext cx="6159278" cy="30141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5980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57614" y="196917"/>
            <a:ext cx="10363826" cy="1534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u="sng" dirty="0" err="1"/>
              <a:t>Продукти</a:t>
            </a:r>
            <a:r>
              <a:rPr lang="ru-RU" sz="3600" b="1" u="sng" dirty="0"/>
              <a:t> з великим </a:t>
            </a:r>
            <a:r>
              <a:rPr lang="ru-RU" sz="3600" b="1" u="sng" dirty="0" err="1"/>
              <a:t>вмістом</a:t>
            </a:r>
            <a:r>
              <a:rPr lang="ru-RU" sz="3600" b="1" u="sng" dirty="0"/>
              <a:t> жиру (</a:t>
            </a:r>
            <a:r>
              <a:rPr lang="ru-RU" sz="3600" b="1" u="sng" dirty="0" err="1"/>
              <a:t>від</a:t>
            </a:r>
            <a:r>
              <a:rPr lang="ru-RU" sz="3600" b="1" u="sng" dirty="0"/>
              <a:t> 20 до 40 </a:t>
            </a:r>
            <a:r>
              <a:rPr lang="ru-RU" sz="3600" b="1" u="sng" dirty="0" err="1"/>
              <a:t>грамів</a:t>
            </a:r>
            <a:r>
              <a:rPr lang="ru-RU" sz="3600" b="1" u="sng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2" y="3677512"/>
            <a:ext cx="3162300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201" y="3883030"/>
            <a:ext cx="3692271" cy="2759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041" y="2092429"/>
            <a:ext cx="4224719" cy="317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1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35694" y="184725"/>
            <a:ext cx="10363826" cy="1302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 err="1"/>
              <a:t>Продукти</a:t>
            </a:r>
            <a:r>
              <a:rPr lang="ru-RU" sz="3200" b="1" u="sng" dirty="0"/>
              <a:t> з </a:t>
            </a:r>
            <a:r>
              <a:rPr lang="ru-RU" sz="3200" b="1" u="sng" dirty="0" err="1"/>
              <a:t>помірним</a:t>
            </a:r>
            <a:r>
              <a:rPr lang="ru-RU" sz="3200" b="1" u="sng" dirty="0"/>
              <a:t> </a:t>
            </a:r>
            <a:r>
              <a:rPr lang="ru-RU" sz="3200" b="1" u="sng" dirty="0" err="1"/>
              <a:t>вмістом</a:t>
            </a:r>
            <a:r>
              <a:rPr lang="ru-RU" sz="3200" b="1" u="sng" dirty="0"/>
              <a:t> жиру (</a:t>
            </a:r>
            <a:r>
              <a:rPr lang="ru-RU" sz="3200" b="1" u="sng" dirty="0" err="1"/>
              <a:t>від</a:t>
            </a:r>
            <a:r>
              <a:rPr lang="ru-RU" sz="3200" b="1" u="sng" dirty="0"/>
              <a:t> 10 до 19,9 </a:t>
            </a:r>
            <a:r>
              <a:rPr lang="ru-RU" sz="3200" b="1" u="sng" dirty="0" err="1"/>
              <a:t>грамів</a:t>
            </a:r>
            <a:r>
              <a:rPr lang="ru-RU" sz="3200" b="1" u="sng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12" y="1389889"/>
            <a:ext cx="4064508" cy="2709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320" y="3605784"/>
            <a:ext cx="4078224" cy="3058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90448"/>
            <a:ext cx="4463796" cy="297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074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uk-UA" dirty="0" smtClean="0"/>
              <a:t>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876914" cy="342410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uk.wikipedia.org</a:t>
            </a:r>
            <a:endParaRPr lang="uk-UA" dirty="0" smtClean="0"/>
          </a:p>
          <a:p>
            <a:r>
              <a:rPr lang="en-US" dirty="0" smtClean="0">
                <a:solidFill>
                  <a:srgbClr val="007700"/>
                </a:solidFill>
                <a:latin typeface="Arial" panose="020B0604020202020204" pitchFamily="34" charset="0"/>
                <a:hlinkClick r:id="rId3"/>
              </a:rPr>
              <a:t>subject.com.ua</a:t>
            </a:r>
            <a:endParaRPr lang="uk-UA" dirty="0" smtClean="0">
              <a:solidFill>
                <a:srgbClr val="0077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700"/>
                </a:solidFill>
                <a:latin typeface="Arial" panose="020B0604020202020204" pitchFamily="34" charset="0"/>
                <a:hlinkClick r:id="rId4"/>
              </a:rPr>
              <a:t>organic.ua</a:t>
            </a:r>
            <a:endParaRPr lang="uk-UA" dirty="0" smtClean="0">
              <a:solidFill>
                <a:srgbClr val="0077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7700"/>
                </a:solidFill>
                <a:latin typeface="Arial" panose="020B0604020202020204" pitchFamily="34" charset="0"/>
                <a:hlinkClick r:id="rId5"/>
              </a:rPr>
              <a:t>http://yandex.ua/images/search</a:t>
            </a:r>
            <a:r>
              <a:rPr lang="en-US" dirty="0" smtClean="0">
                <a:solidFill>
                  <a:srgbClr val="007700"/>
                </a:solidFill>
                <a:latin typeface="Arial" panose="020B0604020202020204" pitchFamily="34" charset="0"/>
              </a:rPr>
              <a:t>?</a:t>
            </a:r>
            <a:endParaRPr lang="uk-UA" dirty="0" smtClean="0">
              <a:solidFill>
                <a:srgbClr val="007700"/>
              </a:solidFill>
              <a:latin typeface="Arial" panose="020B0604020202020204" pitchFamily="34" charset="0"/>
            </a:endParaRPr>
          </a:p>
          <a:p>
            <a:endParaRPr lang="uk-UA" dirty="0" smtClean="0">
              <a:solidFill>
                <a:srgbClr val="0077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7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3145536" y="2048256"/>
            <a:ext cx="3986784" cy="3877056"/>
          </a:xfrm>
          <a:prstGeom prst="smileyFac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6047232" y="-60960"/>
            <a:ext cx="5023104" cy="3145536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Дякую за увагу!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271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800" dirty="0" smtClean="0"/>
              <a:t>Що таке жири.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/>
              <a:t>Класифікація жирів.</a:t>
            </a:r>
            <a:endParaRPr lang="uk-UA" sz="2800" dirty="0"/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/>
              <a:t>Походження жирів.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/>
              <a:t>Вміст жирів в продуктах харчування.</a:t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0924" y="187559"/>
            <a:ext cx="26693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План</a:t>
            </a:r>
            <a:endParaRPr lang="ru-RU" sz="66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00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39062"/>
            <a:ext cx="3352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u="sng" dirty="0" err="1"/>
              <a:t>Жири</a:t>
            </a:r>
            <a:r>
              <a:rPr lang="ru-RU" sz="4000" dirty="0"/>
              <a:t> — </a:t>
            </a:r>
            <a:r>
              <a:rPr lang="ru-RU" sz="4000" dirty="0" err="1"/>
              <a:t>естери</a:t>
            </a:r>
            <a:r>
              <a:rPr lang="ru-RU" sz="4000" dirty="0"/>
              <a:t> </a:t>
            </a:r>
            <a:r>
              <a:rPr lang="ru-RU" sz="4000" dirty="0" err="1"/>
              <a:t>гліцерину</a:t>
            </a:r>
            <a:r>
              <a:rPr lang="ru-RU" sz="4000" dirty="0"/>
              <a:t> й </a:t>
            </a:r>
            <a:r>
              <a:rPr lang="ru-RU" sz="4000" dirty="0" err="1"/>
              <a:t>вищих</a:t>
            </a:r>
            <a:r>
              <a:rPr lang="ru-RU" sz="4000" dirty="0"/>
              <a:t> </a:t>
            </a:r>
            <a:r>
              <a:rPr lang="ru-RU" sz="4000" dirty="0" err="1"/>
              <a:t>карбонових</a:t>
            </a:r>
            <a:r>
              <a:rPr lang="ru-RU" sz="4000" dirty="0"/>
              <a:t> кислот.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304" y="-4078"/>
            <a:ext cx="8997697" cy="6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60064" y="316992"/>
            <a:ext cx="4608576" cy="202387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/>
              <a:t>Склад жирів</a:t>
            </a:r>
            <a:endParaRPr lang="ru-RU" sz="5400" dirty="0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H="1">
            <a:off x="2609088" y="2044475"/>
            <a:ext cx="1625886" cy="4914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38912" y="2645664"/>
            <a:ext cx="3011424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Пігменти</a:t>
            </a:r>
            <a:endParaRPr lang="ru-RU" sz="4000" dirty="0"/>
          </a:p>
        </p:txBody>
      </p:sp>
      <p:cxnSp>
        <p:nvCxnSpPr>
          <p:cNvPr id="9" name="Прямая со стрелкой 8"/>
          <p:cNvCxnSpPr>
            <a:stCxn id="4" idx="4"/>
          </p:cNvCxnSpPr>
          <p:nvPr/>
        </p:nvCxnSpPr>
        <p:spPr>
          <a:xfrm>
            <a:off x="5864352" y="2340864"/>
            <a:ext cx="0" cy="987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5"/>
          </p:cNvCxnSpPr>
          <p:nvPr/>
        </p:nvCxnSpPr>
        <p:spPr>
          <a:xfrm>
            <a:off x="7493730" y="2044475"/>
            <a:ext cx="1625886" cy="4895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234974" y="3458747"/>
            <a:ext cx="3377184" cy="1609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Вітаміни</a:t>
            </a:r>
            <a:r>
              <a:rPr lang="ru-RU" sz="4000" dirty="0" smtClean="0"/>
              <a:t> </a:t>
            </a:r>
            <a:r>
              <a:rPr lang="ru-RU" sz="4000" dirty="0"/>
              <a:t>А, D, Е, 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54112" y="2645664"/>
            <a:ext cx="4340352" cy="108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Низькомолекулярні</a:t>
            </a:r>
            <a:r>
              <a:rPr lang="ru-RU" sz="3200" dirty="0" smtClean="0"/>
              <a:t> </a:t>
            </a:r>
            <a:r>
              <a:rPr lang="ru-RU" sz="3200" dirty="0" err="1"/>
              <a:t>кислоти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466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77056" y="426720"/>
            <a:ext cx="4291584" cy="1194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За консистенцією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18560" y="1621536"/>
            <a:ext cx="1621536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48512" y="2743200"/>
            <a:ext cx="2414016" cy="299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/>
              <a:t>Тверді</a:t>
            </a:r>
            <a:r>
              <a:rPr lang="ru-RU" sz="2800" b="1" u="sng" dirty="0" smtClean="0"/>
              <a:t> 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насиченими</a:t>
            </a:r>
            <a:r>
              <a:rPr lang="ru-RU" dirty="0"/>
              <a:t> </a:t>
            </a:r>
            <a:r>
              <a:rPr lang="ru-RU" dirty="0" err="1"/>
              <a:t>вищими</a:t>
            </a:r>
            <a:r>
              <a:rPr lang="ru-RU" dirty="0"/>
              <a:t> </a:t>
            </a:r>
            <a:r>
              <a:rPr lang="ru-RU" dirty="0" err="1"/>
              <a:t>карбоновими</a:t>
            </a:r>
            <a:r>
              <a:rPr lang="ru-RU" dirty="0"/>
              <a:t> кислотами)</a:t>
            </a:r>
          </a:p>
        </p:txBody>
      </p: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>
            <a:off x="6022848" y="1621536"/>
            <a:ext cx="1511808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242048" y="2743200"/>
            <a:ext cx="2596896" cy="299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err="1" smtClean="0"/>
              <a:t>Рідкі</a:t>
            </a:r>
            <a:endParaRPr lang="ru-RU" sz="3200" b="1" u="sng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ненасиченими</a:t>
            </a:r>
            <a:r>
              <a:rPr lang="ru-RU" dirty="0"/>
              <a:t> </a:t>
            </a:r>
            <a:r>
              <a:rPr lang="ru-RU" dirty="0" err="1"/>
              <a:t>вищими</a:t>
            </a:r>
            <a:r>
              <a:rPr lang="ru-RU" dirty="0"/>
              <a:t> </a:t>
            </a:r>
            <a:r>
              <a:rPr lang="ru-RU" dirty="0" err="1"/>
              <a:t>карбоновими</a:t>
            </a:r>
            <a:r>
              <a:rPr lang="ru-RU" dirty="0"/>
              <a:t> кислотами)</a:t>
            </a:r>
          </a:p>
        </p:txBody>
      </p:sp>
    </p:spTree>
    <p:extLst>
      <p:ext uri="{BB962C8B-B14F-4D97-AF65-F5344CB8AC3E}">
        <p14:creationId xmlns:p14="http://schemas.microsoft.com/office/powerpoint/2010/main" val="298526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657" y="-92857"/>
            <a:ext cx="6216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Рослинні</a:t>
            </a:r>
            <a:r>
              <a:rPr lang="ru-RU" sz="5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жири</a:t>
            </a:r>
            <a:endParaRPr lang="ru-RU" sz="5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27003"/>
            <a:ext cx="12192000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err="1"/>
              <a:t>Жири</a:t>
            </a:r>
            <a:r>
              <a:rPr lang="ru-RU" sz="2800" b="1" dirty="0"/>
              <a:t> </a:t>
            </a:r>
            <a:r>
              <a:rPr lang="ru-RU" sz="2800" b="1" dirty="0" err="1"/>
              <a:t>рослинного</a:t>
            </a:r>
            <a:r>
              <a:rPr lang="ru-RU" sz="2800" b="1" dirty="0"/>
              <a:t> </a:t>
            </a:r>
            <a:r>
              <a:rPr lang="ru-RU" sz="2800" b="1" dirty="0" err="1"/>
              <a:t>походження</a:t>
            </a:r>
            <a:r>
              <a:rPr lang="ru-RU" sz="2800" b="1" dirty="0"/>
              <a:t> (</a:t>
            </a:r>
            <a:r>
              <a:rPr lang="ru-RU" sz="2800" b="1" dirty="0" err="1"/>
              <a:t>рослинні</a:t>
            </a:r>
            <a:r>
              <a:rPr lang="ru-RU" sz="2800" b="1" dirty="0"/>
              <a:t> масла) </a:t>
            </a:r>
            <a:r>
              <a:rPr lang="ru-RU" sz="2800" b="1" dirty="0" err="1"/>
              <a:t>поділяють</a:t>
            </a:r>
            <a:r>
              <a:rPr lang="ru-RU" sz="2800" b="1" dirty="0"/>
              <a:t> на </a:t>
            </a:r>
            <a:r>
              <a:rPr lang="ru-RU" sz="2800" b="1" dirty="0" err="1"/>
              <a:t>олії</a:t>
            </a:r>
            <a:r>
              <a:rPr lang="ru-RU" sz="2800" b="1" dirty="0"/>
              <a:t> з </a:t>
            </a:r>
            <a:r>
              <a:rPr lang="ru-RU" sz="2800" b="1" dirty="0" err="1"/>
              <a:t>насіння</a:t>
            </a:r>
            <a:r>
              <a:rPr lang="ru-RU" sz="2800" b="1" dirty="0"/>
              <a:t> та </a:t>
            </a:r>
            <a:r>
              <a:rPr lang="ru-RU" sz="2800" b="1" dirty="0" err="1"/>
              <a:t>олії</a:t>
            </a:r>
            <a:r>
              <a:rPr lang="ru-RU" sz="2800" b="1" dirty="0"/>
              <a:t> </a:t>
            </a:r>
            <a:r>
              <a:rPr lang="ru-RU" sz="2800" b="1" dirty="0" err="1"/>
              <a:t>м'якоті</a:t>
            </a:r>
            <a:r>
              <a:rPr lang="ru-RU" sz="2800" b="1" dirty="0"/>
              <a:t> </a:t>
            </a:r>
            <a:r>
              <a:rPr lang="ru-RU" sz="2800" b="1" dirty="0" err="1"/>
              <a:t>плодів</a:t>
            </a:r>
            <a:r>
              <a:rPr lang="ru-RU" sz="2800" b="1" dirty="0"/>
              <a:t>.</a:t>
            </a:r>
            <a:endParaRPr lang="ru-RU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400"/>
            <a:ext cx="2978843" cy="2978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7751"/>
            <a:ext cx="4998720" cy="2219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720" y="3743575"/>
            <a:ext cx="3413760" cy="22535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842" y="836379"/>
            <a:ext cx="4336358" cy="29413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830473"/>
            <a:ext cx="4876800" cy="29472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480" y="3783515"/>
            <a:ext cx="3779520" cy="22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0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890016"/>
          </a:xfrm>
        </p:spPr>
        <p:txBody>
          <a:bodyPr>
            <a:normAutofit/>
          </a:bodyPr>
          <a:lstStyle/>
          <a:p>
            <a:r>
              <a:rPr lang="ru-RU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Тваринні</a:t>
            </a:r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жири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657600"/>
            <a:ext cx="4221828" cy="3621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err="1"/>
              <a:t>Жири</a:t>
            </a:r>
            <a:r>
              <a:rPr lang="ru-RU" sz="2200" b="1" dirty="0"/>
              <a:t> </a:t>
            </a:r>
            <a:r>
              <a:rPr lang="ru-RU" sz="2200" b="1" dirty="0" err="1"/>
              <a:t>тваринного</a:t>
            </a:r>
            <a:r>
              <a:rPr lang="ru-RU" sz="2200" b="1" dirty="0"/>
              <a:t> </a:t>
            </a:r>
            <a:r>
              <a:rPr lang="ru-RU" sz="2200" b="1" dirty="0" err="1"/>
              <a:t>походження</a:t>
            </a:r>
            <a:r>
              <a:rPr lang="ru-RU" sz="2200" b="1" dirty="0"/>
              <a:t> </a:t>
            </a:r>
            <a:r>
              <a:rPr lang="ru-RU" sz="2200" b="1" dirty="0" err="1" smtClean="0"/>
              <a:t>ділять</a:t>
            </a:r>
            <a:r>
              <a:rPr lang="ru-RU" sz="2200" b="1" dirty="0" smtClean="0"/>
              <a:t> </a:t>
            </a:r>
            <a:r>
              <a:rPr lang="ru-RU" sz="2200" b="1" dirty="0"/>
              <a:t>на </a:t>
            </a:r>
            <a:r>
              <a:rPr lang="ru-RU" sz="2200" b="1" dirty="0" err="1"/>
              <a:t>запасні</a:t>
            </a:r>
            <a:r>
              <a:rPr lang="ru-RU" sz="2200" b="1" dirty="0"/>
              <a:t> </a:t>
            </a:r>
            <a:r>
              <a:rPr lang="ru-RU" sz="2200" b="1" dirty="0" err="1"/>
              <a:t>жири</a:t>
            </a:r>
            <a:r>
              <a:rPr lang="ru-RU" sz="2200" b="1" dirty="0"/>
              <a:t> </a:t>
            </a:r>
            <a:r>
              <a:rPr lang="ru-RU" sz="2200" b="1" dirty="0" err="1"/>
              <a:t>наземних</a:t>
            </a:r>
            <a:r>
              <a:rPr lang="ru-RU" sz="2200" b="1" dirty="0"/>
              <a:t> </a:t>
            </a:r>
            <a:r>
              <a:rPr lang="ru-RU" sz="2200" b="1" dirty="0" err="1"/>
              <a:t>тварин</a:t>
            </a:r>
            <a:r>
              <a:rPr lang="ru-RU" sz="2200" b="1" dirty="0"/>
              <a:t>, </a:t>
            </a:r>
            <a:r>
              <a:rPr lang="ru-RU" sz="2200" b="1" dirty="0" err="1"/>
              <a:t>жири</a:t>
            </a:r>
            <a:r>
              <a:rPr lang="ru-RU" sz="2200" b="1" dirty="0"/>
              <a:t> </a:t>
            </a:r>
            <a:r>
              <a:rPr lang="ru-RU" sz="2200" b="1" dirty="0" err="1"/>
              <a:t>птахів</a:t>
            </a:r>
            <a:r>
              <a:rPr lang="ru-RU" sz="2200" b="1" dirty="0"/>
              <a:t>, молока, </a:t>
            </a:r>
            <a:r>
              <a:rPr lang="ru-RU" sz="2200" b="1" dirty="0" err="1"/>
              <a:t>морських</a:t>
            </a:r>
            <a:r>
              <a:rPr lang="ru-RU" sz="2200" b="1" dirty="0"/>
              <a:t> </a:t>
            </a:r>
            <a:r>
              <a:rPr lang="ru-RU" sz="2200" b="1" dirty="0" err="1"/>
              <a:t>тварин</a:t>
            </a:r>
            <a:r>
              <a:rPr lang="ru-RU" sz="2200" b="1" dirty="0"/>
              <a:t> і </a:t>
            </a:r>
            <a:r>
              <a:rPr lang="ru-RU" sz="2200" b="1" dirty="0" err="1"/>
              <a:t>риб</a:t>
            </a:r>
            <a:r>
              <a:rPr lang="ru-RU" sz="2200" b="1" dirty="0"/>
              <a:t>, </a:t>
            </a:r>
            <a:r>
              <a:rPr lang="ru-RU" sz="2200" b="1" dirty="0" err="1"/>
              <a:t>земноводних</a:t>
            </a:r>
            <a:r>
              <a:rPr lang="ru-RU" sz="2200" b="1" dirty="0"/>
              <a:t> і </a:t>
            </a:r>
            <a:r>
              <a:rPr lang="ru-RU" sz="2200" b="1" dirty="0" err="1"/>
              <a:t>плазунів</a:t>
            </a:r>
            <a:r>
              <a:rPr lang="ru-RU" sz="22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203"/>
            <a:ext cx="4221828" cy="2799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725" y="3776854"/>
            <a:ext cx="4645275" cy="3081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534" y="858203"/>
            <a:ext cx="3894383" cy="2780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634" y="3776854"/>
            <a:ext cx="3324897" cy="30811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159" y="844541"/>
            <a:ext cx="3896840" cy="28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123139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Транс-</a:t>
            </a:r>
            <a:r>
              <a:rPr lang="ru-RU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жири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9728" y="5949696"/>
            <a:ext cx="12082272" cy="2170175"/>
          </a:xfrm>
        </p:spPr>
        <p:txBody>
          <a:bodyPr/>
          <a:lstStyle/>
          <a:p>
            <a:r>
              <a:rPr lang="ru-RU" b="1" dirty="0"/>
              <a:t>Транс-</a:t>
            </a:r>
            <a:r>
              <a:rPr lang="ru-RU" b="1" dirty="0" err="1"/>
              <a:t>жири</a:t>
            </a:r>
            <a:r>
              <a:rPr lang="ru-RU" b="1" dirty="0"/>
              <a:t> </a:t>
            </a:r>
            <a:r>
              <a:rPr lang="ru-RU" b="1" dirty="0" err="1"/>
              <a:t>з’являються</a:t>
            </a:r>
            <a:r>
              <a:rPr lang="ru-RU" b="1" dirty="0"/>
              <a:t> при </a:t>
            </a:r>
            <a:r>
              <a:rPr lang="ru-RU" b="1" dirty="0" err="1"/>
              <a:t>додавання</a:t>
            </a:r>
            <a:r>
              <a:rPr lang="ru-RU" b="1" dirty="0"/>
              <a:t> атома </a:t>
            </a:r>
            <a:r>
              <a:rPr lang="ru-RU" b="1" dirty="0" err="1"/>
              <a:t>водню</a:t>
            </a:r>
            <a:r>
              <a:rPr lang="ru-RU" b="1" dirty="0"/>
              <a:t> до </a:t>
            </a:r>
            <a:r>
              <a:rPr lang="ru-RU" b="1" dirty="0" err="1"/>
              <a:t>рослинного</a:t>
            </a:r>
            <a:r>
              <a:rPr lang="ru-RU" b="1" dirty="0"/>
              <a:t> масла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, званого </a:t>
            </a:r>
            <a:r>
              <a:rPr lang="ru-RU" b="1" dirty="0" err="1"/>
              <a:t>гідрогенізацією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1018032"/>
            <a:ext cx="4724400" cy="472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738" y="1009650"/>
            <a:ext cx="4732782" cy="47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1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6452" y="294453"/>
            <a:ext cx="10363826" cy="13636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 err="1"/>
              <a:t>Продукти</a:t>
            </a:r>
            <a:r>
              <a:rPr lang="ru-RU" sz="4000" b="1" dirty="0"/>
              <a:t> з </a:t>
            </a:r>
            <a:r>
              <a:rPr lang="ru-RU" sz="4000" b="1" dirty="0" err="1"/>
              <a:t>високим</a:t>
            </a:r>
            <a:r>
              <a:rPr lang="ru-RU" sz="4000" b="1" dirty="0"/>
              <a:t> </a:t>
            </a:r>
            <a:r>
              <a:rPr lang="ru-RU" sz="4000" b="1" dirty="0" err="1"/>
              <a:t>вмістом</a:t>
            </a:r>
            <a:r>
              <a:rPr lang="ru-RU" sz="4000" b="1" dirty="0"/>
              <a:t> жиру (</a:t>
            </a:r>
            <a:r>
              <a:rPr lang="ru-RU" sz="4000" b="1" dirty="0" err="1"/>
              <a:t>більше</a:t>
            </a:r>
            <a:r>
              <a:rPr lang="ru-RU" sz="4000" b="1" dirty="0"/>
              <a:t> 80 </a:t>
            </a:r>
            <a:r>
              <a:rPr lang="ru-RU" sz="4000" b="1" dirty="0" err="1"/>
              <a:t>грамів</a:t>
            </a:r>
            <a:r>
              <a:rPr lang="ru-RU" sz="4000" b="1" dirty="0"/>
              <a:t>)</a:t>
            </a:r>
            <a:r>
              <a:rPr lang="ru-RU" i="1" dirty="0"/>
              <a:t> 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722642"/>
            <a:ext cx="4621378" cy="2432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09" y="4219476"/>
            <a:ext cx="4113875" cy="2509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832" y="1536192"/>
            <a:ext cx="5249894" cy="35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08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161</TotalTime>
  <Words>172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Consolas</vt:lpstr>
      <vt:lpstr>Verdana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Тваринні жири</vt:lpstr>
      <vt:lpstr>Транс-жири</vt:lpstr>
      <vt:lpstr>Презентация PowerPoint</vt:lpstr>
      <vt:lpstr>Презентация PowerPoint</vt:lpstr>
      <vt:lpstr>Презентация PowerPoint</vt:lpstr>
      <vt:lpstr>Джерела інформації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2015-03-12T17:36:50Z</dcterms:created>
  <dcterms:modified xsi:type="dcterms:W3CDTF">2015-03-26T19:30:27Z</dcterms:modified>
</cp:coreProperties>
</file>