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85" r:id="rId4"/>
    <p:sldId id="270" r:id="rId5"/>
    <p:sldId id="258" r:id="rId6"/>
    <p:sldId id="259" r:id="rId7"/>
    <p:sldId id="260" r:id="rId8"/>
    <p:sldId id="281" r:id="rId9"/>
    <p:sldId id="272" r:id="rId10"/>
    <p:sldId id="271" r:id="rId11"/>
    <p:sldId id="273" r:id="rId12"/>
    <p:sldId id="275" r:id="rId13"/>
    <p:sldId id="274" r:id="rId14"/>
    <p:sldId id="261" r:id="rId15"/>
    <p:sldId id="266" r:id="rId16"/>
    <p:sldId id="279" r:id="rId17"/>
    <p:sldId id="286" r:id="rId18"/>
    <p:sldId id="283" r:id="rId19"/>
    <p:sldId id="280" r:id="rId20"/>
    <p:sldId id="284" r:id="rId21"/>
    <p:sldId id="282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  <a:srgbClr val="3399FF"/>
    <a:srgbClr val="4F0D0D"/>
    <a:srgbClr val="DDE3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DD6CB-0E85-4471-B29B-AF074D08E2A1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DA5F8-B405-4666-A17C-50775A804B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DA5F8-B405-4666-A17C-50775A804BD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DA5F8-B405-4666-A17C-50775A804BD1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Коцюбинський Михайло Михайлович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005064"/>
            <a:ext cx="4352528" cy="17526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</a:t>
            </a:r>
          </a:p>
          <a:p>
            <a:r>
              <a:rPr lang="uk-UA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10-А класу</a:t>
            </a:r>
          </a:p>
          <a:p>
            <a:r>
              <a:rPr lang="uk-UA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Білоцерківської  загальноосвітньої </a:t>
            </a:r>
          </a:p>
          <a:p>
            <a:r>
              <a:rPr lang="uk-UA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школи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uk-UA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uk-UA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ступенів №8</a:t>
            </a:r>
          </a:p>
          <a:p>
            <a:r>
              <a:rPr lang="uk-UA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Кравчук Анастасія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лица Коцюбинского,5                  1991 год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88640"/>
            <a:ext cx="3535086" cy="6312654"/>
          </a:xfrm>
          <a:prstGeom prst="roundRect">
            <a:avLst>
              <a:gd name="adj" fmla="val 4167"/>
            </a:avLst>
          </a:prstGeom>
          <a:ln w="76200" cap="sq">
            <a:solidFill>
              <a:schemeClr val="bg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5" name="Прямоугольник 4"/>
          <p:cNvSpPr/>
          <p:nvPr/>
        </p:nvSpPr>
        <p:spPr>
          <a:xfrm>
            <a:off x="1547664" y="6488668"/>
            <a:ext cx="6447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Лютеранська кірха.ВулицяКоцюбинского,5. Житомир, 1991 рік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949280"/>
            <a:ext cx="8373616" cy="7486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Київ. Вихід з скверу на вул. Михайла Коцюбинського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hkalova_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16632"/>
            <a:ext cx="4266474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877272"/>
            <a:ext cx="8229600" cy="125272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Київ. Вулиця  М. Коцюбинського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2980047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098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497960"/>
            <a:ext cx="4968552" cy="36004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Вулиця Коцюбинського, Ужгород.   2012-05-04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0_d6499_8de62d7f_X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7416824" cy="55626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5272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Освіта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964488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/>
              <a:t>Твори Т. Шевченка, Марка Вовчка справили на Михайла таке </a:t>
            </a:r>
          </a:p>
          <a:p>
            <a:pPr>
              <a:buNone/>
            </a:pPr>
            <a:r>
              <a:rPr lang="uk-UA" sz="2400" dirty="0" smtClean="0"/>
              <a:t>сильне враження, що він і сам захотів стати письменником. 1881</a:t>
            </a:r>
          </a:p>
          <a:p>
            <a:pPr>
              <a:buNone/>
            </a:pPr>
            <a:r>
              <a:rPr lang="uk-UA" sz="2400" dirty="0" smtClean="0"/>
              <a:t>родина Коцюбинських, яка певний час переїздила з місця на </a:t>
            </a:r>
          </a:p>
          <a:p>
            <a:pPr>
              <a:buNone/>
            </a:pPr>
            <a:r>
              <a:rPr lang="uk-UA" sz="2400" dirty="0" smtClean="0"/>
              <a:t>місце, повернулася у Вінницю. Через тяжке матеріальне </a:t>
            </a:r>
          </a:p>
          <a:p>
            <a:pPr>
              <a:buNone/>
            </a:pPr>
            <a:r>
              <a:rPr lang="uk-UA" sz="2400" dirty="0" smtClean="0"/>
              <a:t>становище сім'ї юнакові не вдалося продовжити освіту: мати </a:t>
            </a:r>
          </a:p>
          <a:p>
            <a:pPr>
              <a:buNone/>
            </a:pPr>
            <a:r>
              <a:rPr lang="uk-UA" sz="2400" dirty="0" smtClean="0"/>
              <a:t>осліпла, а згодом (1886 року) помер батько. Відповідальність за </a:t>
            </a:r>
          </a:p>
          <a:p>
            <a:pPr>
              <a:buNone/>
            </a:pPr>
            <a:r>
              <a:rPr lang="uk-UA" sz="2400" dirty="0" smtClean="0"/>
              <a:t>досить велику родину (4 чоловік) лягла на плечі Михайла. У 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1886–1889 </a:t>
            </a:r>
            <a:r>
              <a:rPr lang="uk-UA" sz="2400" dirty="0" smtClean="0"/>
              <a:t>він дає приватні уроки і продовжує </a:t>
            </a:r>
            <a:r>
              <a:rPr lang="uk-UA" sz="2400" dirty="0" smtClean="0"/>
              <a:t>навчатися</a:t>
            </a:r>
          </a:p>
          <a:p>
            <a:pPr>
              <a:buNone/>
            </a:pPr>
            <a:r>
              <a:rPr lang="uk-UA" sz="2400" dirty="0" smtClean="0"/>
              <a:t>самостійно</a:t>
            </a:r>
            <a:r>
              <a:rPr lang="uk-UA" sz="2400" dirty="0" smtClean="0"/>
              <a:t>, а </a:t>
            </a:r>
            <a:r>
              <a:rPr lang="uk-UA" sz="2400" dirty="0" smtClean="0"/>
              <a:t>1891-го</a:t>
            </a:r>
            <a:r>
              <a:rPr lang="uk-UA" sz="2400" dirty="0" smtClean="0"/>
              <a:t>, склавши іспит екстерном </a:t>
            </a:r>
            <a:r>
              <a:rPr lang="uk-UA" sz="2400" dirty="0" smtClean="0"/>
              <a:t>при </a:t>
            </a:r>
          </a:p>
          <a:p>
            <a:pPr>
              <a:buNone/>
            </a:pPr>
            <a:r>
              <a:rPr lang="uk-UA" sz="2400" dirty="0" smtClean="0"/>
              <a:t>Вінницькому </a:t>
            </a:r>
            <a:r>
              <a:rPr lang="uk-UA" sz="2400" dirty="0" smtClean="0"/>
              <a:t>реальному </a:t>
            </a:r>
            <a:r>
              <a:rPr lang="uk-UA" sz="2400" dirty="0" smtClean="0"/>
              <a:t> училищі </a:t>
            </a:r>
            <a:r>
              <a:rPr lang="uk-UA" sz="2400" dirty="0" smtClean="0"/>
              <a:t>на народного учителя, 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працює </a:t>
            </a:r>
            <a:r>
              <a:rPr lang="uk-UA" sz="2400" dirty="0" smtClean="0"/>
              <a:t>репетитором.</a:t>
            </a:r>
            <a:r>
              <a:rPr lang="ru-RU" sz="2400" dirty="0" smtClean="0"/>
              <a:t> Працював </a:t>
            </a:r>
            <a:r>
              <a:rPr lang="uk-UA" sz="2400" dirty="0" smtClean="0"/>
              <a:t>вчителем у Михайлівці.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5272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Друге кохання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748464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dirty="0" smtClean="0"/>
              <a:t>Одного разу до господарів приїхала молодша сестра дружини, дзигівська  попівна </a:t>
            </a:r>
          </a:p>
          <a:p>
            <a:pPr>
              <a:buNone/>
            </a:pPr>
            <a:r>
              <a:rPr lang="uk-UA" sz="1800" dirty="0" smtClean="0"/>
              <a:t>Марія  Міхнєвич, вона познайомилась з Коцюбинським і  незабаром зблизилась з </a:t>
            </a:r>
          </a:p>
          <a:p>
            <a:pPr>
              <a:buNone/>
            </a:pPr>
            <a:r>
              <a:rPr lang="uk-UA" sz="1800" dirty="0" smtClean="0"/>
              <a:t>ним. Нові  знайомі чимало часу проводили за спільними розмовами, нерідко разом </a:t>
            </a:r>
          </a:p>
          <a:p>
            <a:pPr>
              <a:buNone/>
            </a:pPr>
            <a:r>
              <a:rPr lang="uk-UA" sz="1800" dirty="0" smtClean="0"/>
              <a:t>читали книги, робили прогулянки в чудовий ліс. Зі спільно прочитаних книжок Марія </a:t>
            </a:r>
          </a:p>
          <a:p>
            <a:pPr>
              <a:buNone/>
            </a:pPr>
            <a:r>
              <a:rPr lang="uk-UA" sz="1800" dirty="0" smtClean="0"/>
              <a:t>Федорівна  пригадувала «Преступление и наказание», п’єси М. Кропивницького. </a:t>
            </a:r>
          </a:p>
          <a:p>
            <a:pPr>
              <a:buNone/>
            </a:pPr>
            <a:r>
              <a:rPr lang="uk-UA" sz="1800" dirty="0" smtClean="0"/>
              <a:t>Крім того, Михайло </a:t>
            </a:r>
            <a:r>
              <a:rPr lang="uk-UA" sz="1800" dirty="0" smtClean="0"/>
              <a:t> </a:t>
            </a:r>
            <a:r>
              <a:rPr lang="uk-UA" sz="1800" dirty="0" smtClean="0"/>
              <a:t>Михайлович вчив її польської мови, читаючи з нею роман Г. </a:t>
            </a: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Сенкевича «Вогнем і мечем». Захоплений передовими народницькими ідеями, </a:t>
            </a:r>
          </a:p>
          <a:p>
            <a:pPr>
              <a:buNone/>
            </a:pPr>
            <a:r>
              <a:rPr lang="uk-UA" sz="1800" dirty="0" smtClean="0"/>
              <a:t>молодий юнак намагається свою молоду приятельку, що була розумною дівчиною, </a:t>
            </a:r>
          </a:p>
          <a:p>
            <a:pPr>
              <a:buNone/>
            </a:pPr>
            <a:r>
              <a:rPr lang="uk-UA" sz="1800" dirty="0" smtClean="0"/>
              <a:t>витягти з-під опіки батька-священика. Коцюбинський агітував її йти у люди, вчитися, </a:t>
            </a:r>
          </a:p>
          <a:p>
            <a:pPr>
              <a:buNone/>
            </a:pPr>
            <a:r>
              <a:rPr lang="uk-UA" sz="1800" dirty="0" smtClean="0"/>
              <a:t>щоб стати фахівцем і бути незалежною, корисною для суспільства людиною. За </a:t>
            </a:r>
          </a:p>
          <a:p>
            <a:pPr>
              <a:buNone/>
            </a:pPr>
            <a:r>
              <a:rPr lang="uk-UA" sz="1800" dirty="0" smtClean="0"/>
              <a:t>прикладом тодішніх народників. Наприкінці травня 1886 р. Михайло повертається до </a:t>
            </a:r>
          </a:p>
          <a:p>
            <a:pPr>
              <a:buNone/>
            </a:pPr>
            <a:r>
              <a:rPr lang="uk-UA" sz="1800" dirty="0" smtClean="0"/>
              <a:t>Вінниці і з головою поринає в роботу..</a:t>
            </a:r>
            <a:r>
              <a:rPr lang="uk-UA" sz="1800" dirty="0" smtClean="0"/>
              <a:t>. </a:t>
            </a:r>
            <a:r>
              <a:rPr lang="uk-UA" sz="1800" dirty="0" smtClean="0"/>
              <a:t>Незважаючи на зміни, що сталися у взаєминах </a:t>
            </a: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молодих </a:t>
            </a:r>
            <a:r>
              <a:rPr lang="uk-UA" sz="1800" dirty="0" smtClean="0"/>
              <a:t>друзів, вплив Коцюбинського на Марію Міхнєвич мав свої наслідки. Її </a:t>
            </a: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листування </a:t>
            </a:r>
            <a:r>
              <a:rPr lang="uk-UA" sz="1800" dirty="0" smtClean="0"/>
              <a:t>з Коцюбинським продовжувалося ще кілька років. Небуденна постать </a:t>
            </a: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письменника</a:t>
            </a:r>
            <a:r>
              <a:rPr lang="uk-UA" sz="1800" dirty="0" smtClean="0"/>
              <a:t>, видно, врізалась їй у пам’ять на все життя. Вже на схилі літ, у 1920-х </a:t>
            </a: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роках</a:t>
            </a:r>
            <a:r>
              <a:rPr lang="uk-UA" sz="1800" dirty="0" smtClean="0"/>
              <a:t>, Марія Федорівна згадувала дуже багато деталей про свої зустрічі й розмови з </a:t>
            </a: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Коцюбинським</a:t>
            </a:r>
            <a:r>
              <a:rPr lang="uk-UA" sz="1800" dirty="0" smtClean="0"/>
              <a:t>.</a:t>
            </a:r>
            <a:endParaRPr lang="uk-UA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Літературна кар'єра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964488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dirty="0" smtClean="0"/>
              <a:t>Літературна кар'єра Михайла почалася з повного </a:t>
            </a:r>
          </a:p>
          <a:p>
            <a:pPr>
              <a:buNone/>
            </a:pPr>
            <a:r>
              <a:rPr lang="uk-UA" sz="2800" dirty="0" smtClean="0"/>
              <a:t>провалу. У 1884 р. він написав оповідання «Андрій </a:t>
            </a:r>
          </a:p>
          <a:p>
            <a:pPr>
              <a:buNone/>
            </a:pPr>
            <a:r>
              <a:rPr lang="uk-UA" sz="2800" dirty="0" smtClean="0"/>
              <a:t>Соловко, або Вченіє світ, а невченіє тьма». Цю першу </a:t>
            </a:r>
          </a:p>
          <a:p>
            <a:pPr>
              <a:buNone/>
            </a:pPr>
            <a:r>
              <a:rPr lang="uk-UA" sz="2800" dirty="0" smtClean="0"/>
              <a:t>спробу молодого автора було оцінено вельми</a:t>
            </a:r>
          </a:p>
          <a:p>
            <a:pPr>
              <a:buNone/>
            </a:pPr>
            <a:r>
              <a:rPr lang="uk-UA" sz="2800" dirty="0" smtClean="0"/>
              <a:t>скептично. Один із критиків радив початківцеві </a:t>
            </a:r>
          </a:p>
          <a:p>
            <a:pPr>
              <a:buNone/>
            </a:pPr>
            <a:r>
              <a:rPr lang="uk-UA" sz="2800" dirty="0" smtClean="0"/>
              <a:t>залишити цю справу. Проте присуд критиків не спинив </a:t>
            </a:r>
          </a:p>
          <a:p>
            <a:pPr>
              <a:buNone/>
            </a:pPr>
            <a:r>
              <a:rPr lang="uk-UA" sz="2800" dirty="0" smtClean="0"/>
              <a:t>творчого запалу Коцюбинського, він пише й далі, але </a:t>
            </a:r>
          </a:p>
          <a:p>
            <a:pPr>
              <a:buNone/>
            </a:pPr>
            <a:r>
              <a:rPr lang="uk-UA" sz="2800" dirty="0" smtClean="0"/>
              <a:t>твори до друку не подає. Коцюбинський почав </a:t>
            </a:r>
          </a:p>
          <a:p>
            <a:pPr>
              <a:buNone/>
            </a:pPr>
            <a:r>
              <a:rPr lang="uk-UA" sz="2800" dirty="0" smtClean="0"/>
              <a:t>друкуватися в 1890 р. — львівський дитячий журнал</a:t>
            </a:r>
          </a:p>
          <a:p>
            <a:pPr>
              <a:buNone/>
            </a:pPr>
            <a:r>
              <a:rPr lang="uk-UA" sz="2800" dirty="0" smtClean="0"/>
              <a:t>«Дзвінок» опублікував його вірш «Наша хатка».</a:t>
            </a:r>
            <a:endParaRPr lang="uk-UA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Служба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2560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i="1" dirty="0" smtClean="0">
                <a:solidFill>
                  <a:srgbClr val="002060"/>
                </a:solidFill>
              </a:rPr>
              <a:t>	У </a:t>
            </a:r>
            <a:r>
              <a:rPr lang="uk-UA" i="1" dirty="0" smtClean="0">
                <a:solidFill>
                  <a:srgbClr val="002060"/>
                </a:solidFill>
              </a:rPr>
              <a:t>вересні 1900 року Коцюбинський  влаштувався до </a:t>
            </a:r>
          </a:p>
          <a:p>
            <a:pPr>
              <a:buNone/>
            </a:pPr>
            <a:r>
              <a:rPr lang="uk-UA" i="1" dirty="0" smtClean="0">
                <a:solidFill>
                  <a:srgbClr val="002060"/>
                </a:solidFill>
              </a:rPr>
              <a:t>міського статистичного бюро, де працював  до 1911. </a:t>
            </a:r>
          </a:p>
          <a:p>
            <a:pPr>
              <a:buNone/>
            </a:pPr>
            <a:r>
              <a:rPr lang="uk-UA" i="1" dirty="0" smtClean="0">
                <a:solidFill>
                  <a:srgbClr val="002060"/>
                </a:solidFill>
              </a:rPr>
              <a:t>	1911 р. «Товариство прихильників української науки і </a:t>
            </a:r>
          </a:p>
          <a:p>
            <a:pPr>
              <a:buNone/>
            </a:pPr>
            <a:r>
              <a:rPr lang="uk-UA" i="1" dirty="0" smtClean="0">
                <a:solidFill>
                  <a:srgbClr val="002060"/>
                </a:solidFill>
              </a:rPr>
              <a:t>штуки» призначило М. Коцюбинському </a:t>
            </a:r>
            <a:r>
              <a:rPr lang="uk-UA" i="1" dirty="0" smtClean="0">
                <a:solidFill>
                  <a:srgbClr val="002060"/>
                </a:solidFill>
              </a:rPr>
              <a:t>довічну</a:t>
            </a:r>
          </a:p>
          <a:p>
            <a:pPr>
              <a:buNone/>
            </a:pPr>
            <a:r>
              <a:rPr lang="uk-UA" i="1" dirty="0" smtClean="0">
                <a:solidFill>
                  <a:srgbClr val="002060"/>
                </a:solidFill>
              </a:rPr>
              <a:t>стипендію </a:t>
            </a:r>
            <a:r>
              <a:rPr lang="uk-UA" i="1" dirty="0" smtClean="0">
                <a:solidFill>
                  <a:srgbClr val="002060"/>
                </a:solidFill>
              </a:rPr>
              <a:t>в </a:t>
            </a:r>
            <a:r>
              <a:rPr lang="uk-UA" i="1" dirty="0" smtClean="0">
                <a:solidFill>
                  <a:srgbClr val="002060"/>
                </a:solidFill>
              </a:rPr>
              <a:t>розмірі </a:t>
            </a:r>
            <a:r>
              <a:rPr lang="uk-UA" i="1" dirty="0" smtClean="0">
                <a:solidFill>
                  <a:srgbClr val="002060"/>
                </a:solidFill>
              </a:rPr>
              <a:t>2000крб. на рік, щоб він міг </a:t>
            </a:r>
            <a:endParaRPr lang="uk-UA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i="1" dirty="0" smtClean="0">
                <a:solidFill>
                  <a:srgbClr val="002060"/>
                </a:solidFill>
              </a:rPr>
              <a:t>звільнитись </a:t>
            </a:r>
            <a:r>
              <a:rPr lang="uk-UA" i="1" dirty="0" smtClean="0">
                <a:solidFill>
                  <a:srgbClr val="002060"/>
                </a:solidFill>
              </a:rPr>
              <a:t>зі служби. </a:t>
            </a:r>
            <a:r>
              <a:rPr lang="uk-UA" i="1" dirty="0" smtClean="0">
                <a:solidFill>
                  <a:srgbClr val="002060"/>
                </a:solidFill>
              </a:rPr>
              <a:t>Проте </a:t>
            </a:r>
            <a:r>
              <a:rPr lang="uk-UA" i="1" dirty="0" smtClean="0">
                <a:solidFill>
                  <a:srgbClr val="002060"/>
                </a:solidFill>
              </a:rPr>
              <a:t>письменник почував себе </a:t>
            </a:r>
            <a:endParaRPr lang="uk-UA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i="1" dirty="0" smtClean="0">
                <a:solidFill>
                  <a:srgbClr val="002060"/>
                </a:solidFill>
              </a:rPr>
              <a:t>дедалі </a:t>
            </a:r>
            <a:r>
              <a:rPr lang="uk-UA" i="1" dirty="0" smtClean="0">
                <a:solidFill>
                  <a:srgbClr val="002060"/>
                </a:solidFill>
              </a:rPr>
              <a:t>гірше. Його мучили </a:t>
            </a:r>
            <a:r>
              <a:rPr lang="uk-UA" i="1" dirty="0" smtClean="0">
                <a:solidFill>
                  <a:srgbClr val="002060"/>
                </a:solidFill>
              </a:rPr>
              <a:t>астма </a:t>
            </a:r>
            <a:r>
              <a:rPr lang="uk-UA" i="1" dirty="0" smtClean="0">
                <a:solidFill>
                  <a:srgbClr val="002060"/>
                </a:solidFill>
              </a:rPr>
              <a:t>і туберкульоз. </a:t>
            </a:r>
          </a:p>
          <a:p>
            <a:pPr>
              <a:buNone/>
            </a:pPr>
            <a:r>
              <a:rPr lang="uk-UA" i="1" dirty="0" smtClean="0">
                <a:solidFill>
                  <a:srgbClr val="002060"/>
                </a:solidFill>
              </a:rPr>
              <a:t>	Служив звичайним клерком у статистичному відділі </a:t>
            </a:r>
          </a:p>
          <a:p>
            <a:pPr>
              <a:buNone/>
            </a:pPr>
            <a:r>
              <a:rPr lang="uk-UA" i="1" dirty="0" smtClean="0">
                <a:solidFill>
                  <a:srgbClr val="002060"/>
                </a:solidFill>
              </a:rPr>
              <a:t>Чернігівської управи, на роботу ходив з </a:t>
            </a:r>
            <a:r>
              <a:rPr lang="uk-UA" i="1" dirty="0" smtClean="0">
                <a:solidFill>
                  <a:srgbClr val="002060"/>
                </a:solidFill>
              </a:rPr>
              <a:t>неодмінною</a:t>
            </a:r>
          </a:p>
          <a:p>
            <a:pPr>
              <a:buNone/>
            </a:pPr>
            <a:r>
              <a:rPr lang="uk-UA" i="1" dirty="0" smtClean="0">
                <a:solidFill>
                  <a:srgbClr val="002060"/>
                </a:solidFill>
              </a:rPr>
              <a:t>квіткою </a:t>
            </a:r>
            <a:endParaRPr lang="uk-UA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i="1" dirty="0" smtClean="0">
                <a:solidFill>
                  <a:srgbClr val="002060"/>
                </a:solidFill>
              </a:rPr>
              <a:t>у бутоньєрці.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82"/>
            </a:gs>
            <a:gs pos="6000">
              <a:srgbClr val="0047FF">
                <a:alpha val="47000"/>
              </a:srgbClr>
            </a:gs>
            <a:gs pos="100000">
              <a:srgbClr val="0047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46256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Робота в селах Бессарабії дала </a:t>
            </a:r>
            <a:endParaRPr lang="ru-RU" sz="44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йому  матеріал </a:t>
            </a:r>
            <a:r>
              <a:rPr lang="ru-RU" sz="4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для написання </a:t>
            </a:r>
            <a:endParaRPr lang="ru-RU" sz="44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циклу молдавських </a:t>
            </a:r>
            <a:r>
              <a:rPr lang="ru-RU" sz="4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оповідань: </a:t>
            </a:r>
            <a:endParaRPr lang="ru-RU" sz="44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4400" i="1" dirty="0" smtClean="0">
                <a:solidFill>
                  <a:srgbClr val="FFFF00"/>
                </a:solidFill>
                <a:latin typeface="Book Antiqua" pitchFamily="18" charset="0"/>
              </a:rPr>
              <a:t>«</a:t>
            </a:r>
            <a:r>
              <a:rPr lang="ru-RU" sz="4400" i="1" dirty="0" smtClean="0">
                <a:solidFill>
                  <a:srgbClr val="FFFF00"/>
                </a:solidFill>
                <a:latin typeface="Book Antiqua" pitchFamily="18" charset="0"/>
              </a:rPr>
              <a:t>Для загального </a:t>
            </a:r>
            <a:r>
              <a:rPr lang="ru-RU" sz="4400" i="1" dirty="0" smtClean="0">
                <a:solidFill>
                  <a:srgbClr val="FFFF00"/>
                </a:solidFill>
                <a:latin typeface="Book Antiqua" pitchFamily="18" charset="0"/>
              </a:rPr>
              <a:t>добра</a:t>
            </a:r>
            <a:r>
              <a:rPr lang="ru-RU" sz="4400" i="1" dirty="0" smtClean="0">
                <a:solidFill>
                  <a:srgbClr val="FFFF00"/>
                </a:solidFill>
                <a:latin typeface="Book Antiqua" pitchFamily="18" charset="0"/>
              </a:rPr>
              <a:t>», </a:t>
            </a:r>
            <a:endParaRPr lang="ru-RU" sz="4400" i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4400" i="1" dirty="0" smtClean="0">
                <a:solidFill>
                  <a:srgbClr val="FFFF00"/>
                </a:solidFill>
                <a:latin typeface="Book Antiqua" pitchFamily="18" charset="0"/>
              </a:rPr>
              <a:t>«Пе-Коптьор</a:t>
            </a:r>
            <a:r>
              <a:rPr lang="ru-RU" sz="4400" i="1" dirty="0" smtClean="0">
                <a:solidFill>
                  <a:srgbClr val="FFFF00"/>
                </a:solidFill>
                <a:latin typeface="Book Antiqua" pitchFamily="18" charset="0"/>
              </a:rPr>
              <a:t>», </a:t>
            </a:r>
            <a:endParaRPr lang="ru-RU" sz="4400" i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4400" i="1" dirty="0" smtClean="0">
                <a:solidFill>
                  <a:srgbClr val="FFFF00"/>
                </a:solidFill>
                <a:latin typeface="Book Antiqua" pitchFamily="18" charset="0"/>
              </a:rPr>
              <a:t>«</a:t>
            </a:r>
            <a:r>
              <a:rPr lang="ru-RU" sz="4400" i="1" dirty="0" smtClean="0">
                <a:solidFill>
                  <a:srgbClr val="FFFF00"/>
                </a:solidFill>
                <a:latin typeface="Book Antiqua" pitchFamily="18" charset="0"/>
              </a:rPr>
              <a:t>Дорогою ціною».</a:t>
            </a:r>
            <a:endParaRPr lang="ru-RU" sz="4400" i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0">
              <a:srgbClr val="FFEFD1"/>
            </a:gs>
            <a:gs pos="0">
              <a:srgbClr val="FFEFD1"/>
            </a:gs>
            <a:gs pos="0">
              <a:srgbClr val="FFEFD1"/>
            </a:gs>
            <a:gs pos="0">
              <a:srgbClr val="FFEFD1"/>
            </a:gs>
            <a:gs pos="40000">
              <a:srgbClr val="00B050">
                <a:alpha val="2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Світогляд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Важливу роль у формуванні світогляду </a:t>
            </a:r>
          </a:p>
          <a:p>
            <a:pPr>
              <a:buNone/>
            </a:pPr>
            <a:r>
              <a:rPr lang="uk-UA" dirty="0" smtClean="0"/>
              <a:t>М.Коцюбинського відіграла його поїздка до </a:t>
            </a:r>
          </a:p>
          <a:p>
            <a:pPr>
              <a:buNone/>
            </a:pPr>
            <a:r>
              <a:rPr lang="uk-UA" dirty="0" smtClean="0"/>
              <a:t>Львова того ж таки 1890 р. Тут він </a:t>
            </a:r>
          </a:p>
          <a:p>
            <a:pPr>
              <a:buNone/>
            </a:pPr>
            <a:r>
              <a:rPr lang="uk-UA" dirty="0" smtClean="0"/>
              <a:t>знайомиться з І.Франком, налагоджує </a:t>
            </a:r>
          </a:p>
          <a:p>
            <a:pPr>
              <a:buNone/>
            </a:pPr>
            <a:r>
              <a:rPr lang="uk-UA" dirty="0" smtClean="0"/>
              <a:t>контакти з редакціями журналів «Правда», </a:t>
            </a:r>
          </a:p>
          <a:p>
            <a:pPr>
              <a:buNone/>
            </a:pPr>
            <a:r>
              <a:rPr lang="uk-UA" dirty="0" smtClean="0"/>
              <a:t>«Зоря», «Дзвінок» та ін. Поїздка поклала </a:t>
            </a:r>
          </a:p>
          <a:p>
            <a:pPr>
              <a:buNone/>
            </a:pPr>
            <a:r>
              <a:rPr lang="uk-UA" dirty="0" smtClean="0"/>
              <a:t>початок постійному співробітництву </a:t>
            </a:r>
          </a:p>
          <a:p>
            <a:pPr>
              <a:buNone/>
            </a:pPr>
            <a:r>
              <a:rPr lang="uk-UA" dirty="0" smtClean="0"/>
              <a:t>письменника із західноукраїнськими </a:t>
            </a:r>
          </a:p>
          <a:p>
            <a:pPr>
              <a:buNone/>
            </a:pPr>
            <a:r>
              <a:rPr lang="uk-UA" dirty="0" smtClean="0"/>
              <a:t>виданнями.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Біографія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2560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Михайло Коцюбинський народився 17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вересня 1864 у Вінниці. Батько його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працював дрібним службовцем, пив, через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що часто міняв роботу. Мати, Гликерія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Максимівна Абаз, дуже любила сина, 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вкладала в нього всю </a:t>
            </a:r>
            <a:r>
              <a:rPr lang="ru-RU" sz="2800" dirty="0" smtClean="0">
                <a:solidFill>
                  <a:schemeClr val="tx1"/>
                </a:solidFill>
              </a:rPr>
              <a:t>душу.</a:t>
            </a:r>
            <a:r>
              <a:rPr lang="uk-UA" sz="2800" dirty="0" smtClean="0">
                <a:solidFill>
                  <a:schemeClr val="tx1"/>
                </a:solidFill>
              </a:rPr>
              <a:t> Коцюбинські 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залишили Вінницю, і переїхали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жити у село, згодом — у містечко Бар. </a:t>
            </a:r>
            <a:r>
              <a:rPr lang="uk-UA" sz="2800" dirty="0" smtClean="0">
                <a:solidFill>
                  <a:schemeClr val="tx1"/>
                </a:solidFill>
              </a:rPr>
              <a:t>Знав дев'ять </a:t>
            </a:r>
            <a:endParaRPr lang="uk-UA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іноземних мов.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Його називали Сонцепоклонником і 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Соняхом, бо над усе любив сонце, квіти і дітей.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728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Особисте життя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615617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200" dirty="0" smtClean="0"/>
              <a:t>В Чернігові зустрів Віру Устимівну Дейшу, закохався, і вона стала його дружиною — </a:t>
            </a:r>
          </a:p>
          <a:p>
            <a:pPr>
              <a:buNone/>
            </a:pPr>
            <a:r>
              <a:rPr lang="uk-UA" sz="1200" dirty="0" smtClean="0"/>
              <a:t>вірним  другом та помічником. Тут виросли його діти — Юрій, Оксана, Ірина, Роман. </a:t>
            </a:r>
          </a:p>
          <a:p>
            <a:pPr>
              <a:buNone/>
            </a:pPr>
            <a:r>
              <a:rPr lang="uk-UA" sz="1200" dirty="0" smtClean="0"/>
              <a:t>Щотижня  у будинку письменника збиралась літературна  молодь міста. Сюди приходили </a:t>
            </a:r>
          </a:p>
          <a:p>
            <a:pPr>
              <a:buNone/>
            </a:pPr>
            <a:r>
              <a:rPr lang="uk-UA" sz="1200" dirty="0" smtClean="0"/>
              <a:t>такі відомі у  майбутньому письменники і поети, як Василь Блакитний, Микола Вороний,</a:t>
            </a:r>
          </a:p>
          <a:p>
            <a:pPr>
              <a:buNone/>
            </a:pPr>
            <a:r>
              <a:rPr lang="uk-UA" sz="1200" dirty="0" smtClean="0"/>
              <a:t>Павло Тичина.  Згодом Коцюбинський почав мандрувати. Він об'їздив майже всю Європу.</a:t>
            </a:r>
          </a:p>
          <a:p>
            <a:pPr>
              <a:buNone/>
            </a:pPr>
            <a:r>
              <a:rPr lang="uk-UA" sz="1200" dirty="0" smtClean="0"/>
              <a:t>На жаль, це був не  лише потяг його душі, а й потреба лікуватися. Проте, що це були</a:t>
            </a:r>
          </a:p>
          <a:p>
            <a:pPr>
              <a:buNone/>
            </a:pPr>
            <a:r>
              <a:rPr lang="uk-UA" sz="1200" dirty="0" smtClean="0"/>
              <a:t>дійсно споріднені душі, свідчать  слова Михайла Михайловича: «Я так звик до тебе, ні, це </a:t>
            </a:r>
          </a:p>
          <a:p>
            <a:pPr>
              <a:buNone/>
            </a:pPr>
            <a:r>
              <a:rPr lang="uk-UA" sz="1200" dirty="0" smtClean="0"/>
              <a:t>слабий вираз, краще — так поріднився з  тобою, що ти мені потрібна як повітря, як вода» </a:t>
            </a:r>
          </a:p>
          <a:p>
            <a:pPr>
              <a:buNone/>
            </a:pPr>
            <a:r>
              <a:rPr lang="uk-UA" sz="1200" dirty="0" smtClean="0"/>
              <a:t>Віра Дейша походила з старовинного українського  дворянського роду. Але у перший </a:t>
            </a:r>
          </a:p>
          <a:p>
            <a:pPr>
              <a:buNone/>
            </a:pPr>
            <a:r>
              <a:rPr lang="uk-UA" sz="1200" dirty="0" smtClean="0"/>
              <a:t>період свого  подружнього життя молодята змушені були жити  окремо, спілкуючись в </a:t>
            </a:r>
          </a:p>
          <a:p>
            <a:pPr>
              <a:buNone/>
            </a:pPr>
            <a:r>
              <a:rPr lang="uk-UA" sz="1200" dirty="0" smtClean="0"/>
              <a:t>основному через  листування, оскільки М.Коцюбинський  продовжував працювати у </a:t>
            </a:r>
          </a:p>
          <a:p>
            <a:pPr>
              <a:buNone/>
            </a:pPr>
            <a:r>
              <a:rPr lang="uk-UA" sz="1200" dirty="0" smtClean="0"/>
              <a:t>Криму.</a:t>
            </a:r>
            <a:endParaRPr lang="uk-UA" sz="1200" dirty="0"/>
          </a:p>
        </p:txBody>
      </p:sp>
      <p:pic>
        <p:nvPicPr>
          <p:cNvPr id="4" name="Рисунок 3" descr="Михайло і Віра Коцюбинські. Чернігів, 1902 рі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60648"/>
            <a:ext cx="2455934" cy="36004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3645024"/>
            <a:ext cx="63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/>
              <a:t>Кохана жінка, Олександра Іванівна Аплаксіна (1880–1973), молодша за нього на 16 років. Щоденні зустрічі як радували, так і пригнічували. Вихід був один — розлука, адже ж у нього сім'я, діти. У 1907 р. з анонімного листа Віра Устимівна Дейша  дізналася про стосунки чоловіка з Аплаксіною . Кохання Михайла Коцюбинського до Олександри Аплаксіної, його колеги по роботі у статистичному бюро — одна з найпристрасніших сторінок у житті митця. У певний час М. Коцюбинський навіть думав розлучитися з дружиною і побратися з О. Аплаксіною. Проте сімейний обов’язок переважив, О.  Аплаксіна пережила письменника на кілька десятків років, але так і залишилась до кінця життя самотньою.</a:t>
            </a:r>
            <a:endParaRPr lang="uk-UA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Смерть Михайла Коцюбинського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400" dirty="0" smtClean="0">
                <a:latin typeface="Arial Narrow" pitchFamily="34" charset="0"/>
              </a:rPr>
              <a:t>І хоча письменник й обіцяв дружині порвати з О. Аплаксіною, проте цього не сталося. Почуття  М.Коцюбинського до </a:t>
            </a:r>
          </a:p>
          <a:p>
            <a:pPr>
              <a:buNone/>
            </a:pPr>
            <a:r>
              <a:rPr lang="uk-UA" sz="1400" dirty="0" smtClean="0">
                <a:latin typeface="Arial Narrow" pitchFamily="34" charset="0"/>
              </a:rPr>
              <a:t>Олександри взяло гору, й вони відновили побачення. Так тривало чотири роки — до останньої хвороби Михайла  </a:t>
            </a:r>
          </a:p>
          <a:p>
            <a:pPr>
              <a:buNone/>
            </a:pPr>
            <a:r>
              <a:rPr lang="uk-UA" sz="1400" dirty="0" smtClean="0">
                <a:latin typeface="Arial Narrow" pitchFamily="34" charset="0"/>
              </a:rPr>
              <a:t>Коцюбинського, під час якої  він і Олександра вже не бачилися. Прикутий до ліжка письменник плекав надію на </a:t>
            </a:r>
          </a:p>
          <a:p>
            <a:pPr>
              <a:buNone/>
            </a:pPr>
            <a:r>
              <a:rPr lang="uk-UA" sz="1400" dirty="0" smtClean="0">
                <a:latin typeface="Arial Narrow" pitchFamily="34" charset="0"/>
              </a:rPr>
              <a:t>зустріч зі своєю коханою Олександрою по  швидкому одужанні, але цим планам не судилося  здійснитися. Смерть </a:t>
            </a:r>
          </a:p>
          <a:p>
            <a:pPr>
              <a:buNone/>
            </a:pPr>
            <a:r>
              <a:rPr lang="uk-UA" sz="1400" dirty="0" smtClean="0">
                <a:latin typeface="Arial Narrow" pitchFamily="34" charset="0"/>
              </a:rPr>
              <a:t>Коцюбинського стала важким морально-психологічним  випробуванням для Олександри Аплаксіної... Серед тих, хто </a:t>
            </a:r>
          </a:p>
          <a:p>
            <a:pPr>
              <a:buNone/>
            </a:pPr>
            <a:r>
              <a:rPr lang="uk-UA" sz="1400" dirty="0" smtClean="0">
                <a:latin typeface="Arial Narrow" pitchFamily="34" charset="0"/>
              </a:rPr>
              <a:t>проводжав  письменника в останню дорогу, була і вона, його  Шурочка. Випав ясний квітневий день, цвіли яблуні. </a:t>
            </a:r>
          </a:p>
          <a:p>
            <a:pPr>
              <a:buNone/>
            </a:pPr>
            <a:r>
              <a:rPr lang="uk-UA" sz="1400" dirty="0" smtClean="0">
                <a:latin typeface="Arial Narrow" pitchFamily="34" charset="0"/>
              </a:rPr>
              <a:t>Вона трималась осторонь його рідних і  близьких. Проте принесла віночок із  цвіту яблуні і попросила приятельку </a:t>
            </a:r>
          </a:p>
          <a:p>
            <a:pPr>
              <a:buNone/>
            </a:pPr>
            <a:r>
              <a:rPr lang="uk-UA" sz="1400" dirty="0" smtClean="0">
                <a:latin typeface="Arial Narrow" pitchFamily="34" charset="0"/>
              </a:rPr>
              <a:t>покласти його біля чола коханого. Коли він помер, їй було лише 32 роки, але більше нікого  вона не кохала.</a:t>
            </a:r>
          </a:p>
          <a:p>
            <a:pPr>
              <a:buNone/>
            </a:pPr>
            <a:endParaRPr lang="uk-UA" sz="1100" dirty="0" smtClean="0"/>
          </a:p>
          <a:p>
            <a:pPr>
              <a:buNone/>
            </a:pPr>
            <a:endParaRPr lang="uk-UA" sz="1600" i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>
              <a:buNone/>
            </a:pPr>
            <a:endParaRPr lang="uk-UA" sz="1600" i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1600" i="1" dirty="0" smtClean="0">
                <a:solidFill>
                  <a:srgbClr val="0070C0"/>
                </a:solidFill>
                <a:latin typeface="Bookman Old Style" pitchFamily="18" charset="0"/>
              </a:rPr>
              <a:t>«Не варто нічому дивуватися, адже він був живою людиною і нічого людське не було йому чуже …», — скаже згодом про М.Коцюбинського його лікар Аркадій Утєвський.</a:t>
            </a:r>
          </a:p>
          <a:p>
            <a:pPr>
              <a:buNone/>
            </a:pPr>
            <a:endParaRPr lang="uk-UA" sz="1100" i="1" dirty="0" smtClean="0">
              <a:latin typeface="Bookman Old Style" pitchFamily="18" charset="0"/>
            </a:endParaRPr>
          </a:p>
          <a:p>
            <a:pPr>
              <a:buNone/>
            </a:pPr>
            <a:endParaRPr lang="uk-UA" sz="1400" i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uk-UA" sz="1400" i="1" smtClean="0">
                <a:latin typeface="Arial Narrow" pitchFamily="34" charset="0"/>
              </a:rPr>
              <a:t>Навесні </a:t>
            </a:r>
            <a:r>
              <a:rPr lang="uk-UA" sz="1400" i="1" dirty="0" smtClean="0">
                <a:latin typeface="Arial Narrow" pitchFamily="34" charset="0"/>
              </a:rPr>
              <a:t>1913 Михайла Михайловича Коцюбинського не стало. Поховали письменника на Болдиній горі у Чернігові, улюбленому місці його щоденних прогулянок.</a:t>
            </a:r>
            <a:endParaRPr lang="uk-UA" sz="1400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7D7D">
                <a:alpha val="24000"/>
              </a:srgbClr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28" y="2132856"/>
            <a:ext cx="7848872" cy="2016224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3399FF"/>
                </a:solidFill>
                <a:latin typeface="Comic Sans MS" pitchFamily="66" charset="0"/>
              </a:rPr>
              <a:t>Дякую за                              увагу !</a:t>
            </a:r>
            <a:endParaRPr lang="ru-RU" sz="7200" dirty="0">
              <a:solidFill>
                <a:srgbClr val="3399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80px-Коцюбинський-Михайло-Михайлович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2488790" cy="3429000"/>
          </a:xfrm>
        </p:spPr>
      </p:pic>
      <p:pic>
        <p:nvPicPr>
          <p:cNvPr id="10" name="Рисунок 9" descr="48702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6922" y="-1"/>
            <a:ext cx="5197080" cy="3429001"/>
          </a:xfrm>
          <a:prstGeom prst="rect">
            <a:avLst/>
          </a:prstGeom>
        </p:spPr>
      </p:pic>
      <p:pic>
        <p:nvPicPr>
          <p:cNvPr id="12" name="Рисунок 11" descr="pic_K_O_Kotsiubynsky Mykhailo (1900s photo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501008"/>
            <a:ext cx="3242223" cy="3356992"/>
          </a:xfrm>
          <a:prstGeom prst="rect">
            <a:avLst/>
          </a:prstGeom>
        </p:spPr>
      </p:pic>
      <p:pic>
        <p:nvPicPr>
          <p:cNvPr id="13" name="Рисунок 12" descr="pic_K_O_Kotsiubynsky Mykhailo (1909 photo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501008"/>
            <a:ext cx="2453187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05264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uk-UA" sz="2200" dirty="0" smtClean="0">
                <a:solidFill>
                  <a:srgbClr val="002060"/>
                </a:solidFill>
              </a:rPr>
              <a:t>На відкритті пам'ятника Іванові Котляревському в Полтаві, 1903 рік. Зліва направо: Михайло Коцюбинський, Василь Стефаник, Олена Пчілка, Леся Українка, Михайло Старицький, Гнат Хоткевич,  Володимир Самійленко</a:t>
            </a:r>
            <a:r>
              <a:rPr lang="uk-UA" sz="4800" dirty="0" smtClean="0"/>
              <a:t/>
            </a:r>
            <a:br>
              <a:rPr lang="uk-UA" sz="4800" dirty="0" smtClean="0"/>
            </a:br>
            <a:endParaRPr lang="uk-UA" dirty="0"/>
          </a:p>
        </p:txBody>
      </p:sp>
      <p:pic>
        <p:nvPicPr>
          <p:cNvPr id="4" name="Рисунок 3" descr="Леся_Українка_та_інш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620688"/>
            <a:ext cx="6077272" cy="46997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566124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</a:rPr>
              <a:t>Рідна садиба Коцюбинського у Вінниці, нині музей письменника.</a:t>
            </a:r>
            <a:r>
              <a:rPr lang="ru-RU" sz="2400" dirty="0" smtClean="0"/>
              <a:t> </a:t>
            </a:r>
            <a:r>
              <a:rPr lang="uk-UA" sz="2100" dirty="0" smtClean="0">
                <a:solidFill>
                  <a:schemeClr val="accent2">
                    <a:lumMod val="50000"/>
                  </a:schemeClr>
                </a:solidFill>
              </a:rPr>
              <a:t>Музей Михайла Коцюбинського розташований у будинку, де народився класик української літератури. </a:t>
            </a:r>
          </a:p>
          <a:p>
            <a:endParaRPr lang="ru-RU" sz="21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1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Kotsjubynskyj-2-2007-07-3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580192" cy="438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8453309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5568" y="0"/>
            <a:ext cx="651843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Освіта майбутнього письменника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661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місті Бар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Михайла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віддали до початкової школи (1875 —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1876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де він був </a:t>
            </a:r>
            <a:endParaRPr lang="uk-UA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дуже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старанним учнем.</a:t>
            </a:r>
            <a:r>
              <a:rPr lang="uk-UA" sz="2000" dirty="0" smtClean="0"/>
              <a:t> Потім — навчався в  </a:t>
            </a:r>
            <a:r>
              <a:rPr lang="uk-UA" sz="2000" dirty="0" smtClean="0"/>
              <a:t>духовному </a:t>
            </a:r>
            <a:r>
              <a:rPr lang="uk-UA" sz="2000" dirty="0" smtClean="0"/>
              <a:t>училищі у Шаргороді </a:t>
            </a: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(</a:t>
            </a:r>
            <a:r>
              <a:rPr lang="uk-UA" sz="2000" dirty="0" smtClean="0"/>
              <a:t>1876 — 1880). </a:t>
            </a:r>
            <a:r>
              <a:rPr lang="uk-UA" sz="2000" dirty="0" smtClean="0"/>
              <a:t>Після закінчення </a:t>
            </a:r>
            <a:r>
              <a:rPr lang="uk-UA" sz="2000" dirty="0" smtClean="0"/>
              <a:t>Шаргородської  семінарії у 1880 Михайло</a:t>
            </a:r>
          </a:p>
          <a:p>
            <a:pPr>
              <a:buNone/>
            </a:pPr>
            <a:r>
              <a:rPr lang="uk-UA" sz="2000" dirty="0" smtClean="0"/>
              <a:t>Коцюбинський поїхав до Кам'янця-Подільського, </a:t>
            </a:r>
            <a:r>
              <a:rPr lang="uk-UA" sz="2000" dirty="0" smtClean="0"/>
              <a:t>маючи намір </a:t>
            </a:r>
            <a:r>
              <a:rPr lang="uk-UA" sz="2000" dirty="0" smtClean="0"/>
              <a:t>навчатися в </a:t>
            </a: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університеті</a:t>
            </a:r>
            <a:r>
              <a:rPr lang="uk-UA" sz="2000" dirty="0" smtClean="0"/>
              <a:t>, але ця мрія не здійснилася</a:t>
            </a:r>
            <a:r>
              <a:rPr lang="uk-UA" sz="2000" dirty="0" smtClean="0"/>
              <a:t>. </a:t>
            </a:r>
            <a:r>
              <a:rPr lang="uk-UA" sz="2000" dirty="0" smtClean="0"/>
              <a:t> Твори </a:t>
            </a:r>
            <a:r>
              <a:rPr lang="uk-UA" sz="2000" dirty="0" smtClean="0"/>
              <a:t>Т. Шевченка,  </a:t>
            </a:r>
            <a:r>
              <a:rPr lang="uk-UA" sz="2000" dirty="0" smtClean="0"/>
              <a:t>Марка Вовчка </a:t>
            </a:r>
          </a:p>
          <a:p>
            <a:pPr>
              <a:buNone/>
            </a:pPr>
            <a:r>
              <a:rPr lang="uk-UA" sz="2000" dirty="0" smtClean="0"/>
              <a:t>справили </a:t>
            </a:r>
            <a:r>
              <a:rPr lang="uk-UA" sz="2000" dirty="0" smtClean="0"/>
              <a:t>на Михайла таке </a:t>
            </a:r>
            <a:r>
              <a:rPr lang="uk-UA" sz="2000" dirty="0" smtClean="0"/>
              <a:t>сильне </a:t>
            </a:r>
            <a:r>
              <a:rPr lang="uk-UA" sz="2000" dirty="0" smtClean="0"/>
              <a:t>враження, що він і сам захотів </a:t>
            </a:r>
            <a:r>
              <a:rPr lang="uk-UA" sz="2000" dirty="0" smtClean="0"/>
              <a:t>стати </a:t>
            </a:r>
          </a:p>
          <a:p>
            <a:pPr>
              <a:buNone/>
            </a:pPr>
            <a:r>
              <a:rPr lang="uk-UA" sz="2000" dirty="0" smtClean="0"/>
              <a:t>письменником</a:t>
            </a:r>
            <a:r>
              <a:rPr lang="uk-UA" sz="2000" dirty="0" smtClean="0"/>
              <a:t>. </a:t>
            </a:r>
            <a:r>
              <a:rPr lang="uk-UA" sz="2000" dirty="0" smtClean="0"/>
              <a:t>1881 родина </a:t>
            </a:r>
            <a:r>
              <a:rPr lang="uk-UA" sz="2000" dirty="0" smtClean="0"/>
              <a:t>Коцюбинських, яка певний час переїздила з </a:t>
            </a: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місця </a:t>
            </a:r>
            <a:r>
              <a:rPr lang="uk-UA" sz="2000" dirty="0" smtClean="0"/>
              <a:t>на </a:t>
            </a:r>
            <a:r>
              <a:rPr lang="uk-UA" sz="2000" dirty="0" smtClean="0"/>
              <a:t>місце</a:t>
            </a:r>
            <a:r>
              <a:rPr lang="uk-UA" sz="2000" dirty="0" smtClean="0"/>
              <a:t>, </a:t>
            </a:r>
            <a:r>
              <a:rPr lang="uk-UA" sz="2000" dirty="0" smtClean="0"/>
              <a:t>повернулася </a:t>
            </a:r>
            <a:r>
              <a:rPr lang="uk-UA" sz="2000" dirty="0" smtClean="0"/>
              <a:t>у Вінницю. Через тяжке матеріальне </a:t>
            </a:r>
            <a:r>
              <a:rPr lang="uk-UA" sz="2000" dirty="0" smtClean="0"/>
              <a:t>становище </a:t>
            </a:r>
          </a:p>
          <a:p>
            <a:pPr>
              <a:buNone/>
            </a:pPr>
            <a:r>
              <a:rPr lang="uk-UA" sz="2000" dirty="0" smtClean="0"/>
              <a:t>сім'ї, юнакові </a:t>
            </a:r>
            <a:r>
              <a:rPr lang="uk-UA" sz="2000" dirty="0" smtClean="0"/>
              <a:t>не вдалося </a:t>
            </a:r>
            <a:r>
              <a:rPr lang="uk-UA" sz="2000" dirty="0" smtClean="0"/>
              <a:t>продовжити </a:t>
            </a:r>
            <a:r>
              <a:rPr lang="uk-UA" sz="2000" dirty="0" smtClean="0"/>
              <a:t>освіту: мати </a:t>
            </a:r>
            <a:r>
              <a:rPr lang="uk-UA" sz="2000" dirty="0" smtClean="0"/>
              <a:t>осліпла</a:t>
            </a:r>
            <a:r>
              <a:rPr lang="uk-UA" sz="2000" dirty="0" smtClean="0"/>
              <a:t>, а згодом (1886 </a:t>
            </a: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року</a:t>
            </a:r>
            <a:r>
              <a:rPr lang="uk-UA" sz="2000" dirty="0" smtClean="0"/>
              <a:t>) </a:t>
            </a:r>
            <a:r>
              <a:rPr lang="uk-UA" sz="2000" dirty="0" smtClean="0"/>
              <a:t>помер </a:t>
            </a:r>
            <a:r>
              <a:rPr lang="uk-UA" sz="2000" dirty="0" smtClean="0"/>
              <a:t>батько. Відповідальність за </a:t>
            </a:r>
            <a:r>
              <a:rPr lang="uk-UA" sz="2000" dirty="0" smtClean="0"/>
              <a:t>досить </a:t>
            </a:r>
            <a:r>
              <a:rPr lang="uk-UA" sz="2000" dirty="0" smtClean="0"/>
              <a:t>велику </a:t>
            </a:r>
            <a:r>
              <a:rPr lang="uk-UA" sz="2000" dirty="0" smtClean="0"/>
              <a:t>родину  лягла </a:t>
            </a:r>
            <a:r>
              <a:rPr lang="uk-UA" sz="2000" dirty="0" smtClean="0"/>
              <a:t>на </a:t>
            </a: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плечі </a:t>
            </a:r>
            <a:r>
              <a:rPr lang="uk-UA" sz="2000" dirty="0" smtClean="0"/>
              <a:t>Михайла. У </a:t>
            </a:r>
            <a:r>
              <a:rPr lang="uk-UA" sz="2000" dirty="0" smtClean="0"/>
              <a:t>1886–1889 </a:t>
            </a:r>
            <a:r>
              <a:rPr lang="uk-UA" sz="2000" dirty="0" smtClean="0"/>
              <a:t>він дає приватні </a:t>
            </a:r>
            <a:r>
              <a:rPr lang="uk-UA" sz="2000" dirty="0" smtClean="0"/>
              <a:t>уроки </a:t>
            </a:r>
            <a:r>
              <a:rPr lang="uk-UA" sz="2000" dirty="0" smtClean="0"/>
              <a:t>і продовжує </a:t>
            </a:r>
            <a:r>
              <a:rPr lang="uk-UA" sz="2000" dirty="0" smtClean="0"/>
              <a:t>навчатися </a:t>
            </a:r>
          </a:p>
          <a:p>
            <a:pPr>
              <a:buNone/>
            </a:pPr>
            <a:r>
              <a:rPr lang="uk-UA" sz="2000" dirty="0" smtClean="0"/>
              <a:t>самостійно</a:t>
            </a:r>
            <a:r>
              <a:rPr lang="uk-UA" sz="2000" dirty="0" smtClean="0"/>
              <a:t>, а 1891-го, склавши іспит екстерном при </a:t>
            </a:r>
            <a:r>
              <a:rPr lang="uk-UA" sz="2000" dirty="0" smtClean="0"/>
              <a:t> Вінницькому </a:t>
            </a:r>
            <a:r>
              <a:rPr lang="uk-UA" sz="2000" dirty="0" smtClean="0"/>
              <a:t>реальному  </a:t>
            </a: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училищі </a:t>
            </a:r>
            <a:r>
              <a:rPr lang="uk-UA" sz="2000" dirty="0" smtClean="0"/>
              <a:t>на народного учителя, </a:t>
            </a:r>
            <a:r>
              <a:rPr lang="uk-UA" sz="2000" dirty="0" smtClean="0"/>
              <a:t>працює </a:t>
            </a:r>
            <a:r>
              <a:rPr lang="uk-UA" sz="2000" dirty="0" smtClean="0"/>
              <a:t>репетитором.</a:t>
            </a:r>
            <a:r>
              <a:rPr lang="ru-RU" sz="2000" dirty="0" smtClean="0"/>
              <a:t> </a:t>
            </a:r>
            <a:r>
              <a:rPr lang="ru-RU" sz="2000" dirty="0" smtClean="0"/>
              <a:t>Працював </a:t>
            </a:r>
            <a:r>
              <a:rPr lang="uk-UA" sz="2000" dirty="0" smtClean="0"/>
              <a:t>вчителем </a:t>
            </a:r>
            <a:r>
              <a:rPr lang="uk-UA" sz="2000" dirty="0" smtClean="0"/>
              <a:t>у </a:t>
            </a: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Михайлівці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Перше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кохання 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600" dirty="0" smtClean="0">
                <a:solidFill>
                  <a:srgbClr val="4F0D0D"/>
                </a:solidFill>
                <a:latin typeface="Gabriola" pitchFamily="82" charset="0"/>
                <a:cs typeface="Arabic Typesetting" pitchFamily="66" charset="-78"/>
              </a:rPr>
              <a:t>У Вінницькому місті Шаргороді сталася  подія, про яку </a:t>
            </a:r>
            <a:endParaRPr lang="uk-UA" sz="3600" dirty="0" smtClean="0">
              <a:solidFill>
                <a:srgbClr val="4F0D0D"/>
              </a:solidFill>
              <a:latin typeface="Gabriola" pitchFamily="82" charset="0"/>
              <a:cs typeface="Arabic Typesetting" pitchFamily="66" charset="-78"/>
            </a:endParaRPr>
          </a:p>
          <a:p>
            <a:pPr>
              <a:buNone/>
            </a:pPr>
            <a:r>
              <a:rPr lang="uk-UA" sz="3600" dirty="0" smtClean="0">
                <a:solidFill>
                  <a:srgbClr val="4F0D0D"/>
                </a:solidFill>
                <a:latin typeface="Gabriola" pitchFamily="82" charset="0"/>
                <a:cs typeface="Arabic Typesetting" pitchFamily="66" charset="-78"/>
              </a:rPr>
              <a:t>письменник </a:t>
            </a:r>
            <a:r>
              <a:rPr lang="uk-UA" sz="3600" dirty="0" smtClean="0">
                <a:solidFill>
                  <a:srgbClr val="4F0D0D"/>
                </a:solidFill>
                <a:latin typeface="Gabriola" pitchFamily="82" charset="0"/>
                <a:cs typeface="Arabic Typesetting" pitchFamily="66" charset="-78"/>
              </a:rPr>
              <a:t>згадував з деяким   </a:t>
            </a:r>
            <a:r>
              <a:rPr lang="uk-UA" sz="3600" dirty="0" smtClean="0">
                <a:solidFill>
                  <a:srgbClr val="4F0D0D"/>
                </a:solidFill>
                <a:latin typeface="Gabriola" pitchFamily="82" charset="0"/>
                <a:cs typeface="Arabic Typesetting" pitchFamily="66" charset="-78"/>
              </a:rPr>
              <a:t>гумором.  Якось хлопчина,  </a:t>
            </a:r>
          </a:p>
          <a:p>
            <a:pPr>
              <a:buNone/>
            </a:pPr>
            <a:r>
              <a:rPr lang="uk-UA" sz="3600" dirty="0" smtClean="0">
                <a:solidFill>
                  <a:srgbClr val="4F0D0D"/>
                </a:solidFill>
                <a:latin typeface="Gabriola" pitchFamily="82" charset="0"/>
                <a:cs typeface="Arabic Typesetting" pitchFamily="66" charset="-78"/>
              </a:rPr>
              <a:t>якому щойно виповнилось 11 років, по дитячому сильно </a:t>
            </a:r>
          </a:p>
          <a:p>
            <a:pPr>
              <a:buNone/>
            </a:pPr>
            <a:r>
              <a:rPr lang="uk-UA" sz="3600" dirty="0" smtClean="0">
                <a:solidFill>
                  <a:srgbClr val="4F0D0D"/>
                </a:solidFill>
                <a:latin typeface="Gabriola" pitchFamily="82" charset="0"/>
                <a:cs typeface="Arabic Typesetting" pitchFamily="66" charset="-78"/>
              </a:rPr>
              <a:t>закохався у 16–річну дівчину, яка не  звертала на нього </a:t>
            </a:r>
          </a:p>
          <a:p>
            <a:pPr>
              <a:buNone/>
            </a:pPr>
            <a:r>
              <a:rPr lang="uk-UA" sz="3600" dirty="0" smtClean="0">
                <a:solidFill>
                  <a:srgbClr val="4F0D0D"/>
                </a:solidFill>
                <a:latin typeface="Gabriola" pitchFamily="82" charset="0"/>
                <a:cs typeface="Arabic Typesetting" pitchFamily="66" charset="-78"/>
              </a:rPr>
              <a:t>найменшої уваги . </a:t>
            </a:r>
            <a:endParaRPr lang="uk-UA" sz="3600" dirty="0">
              <a:solidFill>
                <a:srgbClr val="4F0D0D"/>
              </a:solidFill>
              <a:latin typeface="Gabriola" pitchFamily="82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Перші кроки у письменницьку дорогу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217024" cy="5517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dirty="0" smtClean="0">
                <a:cs typeface="Arabic Typesetting" pitchFamily="66" charset="-78"/>
              </a:rPr>
              <a:t>Невідомо,чи вдалося Михайлу справити </a:t>
            </a:r>
            <a:r>
              <a:rPr lang="uk-UA" sz="1600" dirty="0" smtClean="0">
                <a:cs typeface="Arabic Typesetting" pitchFamily="66" charset="-78"/>
              </a:rPr>
              <a:t>враження </a:t>
            </a:r>
            <a:r>
              <a:rPr lang="uk-UA" sz="1600" dirty="0" smtClean="0">
                <a:cs typeface="Arabic Typesetting" pitchFamily="66" charset="-78"/>
              </a:rPr>
              <a:t>на дівчину почерпнутими з </a:t>
            </a:r>
            <a:r>
              <a:rPr lang="uk-UA" sz="1600" dirty="0" smtClean="0">
                <a:cs typeface="Arabic Typesetting" pitchFamily="66" charset="-78"/>
              </a:rPr>
              <a:t>книжок </a:t>
            </a:r>
            <a:r>
              <a:rPr lang="uk-UA" sz="1600" dirty="0" smtClean="0">
                <a:cs typeface="Arabic Typesetting" pitchFamily="66" charset="-78"/>
              </a:rPr>
              <a:t>думками, але </a:t>
            </a:r>
            <a:endParaRPr lang="uk-UA" sz="1600" dirty="0" smtClean="0">
              <a:cs typeface="Arabic Typesetting" pitchFamily="66" charset="-78"/>
            </a:endParaRPr>
          </a:p>
          <a:p>
            <a:pPr>
              <a:buNone/>
            </a:pPr>
            <a:r>
              <a:rPr lang="uk-UA" sz="1600" dirty="0" smtClean="0">
                <a:cs typeface="Arabic Typesetting" pitchFamily="66" charset="-78"/>
              </a:rPr>
              <a:t>цілком </a:t>
            </a:r>
            <a:r>
              <a:rPr lang="uk-UA" sz="1600" dirty="0" smtClean="0">
                <a:cs typeface="Arabic Typesetting" pitchFamily="66" charset="-78"/>
              </a:rPr>
              <a:t>зрозуміло, що прочитане </a:t>
            </a:r>
            <a:r>
              <a:rPr lang="uk-UA" sz="1600" dirty="0" smtClean="0">
                <a:cs typeface="Arabic Typesetting" pitchFamily="66" charset="-78"/>
              </a:rPr>
              <a:t>покликало </a:t>
            </a:r>
            <a:r>
              <a:rPr lang="uk-UA" sz="1600" dirty="0" smtClean="0">
                <a:cs typeface="Arabic Typesetting" pitchFamily="66" charset="-78"/>
              </a:rPr>
              <a:t>його у </a:t>
            </a:r>
            <a:r>
              <a:rPr lang="uk-UA" sz="1600" dirty="0" smtClean="0">
                <a:cs typeface="Arabic Typesetting" pitchFamily="66" charset="-78"/>
              </a:rPr>
              <a:t>письменницьку дорогу, </a:t>
            </a:r>
            <a:r>
              <a:rPr lang="uk-UA" sz="1600" dirty="0" smtClean="0">
                <a:cs typeface="Arabic Typesetting" pitchFamily="66" charset="-78"/>
              </a:rPr>
              <a:t>а щоб привернути  її </a:t>
            </a:r>
            <a:r>
              <a:rPr lang="uk-UA" sz="1600" dirty="0" smtClean="0">
                <a:cs typeface="Arabic Typesetting" pitchFamily="66" charset="-78"/>
              </a:rPr>
              <a:t>увагу</a:t>
            </a:r>
            <a:r>
              <a:rPr lang="uk-UA" sz="1600" dirty="0" smtClean="0">
                <a:cs typeface="Arabic Typesetting" pitchFamily="66" charset="-78"/>
              </a:rPr>
              <a:t>, </a:t>
            </a:r>
            <a:endParaRPr lang="uk-UA" sz="1600" dirty="0" smtClean="0">
              <a:cs typeface="Arabic Typesetting" pitchFamily="66" charset="-78"/>
            </a:endParaRPr>
          </a:p>
          <a:p>
            <a:pPr>
              <a:buNone/>
            </a:pPr>
            <a:r>
              <a:rPr lang="uk-UA" sz="1600" dirty="0" smtClean="0">
                <a:cs typeface="Arabic Typesetting" pitchFamily="66" charset="-78"/>
              </a:rPr>
              <a:t>вирішив </a:t>
            </a:r>
            <a:r>
              <a:rPr lang="uk-UA" sz="1600" dirty="0" smtClean="0">
                <a:cs typeface="Arabic Typesetting" pitchFamily="66" charset="-78"/>
              </a:rPr>
              <a:t>стати «великою </a:t>
            </a:r>
            <a:r>
              <a:rPr lang="uk-UA" sz="1600" dirty="0" smtClean="0">
                <a:cs typeface="Arabic Typesetting" pitchFamily="66" charset="-78"/>
              </a:rPr>
              <a:t>людиною</a:t>
            </a:r>
            <a:r>
              <a:rPr lang="uk-UA" sz="1600" dirty="0" smtClean="0">
                <a:cs typeface="Arabic Typesetting" pitchFamily="66" charset="-78"/>
              </a:rPr>
              <a:t>» і накинувся на книжки. 1880-і роки   — один із складних </a:t>
            </a:r>
            <a:r>
              <a:rPr lang="uk-UA" sz="1600" dirty="0" smtClean="0">
                <a:cs typeface="Arabic Typesetting" pitchFamily="66" charset="-78"/>
              </a:rPr>
              <a:t>періодів </a:t>
            </a:r>
            <a:r>
              <a:rPr lang="uk-UA" sz="1600" dirty="0" smtClean="0">
                <a:cs typeface="Arabic Typesetting" pitchFamily="66" charset="-78"/>
              </a:rPr>
              <a:t>у </a:t>
            </a:r>
            <a:endParaRPr lang="uk-UA" sz="1600" dirty="0" smtClean="0">
              <a:cs typeface="Arabic Typesetting" pitchFamily="66" charset="-78"/>
            </a:endParaRPr>
          </a:p>
          <a:p>
            <a:pPr>
              <a:buNone/>
            </a:pPr>
            <a:r>
              <a:rPr lang="uk-UA" sz="1600" dirty="0" smtClean="0">
                <a:cs typeface="Arabic Typesetting" pitchFamily="66" charset="-78"/>
              </a:rPr>
              <a:t>нелегкому житті молодого </a:t>
            </a:r>
            <a:r>
              <a:rPr lang="uk-UA" sz="1600" dirty="0" smtClean="0">
                <a:cs typeface="Arabic Typesetting" pitchFamily="66" charset="-78"/>
              </a:rPr>
              <a:t>Михайла Коцюбинського</a:t>
            </a:r>
            <a:r>
              <a:rPr lang="uk-UA" sz="1600" dirty="0" smtClean="0">
                <a:cs typeface="Arabic Typesetting" pitchFamily="66" charset="-78"/>
              </a:rPr>
              <a:t>.</a:t>
            </a:r>
            <a:r>
              <a:rPr lang="uk-UA" sz="1600" dirty="0" smtClean="0">
                <a:cs typeface="Arabic Typesetting" pitchFamily="66" charset="-78"/>
              </a:rPr>
              <a:t> Ціла валка неприємностей </a:t>
            </a:r>
            <a:r>
              <a:rPr lang="uk-UA" sz="1600" dirty="0" smtClean="0">
                <a:cs typeface="Arabic Typesetting" pitchFamily="66" charset="-78"/>
              </a:rPr>
              <a:t>згуртувалась </a:t>
            </a:r>
            <a:r>
              <a:rPr lang="uk-UA" sz="1600" dirty="0" smtClean="0">
                <a:cs typeface="Arabic Typesetting" pitchFamily="66" charset="-78"/>
              </a:rPr>
              <a:t>і грізно </a:t>
            </a:r>
            <a:endParaRPr lang="uk-UA" sz="1600" dirty="0" smtClean="0">
              <a:cs typeface="Arabic Typesetting" pitchFamily="66" charset="-78"/>
            </a:endParaRPr>
          </a:p>
          <a:p>
            <a:pPr>
              <a:buNone/>
            </a:pPr>
            <a:r>
              <a:rPr lang="uk-UA" sz="1600" dirty="0" smtClean="0">
                <a:cs typeface="Arabic Typesetting" pitchFamily="66" charset="-78"/>
              </a:rPr>
              <a:t>рушила на нього</a:t>
            </a:r>
            <a:r>
              <a:rPr lang="uk-UA" sz="1600" dirty="0" smtClean="0">
                <a:cs typeface="Arabic Typesetting" pitchFamily="66" charset="-78"/>
              </a:rPr>
              <a:t>. Тут і духовний та фізичний занепад </a:t>
            </a:r>
            <a:r>
              <a:rPr lang="uk-UA" sz="1600" dirty="0" smtClean="0">
                <a:cs typeface="Arabic Typesetting" pitchFamily="66" charset="-78"/>
              </a:rPr>
              <a:t>хронічно безробітного батька</a:t>
            </a:r>
            <a:r>
              <a:rPr lang="uk-UA" sz="1600" dirty="0" smtClean="0">
                <a:cs typeface="Arabic Typesetting" pitchFamily="66" charset="-78"/>
              </a:rPr>
              <a:t>, що скінчився </a:t>
            </a:r>
            <a:endParaRPr lang="uk-UA" sz="1600" dirty="0" smtClean="0">
              <a:cs typeface="Arabic Typesetting" pitchFamily="66" charset="-78"/>
            </a:endParaRPr>
          </a:p>
          <a:p>
            <a:pPr>
              <a:buNone/>
            </a:pPr>
            <a:r>
              <a:rPr lang="uk-UA" sz="1600" dirty="0" smtClean="0">
                <a:cs typeface="Arabic Typesetting" pitchFamily="66" charset="-78"/>
              </a:rPr>
              <a:t>смертю останнього</a:t>
            </a:r>
            <a:r>
              <a:rPr lang="uk-UA" sz="1600" dirty="0" smtClean="0">
                <a:cs typeface="Arabic Typesetting" pitchFamily="66" charset="-78"/>
              </a:rPr>
              <a:t>; і сліпота </a:t>
            </a:r>
            <a:r>
              <a:rPr lang="uk-UA" sz="1600" dirty="0" smtClean="0">
                <a:cs typeface="Arabic Typesetting" pitchFamily="66" charset="-78"/>
              </a:rPr>
              <a:t>матері;і </a:t>
            </a:r>
            <a:r>
              <a:rPr lang="uk-UA" sz="1600" dirty="0" smtClean="0">
                <a:cs typeface="Arabic Typesetting" pitchFamily="66" charset="-78"/>
              </a:rPr>
              <a:t>страшні злидні родини, коли доводилось </a:t>
            </a:r>
            <a:r>
              <a:rPr lang="uk-UA" sz="1600" dirty="0" smtClean="0">
                <a:cs typeface="Arabic Typesetting" pitchFamily="66" charset="-78"/>
              </a:rPr>
              <a:t>налатувати </a:t>
            </a:r>
            <a:r>
              <a:rPr lang="uk-UA" sz="1600" dirty="0" smtClean="0">
                <a:cs typeface="Arabic Typesetting" pitchFamily="66" charset="-78"/>
              </a:rPr>
              <a:t>латку на </a:t>
            </a:r>
          </a:p>
          <a:p>
            <a:pPr>
              <a:buNone/>
            </a:pPr>
            <a:r>
              <a:rPr lang="uk-UA" sz="1600" dirty="0" smtClean="0">
                <a:cs typeface="Arabic Typesetting" pitchFamily="66" charset="-78"/>
              </a:rPr>
              <a:t>латці</a:t>
            </a:r>
            <a:r>
              <a:rPr lang="uk-UA" sz="1600" dirty="0" smtClean="0">
                <a:cs typeface="Arabic Typesetting" pitchFamily="66" charset="-78"/>
              </a:rPr>
              <a:t>, зв’язувати </a:t>
            </a:r>
            <a:r>
              <a:rPr lang="uk-UA" sz="1600" dirty="0" smtClean="0">
                <a:cs typeface="Arabic Typesetting" pitchFamily="66" charset="-78"/>
              </a:rPr>
              <a:t>мотуззям </a:t>
            </a:r>
            <a:r>
              <a:rPr lang="uk-UA" sz="1600" dirty="0" smtClean="0">
                <a:cs typeface="Arabic Typesetting" pitchFamily="66" charset="-78"/>
              </a:rPr>
              <a:t>черевики; і розбиті  здавна плекані мрії </a:t>
            </a:r>
            <a:r>
              <a:rPr lang="uk-UA" sz="1600" dirty="0" smtClean="0">
                <a:cs typeface="Arabic Typesetting" pitchFamily="66" charset="-78"/>
              </a:rPr>
              <a:t>про навчання </a:t>
            </a:r>
            <a:r>
              <a:rPr lang="uk-UA" sz="1600" dirty="0" smtClean="0">
                <a:cs typeface="Arabic Typesetting" pitchFamily="66" charset="-78"/>
              </a:rPr>
              <a:t>та зв’язану з </a:t>
            </a:r>
            <a:r>
              <a:rPr lang="uk-UA" sz="1600" dirty="0" smtClean="0">
                <a:cs typeface="Arabic Typesetting" pitchFamily="66" charset="-78"/>
              </a:rPr>
              <a:t>ним </a:t>
            </a:r>
          </a:p>
          <a:p>
            <a:pPr>
              <a:buNone/>
            </a:pPr>
            <a:r>
              <a:rPr lang="uk-UA" sz="1600" dirty="0" smtClean="0">
                <a:cs typeface="Arabic Typesetting" pitchFamily="66" charset="-78"/>
              </a:rPr>
              <a:t>корисну </a:t>
            </a:r>
            <a:r>
              <a:rPr lang="uk-UA" sz="1600" dirty="0" smtClean="0">
                <a:cs typeface="Arabic Typesetting" pitchFamily="66" charset="-78"/>
              </a:rPr>
              <a:t>для народу роботу; і важка щоденна біганина з ранку до ночі з  </a:t>
            </a:r>
            <a:r>
              <a:rPr lang="uk-UA" sz="1600" dirty="0" smtClean="0">
                <a:cs typeface="Arabic Typesetting" pitchFamily="66" charset="-78"/>
              </a:rPr>
              <a:t>лекціями</a:t>
            </a:r>
            <a:r>
              <a:rPr lang="uk-UA" sz="1600" dirty="0" smtClean="0">
                <a:cs typeface="Arabic Typesetting" pitchFamily="66" charset="-78"/>
              </a:rPr>
              <a:t>, про що він </a:t>
            </a:r>
            <a:endParaRPr lang="uk-UA" sz="1600" dirty="0" smtClean="0">
              <a:cs typeface="Arabic Typesetting" pitchFamily="66" charset="-78"/>
            </a:endParaRPr>
          </a:p>
          <a:p>
            <a:pPr>
              <a:buNone/>
            </a:pPr>
            <a:r>
              <a:rPr lang="uk-UA" sz="1600" dirty="0" smtClean="0">
                <a:cs typeface="Arabic Typesetting" pitchFamily="66" charset="-78"/>
              </a:rPr>
              <a:t>говорив</a:t>
            </a:r>
            <a:r>
              <a:rPr lang="uk-UA" sz="1600" dirty="0" smtClean="0">
                <a:cs typeface="Arabic Typesetting" pitchFamily="66" charset="-78"/>
              </a:rPr>
              <a:t>, що він «везе, як сліпа кляча в шеретівці»; і </a:t>
            </a:r>
            <a:r>
              <a:rPr lang="uk-UA" sz="1600" dirty="0" smtClean="0">
                <a:cs typeface="Arabic Typesetting" pitchFamily="66" charset="-78"/>
              </a:rPr>
              <a:t>дикі  наїзди </a:t>
            </a:r>
            <a:r>
              <a:rPr lang="uk-UA" sz="1600" dirty="0" smtClean="0">
                <a:cs typeface="Arabic Typesetting" pitchFamily="66" charset="-78"/>
              </a:rPr>
              <a:t>жандармів з </a:t>
            </a:r>
            <a:r>
              <a:rPr lang="uk-UA" sz="1600" dirty="0" smtClean="0">
                <a:cs typeface="Arabic Typesetting" pitchFamily="66" charset="-78"/>
              </a:rPr>
              <a:t>обшуками </a:t>
            </a:r>
            <a:r>
              <a:rPr lang="uk-UA" sz="1600" dirty="0" smtClean="0">
                <a:cs typeface="Arabic Typesetting" pitchFamily="66" charset="-78"/>
              </a:rPr>
              <a:t>та </a:t>
            </a:r>
            <a:r>
              <a:rPr lang="uk-UA" sz="1600" dirty="0" smtClean="0">
                <a:cs typeface="Arabic Typesetting" pitchFamily="66" charset="-78"/>
              </a:rPr>
              <a:t>допитами</a:t>
            </a:r>
            <a:r>
              <a:rPr lang="uk-UA" sz="1600" dirty="0" smtClean="0">
                <a:cs typeface="Arabic Typesetting" pitchFamily="66" charset="-78"/>
              </a:rPr>
              <a:t>… </a:t>
            </a:r>
            <a:endParaRPr lang="uk-UA" sz="1600" dirty="0" smtClean="0">
              <a:cs typeface="Arabic Typesetting" pitchFamily="66" charset="-78"/>
            </a:endParaRPr>
          </a:p>
          <a:p>
            <a:pPr>
              <a:buNone/>
            </a:pPr>
            <a:r>
              <a:rPr lang="uk-UA" sz="1600" dirty="0" smtClean="0">
                <a:cs typeface="Arabic Typesetting" pitchFamily="66" charset="-78"/>
              </a:rPr>
              <a:t>Мабуть</a:t>
            </a:r>
            <a:r>
              <a:rPr lang="uk-UA" sz="1600" dirty="0" smtClean="0">
                <a:cs typeface="Arabic Typesetting" pitchFamily="66" charset="-78"/>
              </a:rPr>
              <a:t>, тому, хоч у цей час  </a:t>
            </a:r>
            <a:r>
              <a:rPr lang="uk-UA" sz="1600" dirty="0" smtClean="0">
                <a:cs typeface="Arabic Typesetting" pitchFamily="66" charset="-78"/>
              </a:rPr>
              <a:t>22-річний  </a:t>
            </a:r>
            <a:r>
              <a:rPr lang="uk-UA" sz="1600" dirty="0" smtClean="0">
                <a:cs typeface="Arabic Typesetting" pitchFamily="66" charset="-78"/>
              </a:rPr>
              <a:t>Михайло мав роботу у Вінниці, яка </a:t>
            </a:r>
            <a:r>
              <a:rPr lang="uk-UA" sz="1600" dirty="0" smtClean="0">
                <a:cs typeface="Arabic Typesetting" pitchFamily="66" charset="-78"/>
              </a:rPr>
              <a:t>давала більші заробітки,</a:t>
            </a:r>
          </a:p>
          <a:p>
            <a:pPr>
              <a:buNone/>
            </a:pPr>
            <a:r>
              <a:rPr lang="uk-UA" sz="1600" dirty="0" smtClean="0">
                <a:cs typeface="Arabic Typesetting" pitchFamily="66" charset="-78"/>
              </a:rPr>
              <a:t>ніж запропонована </a:t>
            </a:r>
            <a:r>
              <a:rPr lang="uk-UA" sz="1600" dirty="0" smtClean="0">
                <a:cs typeface="Arabic Typesetting" pitchFamily="66" charset="-78"/>
              </a:rPr>
              <a:t>робота домашнім вчителем, 18 лютого 1886 року він </a:t>
            </a:r>
            <a:r>
              <a:rPr lang="uk-UA" sz="1600" dirty="0" smtClean="0">
                <a:cs typeface="Arabic Typesetting" pitchFamily="66" charset="-78"/>
              </a:rPr>
              <a:t>виїхав з Вінниці </a:t>
            </a:r>
            <a:r>
              <a:rPr lang="uk-UA" sz="1600" dirty="0" smtClean="0">
                <a:cs typeface="Arabic Typesetting" pitchFamily="66" charset="-78"/>
              </a:rPr>
              <a:t>у село </a:t>
            </a:r>
            <a:endParaRPr lang="uk-UA" sz="1600" dirty="0" smtClean="0">
              <a:cs typeface="Arabic Typesetting" pitchFamily="66" charset="-78"/>
            </a:endParaRPr>
          </a:p>
          <a:p>
            <a:pPr>
              <a:buNone/>
            </a:pPr>
            <a:r>
              <a:rPr lang="uk-UA" sz="1600" dirty="0" smtClean="0">
                <a:cs typeface="Arabic Typesetting" pitchFamily="66" charset="-78"/>
              </a:rPr>
              <a:t>Михайлівка  </a:t>
            </a:r>
            <a:r>
              <a:rPr lang="uk-UA" sz="1600" dirty="0" smtClean="0">
                <a:cs typeface="Arabic Typesetting" pitchFamily="66" charset="-78"/>
              </a:rPr>
              <a:t>Ямпільського повіту. Він зважився </a:t>
            </a:r>
            <a:r>
              <a:rPr lang="uk-UA" sz="1600" dirty="0" smtClean="0">
                <a:cs typeface="Arabic Typesetting" pitchFamily="66" charset="-78"/>
              </a:rPr>
              <a:t>покинути"захлялий </a:t>
            </a:r>
            <a:r>
              <a:rPr lang="uk-UA" sz="1600" dirty="0" smtClean="0">
                <a:cs typeface="Arabic Typesetting" pitchFamily="66" charset="-78"/>
              </a:rPr>
              <a:t>город» і </a:t>
            </a:r>
            <a:r>
              <a:rPr lang="uk-UA" sz="1600" dirty="0" smtClean="0">
                <a:cs typeface="Arabic Typesetting" pitchFamily="66" charset="-78"/>
              </a:rPr>
              <a:t>виїхати </a:t>
            </a:r>
            <a:r>
              <a:rPr lang="uk-UA" sz="1600" dirty="0" smtClean="0">
                <a:cs typeface="Arabic Typesetting" pitchFamily="66" charset="-78"/>
              </a:rPr>
              <a:t>на село, щоб </a:t>
            </a:r>
            <a:endParaRPr lang="uk-UA" sz="1600" dirty="0" smtClean="0">
              <a:cs typeface="Arabic Typesetting" pitchFamily="66" charset="-78"/>
            </a:endParaRPr>
          </a:p>
          <a:p>
            <a:pPr>
              <a:buNone/>
            </a:pPr>
            <a:r>
              <a:rPr lang="uk-UA" sz="1600" dirty="0" smtClean="0">
                <a:cs typeface="Arabic Typesetting" pitchFamily="66" charset="-78"/>
              </a:rPr>
              <a:t>підкріпити </a:t>
            </a:r>
            <a:r>
              <a:rPr lang="uk-UA" sz="1600" dirty="0" smtClean="0">
                <a:cs typeface="Arabic Typesetting" pitchFamily="66" charset="-78"/>
              </a:rPr>
              <a:t>своє кволе здоров’я. Роки </a:t>
            </a:r>
            <a:r>
              <a:rPr lang="uk-UA" sz="1600" dirty="0" smtClean="0">
                <a:cs typeface="Arabic Typesetting" pitchFamily="66" charset="-78"/>
              </a:rPr>
              <a:t>бідувань</a:t>
            </a:r>
            <a:r>
              <a:rPr lang="uk-UA" sz="1600" dirty="0" smtClean="0">
                <a:cs typeface="Arabic Typesetting" pitchFamily="66" charset="-78"/>
              </a:rPr>
              <a:t>, постійні </a:t>
            </a:r>
            <a:r>
              <a:rPr lang="uk-UA" sz="1600" dirty="0" smtClean="0">
                <a:cs typeface="Arabic Typesetting" pitchFamily="66" charset="-78"/>
              </a:rPr>
              <a:t>недоїдання,непевність у </a:t>
            </a:r>
            <a:r>
              <a:rPr lang="uk-UA" sz="1600" dirty="0" smtClean="0">
                <a:cs typeface="Arabic Typesetting" pitchFamily="66" charset="-78"/>
              </a:rPr>
              <a:t>завтрашньому дні,  </a:t>
            </a:r>
            <a:endParaRPr lang="uk-UA" sz="1600" dirty="0" smtClean="0">
              <a:cs typeface="Arabic Typesetting" pitchFamily="66" charset="-78"/>
            </a:endParaRPr>
          </a:p>
          <a:p>
            <a:pPr>
              <a:buNone/>
            </a:pPr>
            <a:r>
              <a:rPr lang="uk-UA" sz="1600" dirty="0" smtClean="0">
                <a:cs typeface="Arabic Typesetting" pitchFamily="66" charset="-78"/>
              </a:rPr>
              <a:t>«</a:t>
            </a:r>
            <a:r>
              <a:rPr lang="uk-UA" sz="1600" dirty="0" smtClean="0">
                <a:cs typeface="Arabic Typesetting" pitchFamily="66" charset="-78"/>
              </a:rPr>
              <a:t>ласкава опіка </a:t>
            </a:r>
            <a:r>
              <a:rPr lang="uk-UA" sz="1600" dirty="0" smtClean="0">
                <a:cs typeface="Arabic Typesetting" pitchFamily="66" charset="-78"/>
              </a:rPr>
              <a:t>жандармів</a:t>
            </a:r>
            <a:r>
              <a:rPr lang="uk-UA" sz="1600" dirty="0" smtClean="0">
                <a:cs typeface="Arabic Typesetting" pitchFamily="66" charset="-78"/>
              </a:rPr>
              <a:t>», переживання за долю своєї </a:t>
            </a:r>
            <a:r>
              <a:rPr lang="uk-UA" sz="1600" dirty="0" smtClean="0">
                <a:cs typeface="Arabic Typesetting" pitchFamily="66" charset="-78"/>
              </a:rPr>
              <a:t>незабезпеченої  </a:t>
            </a:r>
            <a:r>
              <a:rPr lang="uk-UA" sz="1600" dirty="0" smtClean="0">
                <a:cs typeface="Arabic Typesetting" pitchFamily="66" charset="-78"/>
              </a:rPr>
              <a:t>родини </a:t>
            </a:r>
            <a:r>
              <a:rPr lang="uk-UA" sz="1600" dirty="0" smtClean="0">
                <a:cs typeface="Arabic Typesetting" pitchFamily="66" charset="-78"/>
              </a:rPr>
              <a:t>підточували  </a:t>
            </a:r>
          </a:p>
          <a:p>
            <a:pPr>
              <a:buNone/>
            </a:pPr>
            <a:r>
              <a:rPr lang="uk-UA" sz="1600" dirty="0" smtClean="0">
                <a:cs typeface="Arabic Typesetting" pitchFamily="66" charset="-78"/>
              </a:rPr>
              <a:t>незміцнілий </a:t>
            </a:r>
            <a:r>
              <a:rPr lang="uk-UA" sz="1600" dirty="0" smtClean="0">
                <a:cs typeface="Arabic Typesetting" pitchFamily="66" charset="-78"/>
              </a:rPr>
              <a:t>організм </a:t>
            </a:r>
            <a:r>
              <a:rPr lang="uk-UA" sz="1600" dirty="0" smtClean="0">
                <a:cs typeface="Arabic Typesetting" pitchFamily="66" charset="-78"/>
              </a:rPr>
              <a:t>юнака. </a:t>
            </a:r>
            <a:r>
              <a:rPr lang="uk-UA" sz="1600" dirty="0" smtClean="0"/>
              <a:t>Коцюбинський був і залишається одним з найоригінальніших </a:t>
            </a:r>
          </a:p>
          <a:p>
            <a:pPr>
              <a:buNone/>
            </a:pPr>
            <a:r>
              <a:rPr lang="uk-UA" sz="1600" dirty="0" smtClean="0"/>
              <a:t>українських прозаїків. М. Коцюбинський одним із перших в українській літературі усвідомив потребу </a:t>
            </a:r>
          </a:p>
          <a:p>
            <a:pPr>
              <a:buNone/>
            </a:pPr>
            <a:r>
              <a:rPr lang="uk-UA" sz="1600" dirty="0" smtClean="0"/>
              <a:t>її реформаторства в напрямі модерної європейської прози. Його творчість завжди була предметом </a:t>
            </a:r>
          </a:p>
          <a:p>
            <a:pPr>
              <a:buNone/>
            </a:pPr>
            <a:r>
              <a:rPr lang="uk-UA" sz="1600" dirty="0" smtClean="0"/>
              <a:t>суперечок літературних критиків. Ще і дотепер деякі дослідники про модернізм М. Коцюбинського </a:t>
            </a:r>
          </a:p>
          <a:p>
            <a:pPr>
              <a:buNone/>
            </a:pPr>
            <a:r>
              <a:rPr lang="uk-UA" sz="1600" dirty="0" smtClean="0"/>
              <a:t>говорять обережно, називаючи його імпресіоністом у літературі. </a:t>
            </a:r>
            <a:endParaRPr lang="uk-UA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252728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Вулиці на честь М. М. Коцюбинського </a:t>
            </a:r>
            <a:endParaRPr lang="ru-RU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405</TotalTime>
  <Words>1503</Words>
  <Application>Microsoft Office PowerPoint</Application>
  <PresentationFormat>Экран (4:3)</PresentationFormat>
  <Paragraphs>169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Модульная</vt:lpstr>
      <vt:lpstr>Коцюбинський Михайло Михайлович </vt:lpstr>
      <vt:lpstr>Біографія</vt:lpstr>
      <vt:lpstr>Слайд 3</vt:lpstr>
      <vt:lpstr>На відкритті пам'ятника Іванові Котляревському в Полтаві, 1903 рік. Зліва направо: Михайло Коцюбинський, Василь Стефаник, Олена Пчілка, Леся Українка, Михайло Старицький, Гнат Хоткевич,  Володимир Самійленко </vt:lpstr>
      <vt:lpstr>Слайд 5</vt:lpstr>
      <vt:lpstr>Освіта майбутнього письменника</vt:lpstr>
      <vt:lpstr>Перше кохання </vt:lpstr>
      <vt:lpstr>Перші кроки у письменницьку дорогу</vt:lpstr>
      <vt:lpstr>Вулиці на честь М. М. Коцюбинського </vt:lpstr>
      <vt:lpstr>Слайд 10</vt:lpstr>
      <vt:lpstr>Київ. Вихід з скверу на вул. Михайла Коцюбинського</vt:lpstr>
      <vt:lpstr>Київ. Вулиця  М. Коцюбинського</vt:lpstr>
      <vt:lpstr>Вулиця Коцюбинського, Ужгород.   2012-05-04</vt:lpstr>
      <vt:lpstr>Освіта</vt:lpstr>
      <vt:lpstr>Друге кохання</vt:lpstr>
      <vt:lpstr>Літературна кар'єра</vt:lpstr>
      <vt:lpstr>Служба</vt:lpstr>
      <vt:lpstr>Слайд 18</vt:lpstr>
      <vt:lpstr>Світогляд</vt:lpstr>
      <vt:lpstr>Особисте життя</vt:lpstr>
      <vt:lpstr>Смерть Михайла Коцюбинського</vt:lpstr>
      <vt:lpstr>Дякую за                              увагу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Коцюбинський Михайло Михайлович </dc:title>
  <dc:creator>COMP</dc:creator>
  <cp:lastModifiedBy>COMP</cp:lastModifiedBy>
  <cp:revision>43</cp:revision>
  <dcterms:created xsi:type="dcterms:W3CDTF">2013-01-21T13:25:59Z</dcterms:created>
  <dcterms:modified xsi:type="dcterms:W3CDTF">2013-01-23T16:29:29Z</dcterms:modified>
</cp:coreProperties>
</file>