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6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21184F-DE59-4C92-A56B-EADB64E76260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3073D8-B7DB-4B81-865E-2D242945A9C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692696"/>
            <a:ext cx="5760640" cy="1800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ПРОБЛЕМИ ЛЮДСТВА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7" y="2636912"/>
            <a:ext cx="5836920" cy="38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й природи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040" y="1722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Продовольча</a:t>
            </a:r>
          </a:p>
          <a:p>
            <a:r>
              <a:rPr lang="uk-UA" b="1" dirty="0" smtClean="0">
                <a:latin typeface="Arial Black" panose="020B0A04020102020204" pitchFamily="34" charset="0"/>
              </a:rPr>
              <a:t> 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411" y="2072758"/>
            <a:ext cx="73905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початку </a:t>
            </a:r>
            <a:r>
              <a:rPr lang="en-US" dirty="0" smtClean="0"/>
              <a:t>XXI </a:t>
            </a:r>
            <a:r>
              <a:rPr lang="ru-RU" dirty="0" smtClean="0"/>
              <a:t>ст. </a:t>
            </a:r>
            <a:r>
              <a:rPr lang="ru-RU" dirty="0" err="1" smtClean="0"/>
              <a:t>продовольча</a:t>
            </a:r>
            <a:r>
              <a:rPr lang="ru-RU" dirty="0" smtClean="0"/>
              <a:t> проблема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загострилася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існуючими</a:t>
            </a:r>
            <a:r>
              <a:rPr lang="ru-RU" dirty="0" smtClean="0"/>
              <a:t> темпами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з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, </a:t>
            </a:r>
            <a:r>
              <a:rPr lang="ru-RU" dirty="0" err="1" smtClean="0"/>
              <a:t>різким</a:t>
            </a:r>
            <a:r>
              <a:rPr lang="ru-RU" dirty="0" smtClean="0"/>
              <a:t> </a:t>
            </a:r>
            <a:r>
              <a:rPr lang="ru-RU" dirty="0" err="1" smtClean="0"/>
              <a:t>скороченням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орних</a:t>
            </a:r>
            <a:r>
              <a:rPr lang="ru-RU" dirty="0" smtClean="0"/>
              <a:t> земель і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Недоступність</a:t>
            </a:r>
            <a:r>
              <a:rPr lang="ru-RU" dirty="0" smtClean="0"/>
              <a:t> для </a:t>
            </a:r>
            <a:r>
              <a:rPr lang="ru-RU" dirty="0" err="1" smtClean="0"/>
              <a:t>багатьох</a:t>
            </a:r>
            <a:r>
              <a:rPr lang="ru-RU" dirty="0" smtClean="0"/>
              <a:t> держав </a:t>
            </a:r>
            <a:r>
              <a:rPr lang="ru-RU" dirty="0" err="1" smtClean="0"/>
              <a:t>хімізації</a:t>
            </a:r>
            <a:r>
              <a:rPr lang="ru-RU" dirty="0" smtClean="0"/>
              <a:t>, </a:t>
            </a:r>
            <a:r>
              <a:rPr lang="ru-RU" dirty="0" err="1" smtClean="0"/>
              <a:t>іригації</a:t>
            </a:r>
            <a:r>
              <a:rPr lang="ru-RU" dirty="0" smtClean="0"/>
              <a:t>, </a:t>
            </a:r>
            <a:r>
              <a:rPr lang="ru-RU" dirty="0" err="1" smtClean="0"/>
              <a:t>комплексної</a:t>
            </a:r>
            <a:r>
              <a:rPr lang="ru-RU" dirty="0" smtClean="0"/>
              <a:t> </a:t>
            </a:r>
            <a:r>
              <a:rPr lang="ru-RU" dirty="0" err="1" smtClean="0"/>
              <a:t>механізації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приводить до </a:t>
            </a:r>
            <a:r>
              <a:rPr lang="ru-RU" dirty="0" err="1" smtClean="0"/>
              <a:t>стабілізації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, і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найважливішого</a:t>
            </a:r>
            <a:r>
              <a:rPr lang="ru-RU" dirty="0" smtClean="0"/>
              <a:t> продукту </a:t>
            </a:r>
            <a:r>
              <a:rPr lang="ru-RU" dirty="0" err="1" smtClean="0"/>
              <a:t>землеробства</a:t>
            </a:r>
            <a:r>
              <a:rPr lang="ru-RU" dirty="0" smtClean="0"/>
              <a:t> — зерна.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09120"/>
            <a:ext cx="5040560" cy="24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й природи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040" y="1709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Демографічна</a:t>
            </a:r>
          </a:p>
          <a:p>
            <a:r>
              <a:rPr lang="uk-UA" b="1" dirty="0" smtClean="0">
                <a:latin typeface="Arial Black" panose="020B0A04020102020204" pitchFamily="34" charset="0"/>
              </a:rPr>
              <a:t> 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410" y="2413268"/>
            <a:ext cx="46496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Суть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демографічної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швидкому</a:t>
            </a:r>
            <a:r>
              <a:rPr lang="ru-RU" dirty="0" smtClean="0"/>
              <a:t> і </a:t>
            </a:r>
            <a:r>
              <a:rPr lang="ru-RU" dirty="0" err="1" smtClean="0"/>
              <a:t>неконтрольованому</a:t>
            </a:r>
            <a:r>
              <a:rPr lang="ru-RU" dirty="0" smtClean="0"/>
              <a:t> </a:t>
            </a:r>
            <a:r>
              <a:rPr lang="ru-RU" dirty="0" err="1" smtClean="0"/>
              <a:t>зростанні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проблем.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продовольством</a:t>
            </a:r>
            <a:r>
              <a:rPr lang="ru-RU" dirty="0" smtClean="0"/>
              <a:t>,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зайнятості</a:t>
            </a:r>
            <a:r>
              <a:rPr lang="ru-RU" dirty="0" smtClean="0"/>
              <a:t> та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дефіциту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екології</a:t>
            </a:r>
            <a:r>
              <a:rPr lang="ru-RU" dirty="0" smtClean="0"/>
              <a:t> і </a:t>
            </a:r>
            <a:r>
              <a:rPr lang="ru-RU" dirty="0" err="1" smtClean="0"/>
              <a:t>нестабільності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Глобальна </a:t>
            </a:r>
            <a:r>
              <a:rPr lang="ru-RU" dirty="0" err="1" smtClean="0"/>
              <a:t>демографічна</a:t>
            </a:r>
            <a:r>
              <a:rPr lang="ru-RU" dirty="0" smtClean="0"/>
              <a:t> проблема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з </a:t>
            </a:r>
            <a:r>
              <a:rPr lang="ru-RU" dirty="0" err="1" smtClean="0"/>
              <a:t>демографічною</a:t>
            </a:r>
            <a:r>
              <a:rPr lang="ru-RU" dirty="0" smtClean="0"/>
              <a:t> </a:t>
            </a:r>
            <a:r>
              <a:rPr lang="ru-RU" dirty="0" err="1" smtClean="0"/>
              <a:t>ситуацією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, але і у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наростають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демографічні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02" y="2072757"/>
            <a:ext cx="3564589" cy="43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2474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Слід пам'ятати, що всі глобальні проблеми взаємопов'язані й тому можуть бути вирішені тільки в комплексі і тільки спільними зусиллями Світового співтовариства.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8" y="3258175"/>
            <a:ext cx="5076676" cy="3599825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2483768" y="3933056"/>
            <a:ext cx="3096344" cy="1706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4846320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Глоба́льні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</a:rPr>
              <a:t>пробле́ми лю́дства 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комплекс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</a:rPr>
              <a:t>проблем і ситуацій, що зачіпають життєві інтереси всіх народів світу,характеризуються динамізмом і вимагають для свого розв'язання колективних зусиль світової громадськості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5760640" cy="27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239000" cy="484632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 міжнародними відносинами</a:t>
            </a:r>
          </a:p>
          <a:p>
            <a:endParaRPr lang="uk-UA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і суспільства</a:t>
            </a:r>
          </a:p>
          <a:p>
            <a:endParaRPr lang="uk-UA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й природи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6304"/>
            <a:ext cx="3727301" cy="27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3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Arial Black" panose="020B0A04020102020204" pitchFamily="34" charset="0"/>
              </a:rPr>
              <a:t>Збереження миру</a:t>
            </a:r>
            <a:endParaRPr lang="uk-UA" sz="1800" b="1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7667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 міжнародними відносинами</a:t>
            </a:r>
            <a:endParaRPr lang="uk-UA" sz="2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751" y="2060848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Проблема роззброєння та збереження миру на Землі. Історію людства можна розглядати як історію воєн. Тільки у </a:t>
            </a:r>
            <a:r>
              <a:rPr lang="en-US" dirty="0" smtClean="0"/>
              <a:t>XX </a:t>
            </a:r>
            <a:r>
              <a:rPr lang="uk-UA" dirty="0" smtClean="0"/>
              <a:t>ст. відбулись дві світові й безліч локальних воєн (у Кореї, В'єтнамі, Анголі, на Близькому Сході та в інших регіонах). Лише після Другої світової війни до початку ХХІ ст. сталося більше 40 міжнародних і близько 90 внутрішньодержавних конфліктів, де загинули десятки мільйонів людей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01" y="3830273"/>
            <a:ext cx="4464496" cy="30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7667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 міжнародними відносинами</a:t>
            </a:r>
            <a:endParaRPr lang="uk-UA" sz="2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Вирівнювання </a:t>
            </a:r>
            <a:r>
              <a:rPr lang="uk-UA" b="1" dirty="0" err="1" smtClean="0">
                <a:latin typeface="Arial Black" panose="020B0A04020102020204" pitchFamily="34" charset="0"/>
              </a:rPr>
              <a:t>соціально-економичного</a:t>
            </a:r>
            <a:r>
              <a:rPr lang="uk-UA" b="1" dirty="0" smtClean="0">
                <a:latin typeface="Arial Black" panose="020B0A04020102020204" pitchFamily="34" charset="0"/>
              </a:rPr>
              <a:t> розвитку країн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917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Реалізація прав націй на </a:t>
            </a:r>
            <a:r>
              <a:rPr lang="uk-UA" b="1" dirty="0" err="1" smtClean="0">
                <a:latin typeface="Arial Black" panose="020B0A04020102020204" pitchFamily="34" charset="0"/>
              </a:rPr>
              <a:t>самовизнечення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65" y="2095981"/>
            <a:ext cx="3374132" cy="2254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46" y="3999803"/>
            <a:ext cx="3239169" cy="24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8199" y="454305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і суспільства</a:t>
            </a:r>
            <a:endParaRPr lang="uk-UA" sz="2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Боротьба с голодом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947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Один мільярд двадцять мільйонів. Так багато людей у світі страждають від хронічного недоїдання. Більшість, 642 мільйонів, більшість країн Азії та Тихоокеанського регіону.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Голод </a:t>
            </a:r>
            <a:r>
              <a:rPr lang="ru-RU" dirty="0" err="1" smtClean="0">
                <a:solidFill>
                  <a:srgbClr val="FF0000"/>
                </a:solidFill>
              </a:rPr>
              <a:t>вбиває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дитину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кожні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п'ять</a:t>
            </a:r>
            <a:r>
              <a:rPr lang="ru-RU" dirty="0" smtClean="0">
                <a:solidFill>
                  <a:srgbClr val="FF0000"/>
                </a:solidFill>
              </a:rPr>
              <a:t> секунд.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11" y="3309677"/>
            <a:ext cx="4442104" cy="33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8199" y="454305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і суспільства</a:t>
            </a:r>
            <a:endParaRPr lang="uk-UA" sz="2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Вирішення питань охорони здоров</a:t>
            </a:r>
            <a:r>
              <a:rPr lang="en-US" b="1" dirty="0" smtClean="0">
                <a:latin typeface="Arial Black" panose="020B0A04020102020204" pitchFamily="34" charset="0"/>
              </a:rPr>
              <a:t>’</a:t>
            </a:r>
            <a:r>
              <a:rPr lang="uk-UA" b="1" dirty="0" smtClean="0">
                <a:latin typeface="Arial Black" panose="020B0A04020102020204" pitchFamily="34" charset="0"/>
              </a:rPr>
              <a:t>я та освіти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335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Культурно інформаційний обмін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26925"/>
            <a:ext cx="3338005" cy="2225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65" y="4350326"/>
            <a:ext cx="3278116" cy="21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й природи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7038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Екологічна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896" y="2865976"/>
            <a:ext cx="2807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практично </a:t>
            </a:r>
            <a:r>
              <a:rPr lang="ru-RU" dirty="0" err="1" smtClean="0"/>
              <a:t>повсюдно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не </a:t>
            </a:r>
            <a:r>
              <a:rPr lang="ru-RU" dirty="0" err="1" smtClean="0"/>
              <a:t>окремим</a:t>
            </a:r>
            <a:r>
              <a:rPr lang="ru-RU" dirty="0" smtClean="0"/>
              <a:t> </a:t>
            </a:r>
            <a:r>
              <a:rPr lang="ru-RU" dirty="0" err="1" smtClean="0"/>
              <a:t>групам</a:t>
            </a:r>
            <a:r>
              <a:rPr lang="ru-RU" dirty="0" smtClean="0"/>
              <a:t> людей, а </a:t>
            </a:r>
            <a:r>
              <a:rPr lang="ru-RU" dirty="0" err="1" smtClean="0"/>
              <a:t>людству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, не </a:t>
            </a:r>
            <a:r>
              <a:rPr lang="ru-RU" dirty="0" err="1" smtClean="0"/>
              <a:t>окремим</a:t>
            </a:r>
            <a:r>
              <a:rPr lang="ru-RU" dirty="0" smtClean="0"/>
              <a:t> </a:t>
            </a:r>
            <a:r>
              <a:rPr lang="ru-RU" dirty="0" err="1" smtClean="0"/>
              <a:t>регіонам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країнам</a:t>
            </a:r>
            <a:r>
              <a:rPr lang="ru-RU" dirty="0" smtClean="0"/>
              <a:t>, 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5193049" cy="38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язані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із взаєминами людини й природи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718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Енергетична та Сировинна</a:t>
            </a:r>
          </a:p>
          <a:p>
            <a:r>
              <a:rPr lang="uk-UA" b="1" dirty="0" smtClean="0">
                <a:latin typeface="Arial Black" panose="020B0A04020102020204" pitchFamily="34" charset="0"/>
              </a:rPr>
              <a:t> </a:t>
            </a:r>
            <a:endParaRPr 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636912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впритул</a:t>
            </a:r>
            <a:r>
              <a:rPr lang="ru-RU" dirty="0" smtClean="0"/>
              <a:t> </a:t>
            </a:r>
            <a:r>
              <a:rPr lang="ru-RU" dirty="0" err="1" smtClean="0"/>
              <a:t>наблизилося</a:t>
            </a:r>
            <a:r>
              <a:rPr lang="ru-RU" dirty="0" smtClean="0"/>
              <a:t> до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вичерпання</a:t>
            </a:r>
            <a:r>
              <a:rPr lang="ru-RU" dirty="0" smtClean="0"/>
              <a:t> </a:t>
            </a:r>
            <a:r>
              <a:rPr lang="ru-RU" dirty="0" err="1" smtClean="0"/>
              <a:t>найдоступніших</a:t>
            </a:r>
            <a:r>
              <a:rPr lang="ru-RU" dirty="0" smtClean="0"/>
              <a:t>, а тому і </a:t>
            </a:r>
            <a:r>
              <a:rPr lang="ru-RU" dirty="0" err="1" smtClean="0"/>
              <a:t>найдешевших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і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r>
              <a:rPr lang="ru-RU" dirty="0" err="1" smtClean="0"/>
              <a:t>Передусім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і газу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3" y="4005064"/>
            <a:ext cx="7058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466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ГЛОБАЛЬНІ ПРОБЛЕМИ ЛЮДСТВА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dc:creator>Алёна</dc:creator>
  <cp:lastModifiedBy>Алёна</cp:lastModifiedBy>
  <cp:revision>10</cp:revision>
  <dcterms:created xsi:type="dcterms:W3CDTF">2013-12-18T19:31:41Z</dcterms:created>
  <dcterms:modified xsi:type="dcterms:W3CDTF">2013-12-18T21:14:00Z</dcterms:modified>
</cp:coreProperties>
</file>