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  <p:sldMasterId id="2147483864" r:id="rId3"/>
  </p:sldMasterIdLst>
  <p:notesMasterIdLst>
    <p:notesMasterId r:id="rId33"/>
  </p:notesMasterIdLst>
  <p:handoutMasterIdLst>
    <p:handoutMasterId r:id="rId34"/>
  </p:handoutMasterIdLst>
  <p:sldIdLst>
    <p:sldId id="256" r:id="rId4"/>
    <p:sldId id="261" r:id="rId5"/>
    <p:sldId id="266" r:id="rId6"/>
    <p:sldId id="262" r:id="rId7"/>
    <p:sldId id="272" r:id="rId8"/>
    <p:sldId id="273" r:id="rId9"/>
    <p:sldId id="264" r:id="rId10"/>
    <p:sldId id="263" r:id="rId11"/>
    <p:sldId id="274" r:id="rId12"/>
    <p:sldId id="268" r:id="rId13"/>
    <p:sldId id="275" r:id="rId14"/>
    <p:sldId id="276" r:id="rId15"/>
    <p:sldId id="269" r:id="rId16"/>
    <p:sldId id="270" r:id="rId17"/>
    <p:sldId id="271" r:id="rId18"/>
    <p:sldId id="279" r:id="rId19"/>
    <p:sldId id="277" r:id="rId20"/>
    <p:sldId id="278" r:id="rId21"/>
    <p:sldId id="281" r:id="rId22"/>
    <p:sldId id="280" r:id="rId23"/>
    <p:sldId id="286" r:id="rId24"/>
    <p:sldId id="287" r:id="rId25"/>
    <p:sldId id="282" r:id="rId26"/>
    <p:sldId id="283" r:id="rId27"/>
    <p:sldId id="284" r:id="rId28"/>
    <p:sldId id="285" r:id="rId29"/>
    <p:sldId id="267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CCE505E-E1AB-45F0-BD84-12F6715BFD06}">
          <p14:sldIdLst>
            <p14:sldId id="256"/>
            <p14:sldId id="261"/>
            <p14:sldId id="266"/>
            <p14:sldId id="262"/>
            <p14:sldId id="272"/>
            <p14:sldId id="273"/>
            <p14:sldId id="264"/>
            <p14:sldId id="263"/>
            <p14:sldId id="274"/>
            <p14:sldId id="268"/>
            <p14:sldId id="275"/>
            <p14:sldId id="276"/>
            <p14:sldId id="269"/>
            <p14:sldId id="270"/>
            <p14:sldId id="271"/>
            <p14:sldId id="279"/>
            <p14:sldId id="277"/>
            <p14:sldId id="278"/>
            <p14:sldId id="281"/>
            <p14:sldId id="280"/>
            <p14:sldId id="286"/>
            <p14:sldId id="287"/>
            <p14:sldId id="282"/>
            <p14:sldId id="283"/>
            <p14:sldId id="284"/>
            <p14:sldId id="285"/>
            <p14:sldId id="267"/>
            <p14:sldId id="288"/>
            <p14:sldId id="28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154" autoAdjust="0"/>
  </p:normalViewPr>
  <p:slideViewPr>
    <p:cSldViewPr snapToGrid="0">
      <p:cViewPr>
        <p:scale>
          <a:sx n="53" d="100"/>
          <a:sy n="53" d="100"/>
        </p:scale>
        <p:origin x="-1272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12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6006762235394E-2"/>
          <c:y val="8.4630983376727406E-2"/>
          <c:w val="0.39316045476974326"/>
          <c:h val="0.823515971133513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7030A0"/>
            </a:solidFill>
          </c:spPr>
          <c:explosion val="9"/>
          <c:dPt>
            <c:idx val="0"/>
            <c:bubble3D val="0"/>
            <c:explosion val="12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3.4963434858061936E-2"/>
                  <c:y val="-4.8750155705376684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79%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9720699303885977E-3"/>
                  <c:y val="-1.004787986399642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360378022928507E-3"/>
                  <c:y val="-1.0350261548179483E-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2.765137416297895E-3"/>
                  <c:y val="-8.7771765768992916E-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Негры</c:v>
                </c:pt>
                <c:pt idx="1">
                  <c:v>Белые</c:v>
                </c:pt>
                <c:pt idx="2">
                  <c:v>Цветные (в основном мулаты)</c:v>
                </c:pt>
                <c:pt idx="3">
                  <c:v>Индийцы  и азиаты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0.79400000000000004</c:v>
                </c:pt>
                <c:pt idx="1">
                  <c:v>9.1999999999999998E-2</c:v>
                </c:pt>
                <c:pt idx="2">
                  <c:v>8.7999999999999995E-2</c:v>
                </c:pt>
                <c:pt idx="3">
                  <c:v>2.5999999999999999E-2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622412357187279"/>
          <c:y val="0.18022367390295782"/>
          <c:w val="0.40243781101967785"/>
          <c:h val="0.59912628093008991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8598981184275"/>
          <c:y val="9.5074746543633321E-2"/>
          <c:w val="0.37940666065646406"/>
          <c:h val="0.892540498562839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explosion val="8"/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1.4486913094196559E-2"/>
                  <c:y val="-1.7749837816337065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77%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5155657626130068E-3"/>
                  <c:y val="-2.5751293128621511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7873651210265379E-3"/>
                  <c:y val="-5.6736659505856766E-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Христианство</c:v>
                </c:pt>
                <c:pt idx="1">
                  <c:v>Традиционные культы</c:v>
                </c:pt>
                <c:pt idx="2">
                  <c:v>Другие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0.77</c:v>
                </c:pt>
                <c:pt idx="1">
                  <c:v>0.18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581364829396321"/>
          <c:y val="0.22307790656011214"/>
          <c:w val="0.40724190726159232"/>
          <c:h val="0.55384418687977577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317312697975396E-2"/>
          <c:y val="9.9717409739490948E-2"/>
          <c:w val="0.43769131395941391"/>
          <c:h val="0.808869843792887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9"/>
          <c:dPt>
            <c:idx val="0"/>
            <c:bubble3D val="0"/>
            <c:explosion val="13"/>
          </c:dPt>
          <c:dPt>
            <c:idx val="1"/>
            <c:bubble3D val="0"/>
            <c:explosion val="14"/>
          </c:dPt>
          <c:dPt>
            <c:idx val="2"/>
            <c:bubble3D val="0"/>
            <c:explosion val="11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7.3052676168643476E-3"/>
                  <c:y val="1.1129859059432883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65%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1232059204624735E-2"/>
                  <c:y val="1.2311699537912184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26%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8963046945081233E-2"/>
                  <c:y val="-1.2326278769298796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 сфере услуг</c:v>
                </c:pt>
                <c:pt idx="1">
                  <c:v>В промышленности</c:v>
                </c:pt>
                <c:pt idx="2">
                  <c:v>В сельском хозяйстве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0.65</c:v>
                </c:pt>
                <c:pt idx="1">
                  <c:v>0.26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655692908447465"/>
          <c:y val="0.24894833653558598"/>
          <c:w val="0.28307491992312905"/>
          <c:h val="0.21853067812649785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504679221177019E-2"/>
          <c:y val="0.16030816421090485"/>
          <c:w val="0.45596197756890922"/>
          <c:h val="0.537661580786778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1.5312987905395252E-2"/>
                  <c:y val="-8.67810083282357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9400467519685039E-2"/>
                  <c:y val="-6.407664468032451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6892224409448821E-3"/>
                  <c:y val="3.3272205138274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0736589566929132E-2"/>
                  <c:y val="-3.37464915264215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1.2267827295973083E-2"/>
                  <c:y val="-3.921334102009728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Германия </c:v>
                </c:pt>
                <c:pt idx="1">
                  <c:v>Япония</c:v>
                </c:pt>
                <c:pt idx="2">
                  <c:v>Нидерланды</c:v>
                </c:pt>
                <c:pt idx="3">
                  <c:v>Великобритания </c:v>
                </c:pt>
                <c:pt idx="4">
                  <c:v>США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0.21</c:v>
                </c:pt>
                <c:pt idx="1">
                  <c:v>0.24</c:v>
                </c:pt>
                <c:pt idx="2">
                  <c:v>0.09</c:v>
                </c:pt>
                <c:pt idx="3">
                  <c:v>0.18</c:v>
                </c:pt>
                <c:pt idx="4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3165449492844696"/>
          <c:y val="0.22376561740662249"/>
          <c:w val="0.41735383466702675"/>
          <c:h val="0.3967739167226723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30958284523535"/>
          <c:y val="0.14112053856958581"/>
          <c:w val="0.34627793515205418"/>
          <c:h val="0.64327617232949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Pt>
            <c:idx val="4"/>
            <c:bubble3D val="0"/>
            <c:spPr>
              <a:solidFill>
                <a:srgbClr val="FF7C80"/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7"/>
            <c:bubble3D val="0"/>
            <c:spPr>
              <a:solidFill>
                <a:srgbClr val="CC0099"/>
              </a:solidFill>
            </c:spPr>
          </c:dPt>
          <c:dLbls>
            <c:dLbl>
              <c:idx val="0"/>
              <c:layout>
                <c:manualLayout>
                  <c:x val="-6.4052636185263911E-2"/>
                  <c:y val="8.11480769863614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4064568022081004E-2"/>
                  <c:y val="-3.364235312056976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3375204966085557E-2"/>
                  <c:y val="-0.1093210307552505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3127553142100058E-2"/>
                  <c:y val="-8.990077763771081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6.129075709723298E-2"/>
                  <c:y val="-6.451636551546396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5.4367643342085922E-2"/>
                  <c:y val="1.8379579866458879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5.2574798480343861E-2"/>
                  <c:y val="4.38255722155230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4.022667157527083E-2"/>
                  <c:y val="0.1135505171272856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Китай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Иран</c:v>
                </c:pt>
                <c:pt idx="4">
                  <c:v>Япония</c:v>
                </c:pt>
                <c:pt idx="5">
                  <c:v>Саудовская Аравия</c:v>
                </c:pt>
                <c:pt idx="6">
                  <c:v>Великобритания</c:v>
                </c:pt>
                <c:pt idx="7">
                  <c:v>США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0.27</c:v>
                </c:pt>
                <c:pt idx="1">
                  <c:v>0.06</c:v>
                </c:pt>
                <c:pt idx="2">
                  <c:v>0.21</c:v>
                </c:pt>
                <c:pt idx="3">
                  <c:v>7.0000000000000007E-2</c:v>
                </c:pt>
                <c:pt idx="4">
                  <c:v>0.1</c:v>
                </c:pt>
                <c:pt idx="5">
                  <c:v>0.08</c:v>
                </c:pt>
                <c:pt idx="6">
                  <c:v>7.0000000000000007E-2</c:v>
                </c:pt>
                <c:pt idx="7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719540623405583"/>
          <c:y val="0.18277451178120968"/>
          <c:w val="0.25263950015022224"/>
          <c:h val="0.5793441673261833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281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08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98" y="20548"/>
            <a:ext cx="4664703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1315" y="20548"/>
            <a:ext cx="7499224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8" y="2818500"/>
            <a:ext cx="10225325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16159" y="2819400"/>
            <a:ext cx="1948444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397" y="5089818"/>
            <a:ext cx="12131040" cy="1737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673640" y="2469776"/>
            <a:ext cx="4064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3CD9712D-992A-4AB1-A5C2-575F75921AA2}" type="datetimeFigureOut">
              <a:rPr lang="ru-RU" noProof="0" smtClean="0"/>
              <a:t>17.03.2013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775200" y="1295400"/>
            <a:ext cx="68072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ru-RU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ru-RU"/>
              <a:t>Образец подзаголовка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" y="4114800"/>
            <a:ext cx="97536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ru-RU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992354"/>
            <a:ext cx="78232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ru-RU" sz="3000" b="1" cap="all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5105401"/>
            <a:ext cx="109728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ru-RU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1016000" y="1946209"/>
            <a:ext cx="27432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dirty="0"/>
              <a:t>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2400" y="5265376"/>
            <a:ext cx="6096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dirty="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/>
        </p:nvSpPr>
        <p:spPr>
          <a:xfrm>
            <a:off x="1343104" y="1992354"/>
            <a:ext cx="2111296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dirty="0"/>
              <a:t>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2599" r="5874" b="5262"/>
          <a:stretch/>
        </p:blipFill>
        <p:spPr>
          <a:xfrm>
            <a:off x="4707" y="5867400"/>
            <a:ext cx="12192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73" y="76200"/>
            <a:ext cx="11204027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ru-RU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B2D3E9E-A95C-48F2-B4BF-A71542E0BE9A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: выдел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1"/>
            <a:ext cx="9424020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ru-RU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2"/>
            <a:ext cx="5384800" cy="3971455"/>
          </a:xfrm>
        </p:spPr>
        <p:txBody>
          <a:bodyPr/>
          <a:lstStyle>
            <a:lvl1pPr eaLnBrk="1" latinLnBrk="0" hangingPunct="1">
              <a:defRPr kumimoji="0" lang="ru-RU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3971454"/>
          </a:xfrm>
        </p:spPr>
        <p:txBody>
          <a:bodyPr/>
          <a:lstStyle>
            <a:lvl1pPr eaLnBrk="1" latinLnBrk="0" hangingPunct="1">
              <a:defRPr kumimoji="0" lang="ru-RU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73D7E00A-486F-4252-8B1D-E32645521F49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326065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00" y="2077200"/>
            <a:ext cx="9347200" cy="1143000"/>
          </a:xfrm>
        </p:spPr>
        <p:txBody>
          <a:bodyPr/>
          <a:lstStyle>
            <a:lvl1pPr algn="l" eaLnBrk="1" latinLnBrk="0" hangingPunct="1">
              <a:defRPr kumimoji="0" lang="ru-RU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: выдел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7200" y="3081000"/>
            <a:ext cx="115824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ru-RU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78603" y="2424752"/>
            <a:ext cx="11592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ru-RU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с тексто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0" y="2895600"/>
            <a:ext cx="100584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3156" y="3200400"/>
            <a:ext cx="93472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ru-RU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0" y="664780"/>
            <a:ext cx="5588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ru-RU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ru-RU"/>
              <a:t>Образец подзаголовка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09600"/>
            <a:ext cx="4011084" cy="825500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609600"/>
            <a:ext cx="6815667" cy="5334000"/>
          </a:xfrm>
        </p:spPr>
        <p:txBody>
          <a:bodyPr/>
          <a:lstStyle>
            <a:lvl1pPr eaLnBrk="1" latinLnBrk="0" hangingPunct="1">
              <a:defRPr kumimoji="0" lang="ru-RU" sz="2800">
                <a:solidFill>
                  <a:schemeClr val="bg1"/>
                </a:solidFill>
              </a:defRPr>
            </a:lvl1pPr>
            <a:lvl2pPr eaLnBrk="1" latinLnBrk="0" hangingPunct="1">
              <a:defRPr kumimoji="0" lang="ru-RU" sz="2800">
                <a:solidFill>
                  <a:schemeClr val="bg1"/>
                </a:solidFill>
              </a:defRPr>
            </a:lvl2pPr>
            <a:lvl3pPr eaLnBrk="1" latinLnBrk="0" hangingPunct="1">
              <a:defRPr kumimoji="0" lang="ru-RU" sz="2400">
                <a:solidFill>
                  <a:schemeClr val="bg1"/>
                </a:solidFill>
              </a:defRPr>
            </a:lvl3pPr>
            <a:lvl4pPr eaLnBrk="1" latinLnBrk="0" hangingPunct="1">
              <a:defRPr kumimoji="0" lang="ru-RU" sz="2000">
                <a:solidFill>
                  <a:schemeClr val="bg1"/>
                </a:solidFill>
              </a:defRPr>
            </a:lvl4pPr>
            <a:lvl5pPr eaLnBrk="1" latinLnBrk="0" hangingPunct="1">
              <a:defRPr kumimoji="0" lang="ru-RU" sz="2000">
                <a:solidFill>
                  <a:schemeClr val="bg1"/>
                </a:solidFill>
              </a:defRPr>
            </a:lvl5pPr>
            <a:lvl6pPr eaLnBrk="1" latinLnBrk="0" hangingPunct="1">
              <a:defRPr kumimoji="0" lang="ru-RU" sz="2000"/>
            </a:lvl6pPr>
            <a:lvl7pPr eaLnBrk="1" latinLnBrk="0" hangingPunct="1">
              <a:defRPr kumimoji="0" lang="ru-RU" sz="2000"/>
            </a:lvl7pPr>
            <a:lvl8pPr eaLnBrk="1" latinLnBrk="0" hangingPunct="1">
              <a:defRPr kumimoji="0" lang="ru-RU" sz="2000"/>
            </a:lvl8pPr>
            <a:lvl9pPr eaLnBrk="1" latinLnBrk="0" hangingPunct="1">
              <a:defRPr kumimoji="0" lang="ru-RU" sz="20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435102"/>
            <a:ext cx="4011084" cy="3822699"/>
          </a:xfrm>
        </p:spPr>
        <p:txBody>
          <a:bodyPr/>
          <a:lstStyle>
            <a:lvl1pPr marL="0" indent="0" eaLnBrk="1" latinLnBrk="0" hangingPunct="1">
              <a:buNone/>
              <a:defRPr kumimoji="0" lang="ru-RU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F6E2C9B-5FA2-460D-9BE7-B0812FC2A6FF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лип мультимедиа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793684" y="4800600"/>
            <a:ext cx="6498336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8736" y="4800600"/>
            <a:ext cx="6412325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ru-RU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782696" y="838200"/>
            <a:ext cx="6498336" cy="3812822"/>
          </a:xfrm>
        </p:spPr>
        <p:txBody>
          <a:bodyPr/>
          <a:lstStyle>
            <a:lvl1pPr eaLnBrk="1" latinLnBrk="0" hangingPunct="1">
              <a:buNone/>
              <a:defRPr kumimoji="0" lang="ru-RU"/>
            </a:lvl1pPr>
          </a:lstStyle>
          <a:p>
            <a:pPr eaLnBrk="1" latinLnBrk="0" hangingPunct="1"/>
            <a:r>
              <a:rPr lang="ru-RU" dirty="0" smtClean="0"/>
              <a:t>Вставка клипа мультимедиа</a:t>
            </a:r>
            <a:endParaRPr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02484" y="838200"/>
            <a:ext cx="37592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ru-RU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90400" y="4800600"/>
            <a:ext cx="73344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ru-RU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 eaLnBrk="1" latinLnBrk="0" hangingPunct="1">
              <a:buNone/>
              <a:defRPr kumimoji="0" lang="ru-RU" sz="3200"/>
            </a:lvl1pPr>
            <a:lvl2pPr marL="457200" indent="0" eaLnBrk="1" latinLnBrk="0" hangingPunct="1">
              <a:buNone/>
              <a:defRPr kumimoji="0" lang="ru-RU" sz="2800"/>
            </a:lvl2pPr>
            <a:lvl3pPr marL="914400" indent="0" eaLnBrk="1" latinLnBrk="0" hangingPunct="1">
              <a:buNone/>
              <a:defRPr kumimoji="0" lang="ru-RU" sz="2400"/>
            </a:lvl3pPr>
            <a:lvl4pPr marL="1371600" indent="0" eaLnBrk="1" latinLnBrk="0" hangingPunct="1">
              <a:buNone/>
              <a:defRPr kumimoji="0" lang="ru-RU" sz="2000"/>
            </a:lvl4pPr>
            <a:lvl5pPr marL="1828800" indent="0" eaLnBrk="1" latinLnBrk="0" hangingPunct="1">
              <a:buNone/>
              <a:defRPr kumimoji="0" lang="ru-RU" sz="2000"/>
            </a:lvl5pPr>
            <a:lvl6pPr marL="2286000" indent="0" eaLnBrk="1" latinLnBrk="0" hangingPunct="1">
              <a:buNone/>
              <a:defRPr kumimoji="0" lang="ru-RU" sz="2000"/>
            </a:lvl6pPr>
            <a:lvl7pPr marL="2743200" indent="0" eaLnBrk="1" latinLnBrk="0" hangingPunct="1">
              <a:buNone/>
              <a:defRPr kumimoji="0" lang="ru-RU" sz="2000"/>
            </a:lvl7pPr>
            <a:lvl8pPr marL="3200400" indent="0" eaLnBrk="1" latinLnBrk="0" hangingPunct="1">
              <a:buNone/>
              <a:defRPr kumimoji="0" lang="ru-RU" sz="2000"/>
            </a:lvl8pPr>
            <a:lvl9pPr marL="3657600" indent="0" eaLnBrk="1" latinLnBrk="0" hangingPunct="1">
              <a:buNone/>
              <a:defRPr kumimoji="0" lang="ru-RU" sz="2000"/>
            </a:lvl9pPr>
          </a:lstStyle>
          <a:p>
            <a:pPr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62600"/>
            <a:ext cx="73152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12/17/2009</a:t>
            </a:fld>
            <a:endParaRPr kumimoji="0"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вертикальный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67056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ru-RU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    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274639"/>
            <a:ext cx="2743200" cy="5851525"/>
          </a:xfrm>
        </p:spPr>
        <p:txBody>
          <a:bodyPr vert="eaVert"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07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A77B6E1-634A-48DC-9E8B-D894023267EF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уст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599" r="5874" b="5262"/>
          <a:stretch/>
        </p:blipFill>
        <p:spPr>
          <a:xfrm>
            <a:off x="4707" y="5867400"/>
            <a:ext cx="12192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ru-RU" smtClean="0"/>
              <a:t>17.03.2013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/>
          <a:srcRect l="2599" r="5874" b="5262"/>
          <a:stretch/>
        </p:blipFill>
        <p:spPr>
          <a:xfrm>
            <a:off x="4707" y="5867400"/>
            <a:ext cx="12192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ru-RU" smtClean="0"/>
              <a:pPr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ru-RU"/>
      </a:defPPr>
      <a:lvl1pPr marL="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14800"/>
            <a:ext cx="10183906" cy="914400"/>
          </a:xfrm>
        </p:spPr>
        <p:txBody>
          <a:bodyPr>
            <a:noAutofit/>
          </a:bodyPr>
          <a:lstStyle/>
          <a:p>
            <a:pPr algn="ctr" defTabSz="9144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800" b="0" i="0" dirty="0" smtClean="0">
                <a:solidFill>
                  <a:schemeClr val="bg1">
                    <a:lumMod val="95000"/>
                  </a:schemeClr>
                </a:solidFill>
                <a:latin typeface="Georgia"/>
                <a:ea typeface="+mj-ea"/>
                <a:cs typeface="+mj-cs"/>
              </a:rPr>
              <a:t>Южно-Африканская Республика </a:t>
            </a:r>
            <a:br>
              <a:rPr lang="ru-RU" sz="4800" b="0" i="0" dirty="0" smtClean="0">
                <a:solidFill>
                  <a:schemeClr val="bg1">
                    <a:lumMod val="95000"/>
                  </a:schemeClr>
                </a:solidFill>
                <a:latin typeface="Georgia"/>
                <a:ea typeface="+mj-ea"/>
                <a:cs typeface="+mj-cs"/>
              </a:rPr>
            </a:br>
            <a:r>
              <a:rPr lang="ru-RU" sz="4800" b="0" i="0" dirty="0" smtClean="0">
                <a:solidFill>
                  <a:schemeClr val="bg1">
                    <a:lumMod val="95000"/>
                  </a:schemeClr>
                </a:solidFill>
                <a:latin typeface="Georgia"/>
                <a:ea typeface="+mj-ea"/>
                <a:cs typeface="+mj-cs"/>
              </a:rPr>
              <a:t>(ЮАР)</a:t>
            </a:r>
            <a:endParaRPr lang="ru-RU" sz="4800" b="0" i="0" dirty="0">
              <a:solidFill>
                <a:schemeClr val="bg1">
                  <a:lumMod val="95000"/>
                </a:schemeClr>
              </a:solidFill>
              <a:latin typeface="Georg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97" y="971147"/>
            <a:ext cx="7952714" cy="528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1435" y="6257363"/>
            <a:ext cx="580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Улица Кейптауна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04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Урбанизация </a:t>
            </a:r>
          </a:p>
          <a:p>
            <a:pPr algn="ctr"/>
            <a:r>
              <a:rPr lang="ru-RU" sz="2800" dirty="0" smtClean="0"/>
              <a:t>(количество городского населения) = </a:t>
            </a:r>
            <a:r>
              <a:rPr lang="ru-RU" sz="2800" dirty="0"/>
              <a:t>62%</a:t>
            </a:r>
          </a:p>
        </p:txBody>
      </p:sp>
    </p:spTree>
    <p:extLst>
      <p:ext uri="{BB962C8B-B14F-4D97-AF65-F5344CB8AC3E}">
        <p14:creationId xmlns:p14="http://schemas.microsoft.com/office/powerpoint/2010/main" val="31744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/>
              <a:t>Религия</a:t>
            </a:r>
            <a:endParaRPr lang="ru-RU" sz="4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522263"/>
              </p:ext>
            </p:extLst>
          </p:nvPr>
        </p:nvGraphicFramePr>
        <p:xfrm>
          <a:off x="125505" y="1111623"/>
          <a:ext cx="11923059" cy="506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3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6776" y="0"/>
            <a:ext cx="93472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Рабочая сила</a:t>
            </a:r>
            <a:endParaRPr lang="ru-RU" sz="4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70672683"/>
              </p:ext>
            </p:extLst>
          </p:nvPr>
        </p:nvGraphicFramePr>
        <p:xfrm>
          <a:off x="340658" y="361078"/>
          <a:ext cx="11277601" cy="610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62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659"/>
            <a:ext cx="12192000" cy="9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941" y="82315"/>
            <a:ext cx="11923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Основная отрасль промышленности ЮАР — </a:t>
            </a:r>
            <a:r>
              <a:rPr lang="ru-RU" sz="2800" dirty="0" smtClean="0"/>
              <a:t>горнодобывающая.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3434" y="6243935"/>
            <a:ext cx="4428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Алмазная шахта  в </a:t>
            </a:r>
            <a:r>
              <a:rPr lang="ru-RU" sz="2400" dirty="0" err="1" smtClean="0">
                <a:solidFill>
                  <a:schemeClr val="bg1"/>
                </a:solidFill>
              </a:rPr>
              <a:t>г.Куллинан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6099" y="248771"/>
            <a:ext cx="43758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Широко добываются марганец, металлы платиновой группы, золото, </a:t>
            </a:r>
            <a:r>
              <a:rPr lang="ru-RU" sz="2800" dirty="0" smtClean="0"/>
              <a:t>хромиты, </a:t>
            </a:r>
            <a:r>
              <a:rPr lang="ru-RU" sz="2800" dirty="0"/>
              <a:t>ванадий и цирконий. </a:t>
            </a:r>
            <a:endParaRPr lang="ru-RU" sz="2800" dirty="0" smtClean="0"/>
          </a:p>
          <a:p>
            <a:pPr algn="ctr"/>
            <a:r>
              <a:rPr lang="ru-RU" sz="2800" dirty="0" smtClean="0"/>
              <a:t>Очень </a:t>
            </a:r>
            <a:r>
              <a:rPr lang="ru-RU" sz="2800" dirty="0"/>
              <a:t>развита добыча </a:t>
            </a:r>
            <a:r>
              <a:rPr lang="ru-RU" sz="2800" dirty="0" smtClean="0"/>
              <a:t>угля. </a:t>
            </a:r>
          </a:p>
          <a:p>
            <a:pPr algn="ctr"/>
            <a:r>
              <a:rPr lang="ru-RU" sz="2800" dirty="0" smtClean="0"/>
              <a:t>На </a:t>
            </a:r>
            <a:r>
              <a:rPr lang="ru-RU" sz="2800" dirty="0"/>
              <a:t>территории страны сосредоточены запасы алмазов, асбеста, никеля, свинца, урана и </a:t>
            </a:r>
            <a:r>
              <a:rPr lang="ru-RU" sz="2800" dirty="0" smtClean="0"/>
              <a:t>др. полезных </a:t>
            </a:r>
            <a:r>
              <a:rPr lang="ru-RU" sz="2800" dirty="0"/>
              <a:t>ископаемых.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248771"/>
            <a:ext cx="7600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153" y="6148437"/>
            <a:ext cx="760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«Большая </a:t>
            </a:r>
            <a:r>
              <a:rPr lang="ru-RU" sz="2400" dirty="0" smtClean="0"/>
              <a:t>дыра»-  самая большая </a:t>
            </a:r>
            <a:r>
              <a:rPr lang="ru-RU" sz="2400" dirty="0"/>
              <a:t>в мире </a:t>
            </a:r>
            <a:r>
              <a:rPr lang="ru-RU" sz="2400" dirty="0" smtClean="0"/>
              <a:t>шахта-карьер.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39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743" y="0"/>
            <a:ext cx="11592000" cy="639762"/>
          </a:xfrm>
        </p:spPr>
        <p:txBody>
          <a:bodyPr>
            <a:noAutofit/>
          </a:bodyPr>
          <a:lstStyle/>
          <a:p>
            <a:r>
              <a:rPr lang="ru-RU" sz="4000" dirty="0" smtClean="0"/>
              <a:t>Автомобилестроение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59823" y="588940"/>
            <a:ext cx="9509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/>
              <a:t>Здесь сборку </a:t>
            </a:r>
            <a:r>
              <a:rPr lang="ru-RU" sz="3000" dirty="0"/>
              <a:t>автомобилей осуществляют компании БМВ, Тойота, Форд, Мазда, Хаммер, Фольксваген</a:t>
            </a:r>
            <a:r>
              <a:rPr lang="ru-RU" sz="3000" b="1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86" y="1604603"/>
            <a:ext cx="9884786" cy="468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1402" y="6294464"/>
            <a:ext cx="600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Офис «</a:t>
            </a:r>
            <a:r>
              <a:rPr lang="en-US" sz="2400" dirty="0" smtClean="0"/>
              <a:t>Volkswagen</a:t>
            </a:r>
            <a:r>
              <a:rPr lang="ru-RU" sz="2400" dirty="0" smtClean="0"/>
              <a:t>» в ЮАР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83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1091452"/>
            <a:ext cx="6831106" cy="51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Электроэнергетика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92471" y="1511255"/>
            <a:ext cx="51278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Более 80 % энергии производится на угольных тепловых электростанциях. </a:t>
            </a:r>
            <a:endParaRPr lang="ru-RU" sz="2800" dirty="0" smtClean="0"/>
          </a:p>
          <a:p>
            <a:pPr marL="457200" indent="-457200" algn="ctr">
              <a:buFont typeface="Arial" pitchFamily="34" charset="0"/>
              <a:buChar char="•"/>
            </a:pPr>
            <a:endParaRPr lang="ru-RU" sz="2800" dirty="0" smtClean="0"/>
          </a:p>
          <a:p>
            <a:pPr algn="ctr"/>
            <a:r>
              <a:rPr lang="ru-RU" sz="2800" dirty="0" smtClean="0"/>
              <a:t>Также </a:t>
            </a:r>
            <a:r>
              <a:rPr lang="ru-RU" sz="2800" dirty="0"/>
              <a:t>есть несколько малых ГЭС на реке Оранжевая и единственная в Африке ядерная электростанция вблизи Кейптауна</a:t>
            </a:r>
            <a:r>
              <a:rPr lang="ru-RU" sz="3200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364" y="6273985"/>
            <a:ext cx="6400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ТЭС </a:t>
            </a:r>
            <a:r>
              <a:rPr lang="en-US" sz="2400" dirty="0" err="1" smtClean="0"/>
              <a:t>Arnot</a:t>
            </a:r>
            <a:r>
              <a:rPr lang="ru-RU" sz="2400" dirty="0" smtClean="0"/>
              <a:t> </a:t>
            </a:r>
            <a:r>
              <a:rPr lang="ru-RU" sz="2400" dirty="0"/>
              <a:t>в провинции Мпумаланга </a:t>
            </a:r>
          </a:p>
        </p:txBody>
      </p:sp>
    </p:spTree>
    <p:extLst>
      <p:ext uri="{BB962C8B-B14F-4D97-AF65-F5344CB8AC3E}">
        <p14:creationId xmlns:p14="http://schemas.microsoft.com/office/powerpoint/2010/main" val="10331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Также развиты </a:t>
            </a:r>
            <a:r>
              <a:rPr lang="ru-RU" sz="2800" dirty="0" smtClean="0">
                <a:solidFill>
                  <a:schemeClr val="bg1"/>
                </a:solidFill>
              </a:rPr>
              <a:t>химическая, </a:t>
            </a:r>
            <a:r>
              <a:rPr lang="ru-RU" sz="2800" dirty="0">
                <a:solidFill>
                  <a:schemeClr val="bg1"/>
                </a:solidFill>
              </a:rPr>
              <a:t>лёгкая промышленность, </a:t>
            </a:r>
            <a:r>
              <a:rPr lang="ru-RU" sz="2800" dirty="0" smtClean="0">
                <a:solidFill>
                  <a:schemeClr val="bg1"/>
                </a:solidFill>
              </a:rPr>
              <a:t>черная, цветная металлургия, </a:t>
            </a:r>
            <a:r>
              <a:rPr lang="ru-RU" sz="2800" dirty="0">
                <a:solidFill>
                  <a:schemeClr val="bg1"/>
                </a:solidFill>
              </a:rPr>
              <a:t>деревообработка, производство </a:t>
            </a:r>
            <a:r>
              <a:rPr lang="ru-RU" sz="2800" dirty="0" smtClean="0">
                <a:solidFill>
                  <a:schemeClr val="bg1"/>
                </a:solidFill>
              </a:rPr>
              <a:t>строительных материалов</a:t>
            </a:r>
            <a:r>
              <a:rPr lang="ru-RU" sz="2800" dirty="0">
                <a:solidFill>
                  <a:schemeClr val="bg1"/>
                </a:solidFill>
              </a:rPr>
              <a:t>, пищевая </a:t>
            </a:r>
            <a:r>
              <a:rPr lang="ru-RU" sz="2800" dirty="0" smtClean="0">
                <a:solidFill>
                  <a:schemeClr val="bg1"/>
                </a:solidFill>
              </a:rPr>
              <a:t>промышленность.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64" y="1384995"/>
            <a:ext cx="8571872" cy="483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81835" y="6308903"/>
            <a:ext cx="702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Предприятие </a:t>
            </a:r>
            <a:r>
              <a:rPr lang="en-US" sz="2400" dirty="0" smtClean="0">
                <a:solidFill>
                  <a:schemeClr val="bg1"/>
                </a:solidFill>
              </a:rPr>
              <a:t>Sasol </a:t>
            </a:r>
            <a:r>
              <a:rPr lang="ru-RU" sz="2400" dirty="0">
                <a:solidFill>
                  <a:schemeClr val="bg1"/>
                </a:solidFill>
              </a:rPr>
              <a:t>в г. Сасолбург </a:t>
            </a:r>
          </a:p>
        </p:txBody>
      </p:sp>
    </p:spTree>
    <p:extLst>
      <p:ext uri="{BB962C8B-B14F-4D97-AF65-F5344CB8AC3E}">
        <p14:creationId xmlns:p14="http://schemas.microsoft.com/office/powerpoint/2010/main" val="37579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3701"/>
            <a:ext cx="12192000" cy="813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3412" y="752250"/>
            <a:ext cx="11592000" cy="639762"/>
          </a:xfrm>
        </p:spPr>
        <p:txBody>
          <a:bodyPr>
            <a:noAutofit/>
          </a:bodyPr>
          <a:lstStyle/>
          <a:p>
            <a:r>
              <a:rPr lang="ru-RU" sz="4000" dirty="0" smtClean="0"/>
              <a:t>Сельское хозяйство.</a:t>
            </a:r>
            <a:br>
              <a:rPr lang="ru-RU" sz="4000" dirty="0" smtClean="0"/>
            </a:br>
            <a:r>
              <a:rPr lang="ru-RU" sz="4000" dirty="0" smtClean="0"/>
              <a:t>Растениеводство.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3412" y="1427871"/>
            <a:ext cx="11385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ЮАР </a:t>
            </a:r>
            <a:r>
              <a:rPr lang="ru-RU" sz="2400" dirty="0"/>
              <a:t>выращивают подсолнечник, авокадо, сахарный тростник, арахис, бобовые, кукурузу, манго, пшеницу, сливы, сорго, сою, табак, хлопок, цитрусовые, ячмень, ананасы, апельсины, виноград, яблоки и другие культуры</a:t>
            </a:r>
            <a:r>
              <a:rPr lang="ru-RU" sz="24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412" y="6145289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Плантация в центральной части Мпумаланги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848" y="-1021977"/>
            <a:ext cx="14603506" cy="1095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3908" y="284621"/>
            <a:ext cx="8815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ЮАР - восьмой по объемам в мире производитель вина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294" y="6095998"/>
            <a:ext cx="663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Виноградники </a:t>
            </a:r>
            <a:r>
              <a:rPr lang="ru-RU" sz="2400" dirty="0">
                <a:solidFill>
                  <a:schemeClr val="bg1"/>
                </a:solidFill>
              </a:rPr>
              <a:t>на окраине </a:t>
            </a:r>
            <a:r>
              <a:rPr lang="ru-RU" sz="2400" dirty="0" smtClean="0">
                <a:solidFill>
                  <a:schemeClr val="bg1"/>
                </a:solidFill>
              </a:rPr>
              <a:t>г Стелленбос.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5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1999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9034" y="179294"/>
            <a:ext cx="9601252" cy="123264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Флаг ЮАР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486" y="-1972236"/>
            <a:ext cx="14546731" cy="1091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66694" y="-50248"/>
            <a:ext cx="942402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Животноводство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48501"/>
            <a:ext cx="512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Овцеферма в провинции Гаутенг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6116" y="787952"/>
            <a:ext cx="11385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Хорошо развито в стране и животноводство, как крупного рогатого скота, так и коз, овец, лошадей и свиней. ЮАР – крупнейший в мире производитель мохера из шерсти ангорских коз, южноафриканский мохер считается лучшим в мире.</a:t>
            </a:r>
          </a:p>
        </p:txBody>
      </p:sp>
    </p:spTree>
    <p:extLst>
      <p:ext uri="{BB962C8B-B14F-4D97-AF65-F5344CB8AC3E}">
        <p14:creationId xmlns:p14="http://schemas.microsoft.com/office/powerpoint/2010/main" val="62134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61366"/>
            <a:ext cx="6705600" cy="114100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+mj-lt"/>
              </a:rPr>
              <a:t>Основные партнеры ЮАР по экспорту</a:t>
            </a:r>
            <a:endParaRPr lang="ru-RU" sz="3200" dirty="0">
              <a:latin typeface="+mj-lt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00294523"/>
              </p:ext>
            </p:extLst>
          </p:nvPr>
        </p:nvGraphicFramePr>
        <p:xfrm>
          <a:off x="292846" y="665878"/>
          <a:ext cx="12203954" cy="63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5152" y="5674675"/>
            <a:ext cx="11672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Основную группу импортируемых товаров ЮАР составляют машины, оборудование, электротехника (36,2%) и </a:t>
            </a:r>
            <a:r>
              <a:rPr lang="ru-RU" sz="2400" dirty="0" err="1"/>
              <a:t>химпродукты</a:t>
            </a:r>
            <a:r>
              <a:rPr lang="ru-RU" sz="2400" dirty="0"/>
              <a:t> (11%)</a:t>
            </a:r>
          </a:p>
        </p:txBody>
      </p:sp>
    </p:spTree>
    <p:extLst>
      <p:ext uri="{BB962C8B-B14F-4D97-AF65-F5344CB8AC3E}">
        <p14:creationId xmlns:p14="http://schemas.microsoft.com/office/powerpoint/2010/main" val="36968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25506"/>
            <a:ext cx="6705600" cy="10757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Основные партнеры ЮАР по импорту </a:t>
            </a:r>
            <a:endParaRPr lang="ru-RU" sz="3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49752577"/>
              </p:ext>
            </p:extLst>
          </p:nvPr>
        </p:nvGraphicFramePr>
        <p:xfrm>
          <a:off x="233081" y="576230"/>
          <a:ext cx="11403106" cy="6138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3081" y="5698901"/>
            <a:ext cx="11743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 страну в основном ввозятся товары с высокой степенью обработки: специальное оборудование и узлы (6,5%), транспортные средства и запчасти (6,2%), металлы основной группы и металлоизделия (4,6%), оптика, измерительные и медицинские приборы (3,5%).</a:t>
            </a:r>
          </a:p>
        </p:txBody>
      </p:sp>
    </p:spTree>
    <p:extLst>
      <p:ext uri="{BB962C8B-B14F-4D97-AF65-F5344CB8AC3E}">
        <p14:creationId xmlns:p14="http://schemas.microsoft.com/office/powerpoint/2010/main" val="27649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106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type="body" orient="vert" idx="1"/>
          </p:nvPr>
        </p:nvSpPr>
        <p:spPr>
          <a:xfrm>
            <a:off x="6866964" y="1349189"/>
            <a:ext cx="5020235" cy="4525963"/>
          </a:xfrm>
        </p:spPr>
        <p:txBody>
          <a:bodyPr vert="horz"/>
          <a:lstStyle/>
          <a:p>
            <a:pPr marL="0" indent="0" algn="ctr">
              <a:buNone/>
            </a:pPr>
            <a:r>
              <a:rPr lang="ru-RU" dirty="0"/>
              <a:t>В ЮАР самая густая сеть железных и автомобильных дорог в Африке.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4" y="143433"/>
            <a:ext cx="3173506" cy="66338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Транспорт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777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247" y="0"/>
            <a:ext cx="14881411" cy="686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966" y="0"/>
            <a:ext cx="5384800" cy="397145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Главные морские порты — Кейптаун, Дурбан, Порт-Элизабет, самые оснащённые в Африке.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953" y="636494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Бухта Кейптауна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4" y="0"/>
            <a:ext cx="12371294" cy="810616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7765" y="600635"/>
            <a:ext cx="5384800" cy="397145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Международные </a:t>
            </a:r>
            <a:r>
              <a:rPr lang="ru-RU" dirty="0">
                <a:solidFill>
                  <a:schemeClr val="bg1"/>
                </a:solidFill>
              </a:rPr>
              <a:t>аэропорты находятся в Йоханнесбурге, Кейптауне и Претории.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28848" y="6329081"/>
            <a:ext cx="381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Аэропорт в Претории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095" y="-340659"/>
            <a:ext cx="18998453" cy="814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436" y="188260"/>
            <a:ext cx="7799295" cy="397145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Туристы с большинства стран имеют право на пребывание на территории Южно-Африканской Республики в течение 3 месяцев.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6353" y="6396335"/>
            <a:ext cx="500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Кирстенбош</a:t>
            </a:r>
            <a:r>
              <a:rPr lang="ru-RU" sz="2400" dirty="0">
                <a:solidFill>
                  <a:schemeClr val="bg1"/>
                </a:solidFill>
              </a:rPr>
              <a:t> (ботанический сад)</a:t>
            </a:r>
          </a:p>
        </p:txBody>
      </p:sp>
    </p:spTree>
    <p:extLst>
      <p:ext uri="{BB962C8B-B14F-4D97-AF65-F5344CB8AC3E}">
        <p14:creationId xmlns:p14="http://schemas.microsoft.com/office/powerpoint/2010/main" val="2711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0400" y="1879659"/>
            <a:ext cx="50381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Одна из центральных проблем </a:t>
            </a:r>
            <a:r>
              <a:rPr lang="ru-RU" sz="3200" dirty="0" smtClean="0"/>
              <a:t>ЮАР</a:t>
            </a:r>
            <a:r>
              <a:rPr lang="ru-RU" sz="3200" dirty="0" smtClean="0"/>
              <a:t>— </a:t>
            </a:r>
            <a:r>
              <a:rPr lang="ru-RU" sz="3200" dirty="0"/>
              <a:t>массовое распространение </a:t>
            </a:r>
            <a:endParaRPr lang="ru-RU" sz="3200" dirty="0" smtClean="0"/>
          </a:p>
          <a:p>
            <a:pPr algn="ctr"/>
            <a:r>
              <a:rPr lang="ru-RU" sz="3200" dirty="0" smtClean="0"/>
              <a:t>ВИЧ-инфекции </a:t>
            </a:r>
            <a:r>
              <a:rPr lang="ru-RU" sz="3200" dirty="0"/>
              <a:t>(в основном среди чёрного населения), по которому ЮАР занимает первое место в мире </a:t>
            </a:r>
            <a:r>
              <a:rPr lang="ru-RU" sz="3200" dirty="0" smtClean="0"/>
              <a:t>(2007).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1439424"/>
            <a:ext cx="6615952" cy="49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43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52602" y="-71159"/>
            <a:ext cx="9861176" cy="1129553"/>
          </a:xfrm>
        </p:spPr>
        <p:txBody>
          <a:bodyPr>
            <a:normAutofit/>
          </a:bodyPr>
          <a:lstStyle/>
          <a:p>
            <a:r>
              <a:rPr lang="ru-RU" dirty="0"/>
              <a:t>Тем ни менее, ЮАР - самая экономически развитая страна Африканского континента.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63" y="1058394"/>
            <a:ext cx="9313055" cy="52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7213" y="6357323"/>
            <a:ext cx="509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Блумфонтейн</a:t>
            </a:r>
          </a:p>
        </p:txBody>
      </p:sp>
    </p:spTree>
    <p:extLst>
      <p:ext uri="{BB962C8B-B14F-4D97-AF65-F5344CB8AC3E}">
        <p14:creationId xmlns:p14="http://schemas.microsoft.com/office/powerpoint/2010/main" val="212361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19199" y="484094"/>
            <a:ext cx="10972801" cy="412376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Презентацию подготовила </a:t>
            </a:r>
          </a:p>
          <a:p>
            <a:pPr algn="ctr"/>
            <a:r>
              <a:rPr lang="ru-RU" sz="3600" dirty="0" smtClean="0"/>
              <a:t>ученица 10А класса</a:t>
            </a:r>
          </a:p>
          <a:p>
            <a:pPr algn="ctr"/>
            <a:r>
              <a:rPr lang="ru-RU" sz="3600" dirty="0" smtClean="0"/>
              <a:t>ОШ № 67</a:t>
            </a:r>
          </a:p>
          <a:p>
            <a:pPr algn="ctr"/>
            <a:r>
              <a:rPr lang="ru-RU" sz="3600" dirty="0" smtClean="0"/>
              <a:t>Пимонова Екатерина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986682" y="5665694"/>
            <a:ext cx="200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2013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7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3691AA">
                    <a:lumMod val="50000"/>
                  </a:srgbClr>
                </a:solidFill>
              </a:rPr>
              <a:t/>
            </a:r>
            <a:br>
              <a:rPr lang="ru-RU" dirty="0">
                <a:solidFill>
                  <a:srgbClr val="3691AA">
                    <a:lumMod val="50000"/>
                  </a:srgbClr>
                </a:solidFill>
              </a:rPr>
            </a:br>
            <a:r>
              <a:rPr lang="ru-RU" dirty="0" smtClean="0">
                <a:solidFill>
                  <a:srgbClr val="3691AA">
                    <a:lumMod val="50000"/>
                  </a:srgbClr>
                </a:solidFill>
              </a:rPr>
              <a:t>Герб ЮАР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15153" y="1900472"/>
            <a:ext cx="6454588" cy="3971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Герб </a:t>
            </a:r>
          </a:p>
          <a:p>
            <a:pPr marL="0" indent="0" algn="ctr">
              <a:buNone/>
            </a:pPr>
            <a:r>
              <a:rPr lang="ru-RU" sz="5400" dirty="0" smtClean="0"/>
              <a:t>Южно - Африканской Республики</a:t>
            </a:r>
            <a:endParaRPr lang="ru-RU" sz="5400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69" y="914400"/>
            <a:ext cx="44959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ертикальный текст 9"/>
          <p:cNvSpPr>
            <a:spLocks noGrp="1"/>
          </p:cNvSpPr>
          <p:nvPr>
            <p:ph type="body" orient="vert" idx="1"/>
          </p:nvPr>
        </p:nvSpPr>
        <p:spPr>
          <a:xfrm>
            <a:off x="125506" y="681317"/>
            <a:ext cx="11205882" cy="5611905"/>
          </a:xfrm>
        </p:spPr>
        <p:txBody>
          <a:bodyPr vert="horz">
            <a:normAutofit/>
          </a:bodyPr>
          <a:lstStyle/>
          <a:p>
            <a:pPr>
              <a:buBlip>
                <a:blip r:embed="rId2"/>
              </a:buBlip>
            </a:pPr>
            <a:r>
              <a:rPr lang="ru-RU" sz="2800" dirty="0" smtClean="0"/>
              <a:t>Официальное название – Южно-Африканская Республика</a:t>
            </a:r>
          </a:p>
          <a:p>
            <a:pPr>
              <a:buBlip>
                <a:blip r:embed="rId2"/>
              </a:buBlip>
            </a:pPr>
            <a:r>
              <a:rPr lang="ru-RU" sz="2800" dirty="0"/>
              <a:t>Площадь - 1 219 912 </a:t>
            </a:r>
            <a:r>
              <a:rPr lang="ru-RU" sz="2800" dirty="0" smtClean="0"/>
              <a:t>км² (24-я  в мире)</a:t>
            </a:r>
          </a:p>
          <a:p>
            <a:pPr>
              <a:buBlip>
                <a:blip r:embed="rId2"/>
              </a:buBlip>
            </a:pPr>
            <a:r>
              <a:rPr lang="ru-RU" sz="2800" dirty="0" smtClean="0"/>
              <a:t>Население </a:t>
            </a:r>
            <a:r>
              <a:rPr lang="ru-RU" sz="2800" dirty="0"/>
              <a:t>– 51 770 560 чел. (</a:t>
            </a:r>
            <a:r>
              <a:rPr lang="ru-RU" sz="2800" dirty="0" smtClean="0"/>
              <a:t>25-е место в мире) (2011)</a:t>
            </a:r>
          </a:p>
          <a:p>
            <a:pPr>
              <a:buBlip>
                <a:blip r:embed="rId2"/>
              </a:buBlip>
            </a:pPr>
            <a:r>
              <a:rPr lang="ru-RU" sz="2800" dirty="0" smtClean="0"/>
              <a:t>Столица :</a:t>
            </a:r>
          </a:p>
          <a:p>
            <a:r>
              <a:rPr lang="ru-RU" sz="2800" dirty="0"/>
              <a:t>Претория (административная)</a:t>
            </a:r>
          </a:p>
          <a:p>
            <a:r>
              <a:rPr lang="ru-RU" sz="2800" dirty="0" smtClean="0"/>
              <a:t>Кейптаун </a:t>
            </a:r>
            <a:r>
              <a:rPr lang="ru-RU" sz="2800" dirty="0"/>
              <a:t>(законодательная)</a:t>
            </a:r>
          </a:p>
          <a:p>
            <a:r>
              <a:rPr lang="ru-RU" sz="2800" dirty="0" smtClean="0"/>
              <a:t>Блумфонтейн </a:t>
            </a:r>
            <a:r>
              <a:rPr lang="ru-RU" sz="2800" dirty="0"/>
              <a:t>(судебная</a:t>
            </a:r>
            <a:r>
              <a:rPr lang="ru-RU" sz="2800" dirty="0" smtClean="0"/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127996"/>
            <a:ext cx="6723529" cy="57125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Визитка государства: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23" y="2372438"/>
            <a:ext cx="5764306" cy="40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1093" y="6457890"/>
            <a:ext cx="3818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Претория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2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44" y="1290919"/>
            <a:ext cx="7251856" cy="5567082"/>
          </a:xfrm>
          <a:prstGeom prst="rect">
            <a:avLst/>
          </a:prstGeom>
        </p:spPr>
      </p:pic>
      <p:sp>
        <p:nvSpPr>
          <p:cNvPr id="10" name="Вертикальный текст 9"/>
          <p:cNvSpPr>
            <a:spLocks noGrp="1"/>
          </p:cNvSpPr>
          <p:nvPr>
            <p:ph sz="half" idx="1"/>
          </p:nvPr>
        </p:nvSpPr>
        <p:spPr>
          <a:xfrm>
            <a:off x="0" y="914400"/>
            <a:ext cx="11277600" cy="7431740"/>
          </a:xfrm>
        </p:spPr>
        <p:txBody>
          <a:bodyPr vert="horz"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3000" dirty="0"/>
              <a:t>Тип страны – высокоразвитое государство (</a:t>
            </a:r>
            <a:r>
              <a:rPr lang="ru-RU" sz="3000" dirty="0" smtClean="0"/>
              <a:t>переселенческое)</a:t>
            </a:r>
            <a:endParaRPr lang="ru-RU" sz="3000" dirty="0"/>
          </a:p>
          <a:p>
            <a:pPr>
              <a:buBlip>
                <a:blip r:embed="rId3"/>
              </a:buBlip>
            </a:pPr>
            <a:r>
              <a:rPr lang="ru-RU" sz="3000" dirty="0" smtClean="0"/>
              <a:t>ВВП </a:t>
            </a:r>
            <a:r>
              <a:rPr lang="ru-RU" sz="3000" dirty="0"/>
              <a:t>на душу населения - 10 243 $</a:t>
            </a:r>
          </a:p>
          <a:p>
            <a:pPr>
              <a:buBlip>
                <a:blip r:embed="rId3"/>
              </a:buBlip>
            </a:pPr>
            <a:r>
              <a:rPr lang="ru-RU" sz="3000" dirty="0"/>
              <a:t>Государственный строй – </a:t>
            </a:r>
            <a:endParaRPr lang="ru-RU" sz="3000" dirty="0" smtClean="0"/>
          </a:p>
          <a:p>
            <a:pPr marL="0" indent="0">
              <a:buNone/>
            </a:pPr>
            <a:r>
              <a:rPr lang="ru-RU" sz="3000" dirty="0" smtClean="0"/>
              <a:t>Парламентская республика</a:t>
            </a:r>
          </a:p>
          <a:p>
            <a:pPr>
              <a:buBlip>
                <a:blip r:embed="rId3"/>
              </a:buBlip>
            </a:pPr>
            <a:r>
              <a:rPr lang="ru-RU" sz="3000" dirty="0" smtClean="0"/>
              <a:t>Состав территории </a:t>
            </a:r>
            <a:r>
              <a:rPr lang="ru-RU" sz="3000" dirty="0"/>
              <a:t>- 9 </a:t>
            </a:r>
            <a:r>
              <a:rPr lang="ru-RU" sz="3000" dirty="0" smtClean="0"/>
              <a:t>провинций</a:t>
            </a:r>
          </a:p>
          <a:p>
            <a:pPr marL="0" indent="0">
              <a:buNone/>
            </a:pPr>
            <a:endParaRPr lang="ru-RU" dirty="0"/>
          </a:p>
          <a:p>
            <a:pPr>
              <a:buBlip>
                <a:blip r:embed="rId3"/>
              </a:buBlip>
            </a:pPr>
            <a:endParaRPr lang="ru-RU" dirty="0"/>
          </a:p>
          <a:p>
            <a:pPr>
              <a:buBlip>
                <a:blip r:embed="rId3"/>
              </a:buBlip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8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текст 1"/>
          <p:cNvSpPr>
            <a:spLocks noGrp="1"/>
          </p:cNvSpPr>
          <p:nvPr>
            <p:ph type="body" orient="vert" idx="1"/>
          </p:nvPr>
        </p:nvSpPr>
        <p:spPr>
          <a:xfrm>
            <a:off x="143435" y="0"/>
            <a:ext cx="11116235" cy="5952564"/>
          </a:xfrm>
        </p:spPr>
        <p:txBody>
          <a:bodyPr vert="horz"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800" dirty="0" smtClean="0"/>
              <a:t>Член международных организаций </a:t>
            </a:r>
            <a:r>
              <a:rPr lang="ru-RU" sz="2800" dirty="0" smtClean="0"/>
              <a:t>–ООН</a:t>
            </a:r>
            <a:r>
              <a:rPr lang="ru-RU" sz="2800" dirty="0" smtClean="0"/>
              <a:t>, </a:t>
            </a:r>
            <a:r>
              <a:rPr lang="ru-RU" sz="2800" dirty="0" smtClean="0"/>
              <a:t>Движение </a:t>
            </a:r>
            <a:r>
              <a:rPr lang="ru-RU" sz="2800" dirty="0" smtClean="0"/>
              <a:t>неприсоединения, Организации африканского единства (ОАЕ),Сообщества развития Юга </a:t>
            </a:r>
            <a:r>
              <a:rPr lang="ru-RU" sz="2800" dirty="0" smtClean="0"/>
              <a:t>Африки, Содружество.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35" y="1518410"/>
            <a:ext cx="5726933" cy="493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435" y="1348372"/>
            <a:ext cx="6096000" cy="37117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r>
              <a:rPr lang="ru-RU" sz="2800" dirty="0">
                <a:solidFill>
                  <a:srgbClr val="262626"/>
                </a:solidFill>
              </a:rPr>
              <a:t>Официальные языки - английский, африкаанс, венда, зулу, коса, ндебеле, свати, северный сото, сесото, тсвана и тсонга</a:t>
            </a: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r>
              <a:rPr lang="ru-RU" sz="2800" dirty="0">
                <a:solidFill>
                  <a:srgbClr val="262626"/>
                </a:solidFill>
              </a:rPr>
              <a:t>Религия – христианство (протестантизм)</a:t>
            </a: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r>
              <a:rPr lang="ru-RU" sz="2800" dirty="0">
                <a:solidFill>
                  <a:srgbClr val="262626"/>
                </a:solidFill>
              </a:rPr>
              <a:t>Денежная единица – Южноафриканский рэнд</a:t>
            </a:r>
            <a:endParaRPr lang="ru-RU" sz="2800" dirty="0">
              <a:solidFill>
                <a:srgbClr val="26262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3478" y="6457890"/>
            <a:ext cx="511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Православный храм в Йоханнесбурге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02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517"/>
            <a:ext cx="5792009" cy="596348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Географическое положение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466542" y="2886546"/>
            <a:ext cx="5384800" cy="3971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/>
              <a:t>ЮАР находится на юге </a:t>
            </a:r>
            <a:r>
              <a:rPr lang="ru-RU" sz="4400" dirty="0" smtClean="0"/>
              <a:t>Африки.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82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3104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98610" y="4786498"/>
            <a:ext cx="5067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ЮАР </a:t>
            </a:r>
            <a:r>
              <a:rPr lang="ru-RU" sz="2800" dirty="0"/>
              <a:t>омывается Атлантическим и Индийским океанами.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89646" y="795045"/>
            <a:ext cx="50858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На </a:t>
            </a:r>
            <a:r>
              <a:rPr lang="ru-RU" sz="2800" dirty="0" smtClean="0"/>
              <a:t>северо-западе </a:t>
            </a:r>
            <a:r>
              <a:rPr lang="ru-RU" sz="2800" dirty="0"/>
              <a:t>граничит с Намибией, </a:t>
            </a:r>
            <a:r>
              <a:rPr lang="ru-RU" sz="2800" dirty="0" smtClean="0"/>
              <a:t>на севере- с Ботсваной </a:t>
            </a:r>
            <a:r>
              <a:rPr lang="ru-RU" sz="2800" dirty="0"/>
              <a:t>и Зимбабве, на северо-востоке с Мозамбиком и Свазилендом. Внутри территории ЮАР находится государство-анклав Лесото.</a:t>
            </a:r>
          </a:p>
        </p:txBody>
      </p:sp>
    </p:spTree>
    <p:extLst>
      <p:ext uri="{BB962C8B-B14F-4D97-AF65-F5344CB8AC3E}">
        <p14:creationId xmlns:p14="http://schemas.microsoft.com/office/powerpoint/2010/main" val="1689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55812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Население</a:t>
            </a:r>
            <a:br>
              <a:rPr lang="ru-RU" dirty="0" smtClean="0"/>
            </a:br>
            <a:r>
              <a:rPr lang="ru-RU" dirty="0" smtClean="0"/>
              <a:t>Этно-расовый состав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2131542"/>
              </p:ext>
            </p:extLst>
          </p:nvPr>
        </p:nvGraphicFramePr>
        <p:xfrm>
          <a:off x="215152" y="546848"/>
          <a:ext cx="11367247" cy="631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8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_16x9_TP102895251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E16EE38-BA49-42A4-A3E0-5172A4B1D0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705</Words>
  <Application>Microsoft Office PowerPoint</Application>
  <PresentationFormat>Произвольный</PresentationFormat>
  <Paragraphs>106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Ocean_16x9_TP102895251</vt:lpstr>
      <vt:lpstr>Introducing PowerPoint 2010</vt:lpstr>
      <vt:lpstr>Южно-Африканская Республика  (ЮАР)</vt:lpstr>
      <vt:lpstr>Флаг ЮАР</vt:lpstr>
      <vt:lpstr> Герб ЮАР</vt:lpstr>
      <vt:lpstr>Визитка государства:</vt:lpstr>
      <vt:lpstr>Презентация PowerPoint</vt:lpstr>
      <vt:lpstr>Презентация PowerPoint</vt:lpstr>
      <vt:lpstr>Географическое положение</vt:lpstr>
      <vt:lpstr>Презентация PowerPoint</vt:lpstr>
      <vt:lpstr>Население Этно-расовый состав</vt:lpstr>
      <vt:lpstr>Презентация PowerPoint</vt:lpstr>
      <vt:lpstr>Религия</vt:lpstr>
      <vt:lpstr>Рабочая сила</vt:lpstr>
      <vt:lpstr>Презентация PowerPoint</vt:lpstr>
      <vt:lpstr>Презентация PowerPoint</vt:lpstr>
      <vt:lpstr>Презентация PowerPoint</vt:lpstr>
      <vt:lpstr>Электроэнергетика</vt:lpstr>
      <vt:lpstr>Презентация PowerPoint</vt:lpstr>
      <vt:lpstr>Презентация PowerPoint</vt:lpstr>
      <vt:lpstr>Презентация PowerPoint</vt:lpstr>
      <vt:lpstr>Животноводство</vt:lpstr>
      <vt:lpstr>Основные партнеры ЮАР по экспорту</vt:lpstr>
      <vt:lpstr>Основные партнеры ЮАР по импорту </vt:lpstr>
      <vt:lpstr>Транспорт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ЮАР</dc:title>
  <dc:creator>Пимонова Екатерина</dc:creator>
  <cp:lastModifiedBy/>
  <cp:revision>1</cp:revision>
  <dcterms:modified xsi:type="dcterms:W3CDTF">2013-03-17T17:41:44Z</dcterms:modified>
  <cp:category>География 10 класс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TC028952569991</vt:lpwstr>
  </property>
</Properties>
</file>