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Архітектура України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ХХ століття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В 1932 р.,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організацією</a:t>
            </a:r>
            <a:r>
              <a:rPr lang="ru-RU" dirty="0" smtClean="0"/>
              <a:t> </a:t>
            </a:r>
            <a:r>
              <a:rPr lang="ru-RU" dirty="0" err="1" smtClean="0"/>
              <a:t>єдиної</a:t>
            </a:r>
            <a:r>
              <a:rPr lang="ru-RU" dirty="0" smtClean="0"/>
              <a:t> </a:t>
            </a:r>
            <a:r>
              <a:rPr lang="ru-RU" dirty="0" err="1" smtClean="0"/>
              <a:t>Спілки</a:t>
            </a:r>
            <a:r>
              <a:rPr lang="ru-RU" dirty="0" smtClean="0"/>
              <a:t> </a:t>
            </a:r>
            <a:r>
              <a:rPr lang="ru-RU" dirty="0" err="1" smtClean="0"/>
              <a:t>архітекторів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проголошено</a:t>
            </a:r>
            <a:r>
              <a:rPr lang="ru-RU" dirty="0" smtClean="0"/>
              <a:t> </a:t>
            </a:r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творчий</a:t>
            </a:r>
            <a:r>
              <a:rPr lang="ru-RU" dirty="0" smtClean="0"/>
              <a:t> метод — </a:t>
            </a:r>
            <a:r>
              <a:rPr lang="ru-RU" dirty="0" err="1" smtClean="0"/>
              <a:t>метод</a:t>
            </a:r>
            <a:r>
              <a:rPr lang="ru-RU" dirty="0" smtClean="0"/>
              <a:t> </a:t>
            </a:r>
            <a:r>
              <a:rPr lang="ru-RU" i="1" dirty="0" err="1" smtClean="0"/>
              <a:t>соціалістичного</a:t>
            </a:r>
            <a:r>
              <a:rPr lang="ru-RU" i="1" dirty="0" smtClean="0"/>
              <a:t> </a:t>
            </a:r>
            <a:r>
              <a:rPr lang="ru-RU" i="1" dirty="0" err="1" smtClean="0"/>
              <a:t>реалізму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тотальної</a:t>
            </a:r>
            <a:r>
              <a:rPr lang="ru-RU" i="1" dirty="0" smtClean="0"/>
              <a:t> </a:t>
            </a:r>
            <a:r>
              <a:rPr lang="ru-RU" i="1" dirty="0" err="1" smtClean="0"/>
              <a:t>орієнтації</a:t>
            </a:r>
            <a:r>
              <a:rPr lang="ru-RU" i="1" dirty="0" smtClean="0"/>
              <a:t> на </a:t>
            </a:r>
            <a:r>
              <a:rPr lang="ru-RU" i="1" dirty="0" err="1" smtClean="0"/>
              <a:t>класику</a:t>
            </a:r>
            <a:r>
              <a:rPr lang="ru-RU" dirty="0" smtClean="0"/>
              <a:t>. </a:t>
            </a:r>
            <a:r>
              <a:rPr lang="ru-RU" dirty="0" err="1" smtClean="0"/>
              <a:t>Конструктивізм</a:t>
            </a:r>
            <a:r>
              <a:rPr lang="ru-RU" dirty="0" smtClean="0"/>
              <a:t> </a:t>
            </a:r>
            <a:r>
              <a:rPr lang="ru-RU" dirty="0" err="1" smtClean="0"/>
              <a:t>піддали</a:t>
            </a:r>
            <a:r>
              <a:rPr lang="ru-RU" dirty="0" smtClean="0"/>
              <a:t> </a:t>
            </a:r>
            <a:r>
              <a:rPr lang="ru-RU" dirty="0" err="1" smtClean="0"/>
              <a:t>жорстокої</a:t>
            </a:r>
            <a:r>
              <a:rPr lang="ru-RU" dirty="0" smtClean="0"/>
              <a:t> </a:t>
            </a:r>
            <a:r>
              <a:rPr lang="ru-RU" dirty="0" err="1" smtClean="0"/>
              <a:t>критиці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архітекторів-конструктивістів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репресовано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страчено</a:t>
            </a:r>
            <a:r>
              <a:rPr lang="ru-RU" dirty="0" smtClean="0"/>
              <a:t>. </a:t>
            </a:r>
            <a:r>
              <a:rPr lang="ru-RU" dirty="0" err="1" smtClean="0"/>
              <a:t>Розпочинається</a:t>
            </a:r>
            <a:r>
              <a:rPr lang="ru-RU" dirty="0" smtClean="0"/>
              <a:t> активна </a:t>
            </a:r>
            <a:r>
              <a:rPr lang="ru-RU" dirty="0" err="1" smtClean="0"/>
              <a:t>політизація</a:t>
            </a:r>
            <a:r>
              <a:rPr lang="ru-RU" dirty="0" smtClean="0"/>
              <a:t> </a:t>
            </a:r>
            <a:r>
              <a:rPr lang="ru-RU" dirty="0" err="1" smtClean="0"/>
              <a:t>архітектурної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та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режиму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пориваннями</a:t>
            </a:r>
            <a:r>
              <a:rPr lang="ru-RU" dirty="0" smtClean="0"/>
              <a:t> до </a:t>
            </a:r>
            <a:r>
              <a:rPr lang="ru-RU" dirty="0" err="1" smtClean="0"/>
              <a:t>гігантоманії</a:t>
            </a:r>
            <a:r>
              <a:rPr lang="ru-RU" dirty="0" smtClean="0"/>
              <a:t> та </a:t>
            </a:r>
            <a:r>
              <a:rPr lang="ru-RU" dirty="0" err="1" smtClean="0"/>
              <a:t>бутафорської</a:t>
            </a:r>
            <a:r>
              <a:rPr lang="ru-RU" dirty="0" smtClean="0"/>
              <a:t> </a:t>
            </a:r>
            <a:r>
              <a:rPr lang="ru-RU" dirty="0" err="1" smtClean="0"/>
              <a:t>помпезності</a:t>
            </a:r>
            <a:r>
              <a:rPr lang="ru-RU" dirty="0" smtClean="0"/>
              <a:t> форм,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архітектура</a:t>
            </a:r>
            <a:r>
              <a:rPr lang="ru-RU" dirty="0" smtClean="0"/>
              <a:t> </a:t>
            </a:r>
            <a:r>
              <a:rPr lang="ru-RU" dirty="0" err="1" smtClean="0"/>
              <a:t>сталінського</a:t>
            </a:r>
            <a:r>
              <a:rPr lang="ru-RU" dirty="0" smtClean="0"/>
              <a:t> </a:t>
            </a:r>
            <a:r>
              <a:rPr lang="ru-RU" dirty="0" err="1" smtClean="0"/>
              <a:t>історизму</a:t>
            </a:r>
            <a:r>
              <a:rPr lang="ru-RU" dirty="0" smtClean="0"/>
              <a:t> </a:t>
            </a:r>
            <a:r>
              <a:rPr lang="ru-RU" dirty="0" err="1" smtClean="0"/>
              <a:t>набула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рис.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3891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1936–1939 </a:t>
            </a:r>
            <a:r>
              <a:rPr lang="ru-RU" sz="1800" dirty="0" err="1" smtClean="0"/>
              <a:t>рр</a:t>
            </a:r>
            <a:r>
              <a:rPr lang="ru-RU" sz="1800" dirty="0" smtClean="0"/>
              <a:t>.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збудовані</a:t>
            </a:r>
            <a:r>
              <a:rPr lang="ru-RU" sz="1800" dirty="0" smtClean="0"/>
              <a:t>: </a:t>
            </a:r>
            <a:r>
              <a:rPr lang="ru-RU" sz="1800" dirty="0" err="1" smtClean="0"/>
              <a:t>будинок</a:t>
            </a:r>
            <a:r>
              <a:rPr lang="ru-RU" sz="1800" dirty="0" smtClean="0"/>
              <a:t> ЦК КП(б)У, </a:t>
            </a:r>
            <a:r>
              <a:rPr lang="ru-RU" sz="1800" dirty="0" err="1" smtClean="0"/>
              <a:t>нині</a:t>
            </a:r>
            <a:r>
              <a:rPr lang="ru-RU" sz="1800" dirty="0" smtClean="0"/>
              <a:t> </a:t>
            </a:r>
            <a:r>
              <a:rPr lang="ru-RU" sz="1800" i="1" dirty="0" err="1" smtClean="0"/>
              <a:t>Міністерство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закордонних</a:t>
            </a:r>
            <a:r>
              <a:rPr lang="ru-RU" sz="1800" i="1" dirty="0" smtClean="0"/>
              <a:t> справ </a:t>
            </a:r>
            <a:r>
              <a:rPr lang="ru-RU" sz="1800" i="1" dirty="0" err="1" smtClean="0"/>
              <a:t>України</a:t>
            </a:r>
            <a:r>
              <a:rPr lang="ru-RU" sz="1800" i="1" dirty="0" smtClean="0"/>
              <a:t> </a:t>
            </a:r>
            <a:r>
              <a:rPr lang="ru-RU" sz="1800" dirty="0" smtClean="0"/>
              <a:t>(проект П. </a:t>
            </a:r>
            <a:r>
              <a:rPr lang="ru-RU" sz="1800" dirty="0" err="1" smtClean="0"/>
              <a:t>Лангбарда</a:t>
            </a:r>
            <a:r>
              <a:rPr lang="ru-RU" sz="1800" dirty="0" smtClean="0"/>
              <a:t>); </a:t>
            </a:r>
            <a:r>
              <a:rPr lang="ru-RU" sz="1800" dirty="0" err="1" smtClean="0"/>
              <a:t>будинок</a:t>
            </a:r>
            <a:r>
              <a:rPr lang="ru-RU" sz="1800" dirty="0" smtClean="0"/>
              <a:t> </a:t>
            </a:r>
            <a:r>
              <a:rPr lang="ru-RU" sz="1800" i="1" dirty="0" smtClean="0"/>
              <a:t>НКВС</a:t>
            </a:r>
            <a:r>
              <a:rPr lang="ru-RU" sz="1800" dirty="0" smtClean="0"/>
              <a:t>, </a:t>
            </a:r>
            <a:r>
              <a:rPr lang="ru-RU" sz="1800" dirty="0" err="1" smtClean="0"/>
              <a:t>нині</a:t>
            </a:r>
            <a:r>
              <a:rPr lang="ru-RU" sz="1800" dirty="0" smtClean="0"/>
              <a:t> </a:t>
            </a:r>
            <a:r>
              <a:rPr lang="ru-RU" sz="1800" i="1" dirty="0" err="1" smtClean="0"/>
              <a:t>Кабінет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міністрів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України</a:t>
            </a:r>
            <a:r>
              <a:rPr lang="ru-RU" sz="1800" i="1" dirty="0" smtClean="0"/>
              <a:t> </a:t>
            </a:r>
            <a:r>
              <a:rPr lang="ru-RU" sz="1800" dirty="0" smtClean="0"/>
              <a:t>(проект І. </a:t>
            </a:r>
            <a:r>
              <a:rPr lang="ru-RU" sz="1800" dirty="0" err="1" smtClean="0"/>
              <a:t>Фоміна</a:t>
            </a:r>
            <a:r>
              <a:rPr lang="ru-RU" sz="1800" dirty="0" smtClean="0"/>
              <a:t>); </a:t>
            </a:r>
            <a:r>
              <a:rPr lang="ru-RU" sz="1800" i="1" dirty="0" err="1" smtClean="0"/>
              <a:t>будинок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Верховної</a:t>
            </a:r>
            <a:r>
              <a:rPr lang="ru-RU" sz="1800" i="1" dirty="0" smtClean="0"/>
              <a:t> Ради УРСР </a:t>
            </a:r>
            <a:r>
              <a:rPr lang="ru-RU" sz="1800" dirty="0" smtClean="0"/>
              <a:t>(проект В. Заболотного); штаб </a:t>
            </a:r>
            <a:r>
              <a:rPr lang="ru-RU" sz="1800" dirty="0" err="1" smtClean="0"/>
              <a:t>Київського</a:t>
            </a:r>
            <a:r>
              <a:rPr lang="ru-RU" sz="1800" dirty="0" smtClean="0"/>
              <a:t> особливого </a:t>
            </a:r>
            <a:r>
              <a:rPr lang="ru-RU" sz="1800" dirty="0" err="1" smtClean="0"/>
              <a:t>військового</a:t>
            </a:r>
            <a:r>
              <a:rPr lang="ru-RU" sz="1800" dirty="0" smtClean="0"/>
              <a:t> округу, </a:t>
            </a:r>
            <a:r>
              <a:rPr lang="ru-RU" sz="1800" dirty="0" err="1" smtClean="0"/>
              <a:t>нині</a:t>
            </a:r>
            <a:r>
              <a:rPr lang="ru-RU" sz="1800" dirty="0" smtClean="0"/>
              <a:t> </a:t>
            </a:r>
            <a:r>
              <a:rPr lang="ru-RU" sz="1800" i="1" dirty="0" err="1" smtClean="0"/>
              <a:t>Адміністрація</a:t>
            </a:r>
            <a:r>
              <a:rPr lang="ru-RU" sz="1800" i="1" dirty="0" smtClean="0"/>
              <a:t> Президента </a:t>
            </a:r>
            <a:r>
              <a:rPr lang="ru-RU" sz="1800" i="1" dirty="0" err="1" smtClean="0"/>
              <a:t>України</a:t>
            </a:r>
            <a:r>
              <a:rPr lang="ru-RU" sz="1800" dirty="0" smtClean="0"/>
              <a:t> (проект С. </a:t>
            </a:r>
            <a:r>
              <a:rPr lang="ru-RU" sz="1800" dirty="0" err="1" smtClean="0"/>
              <a:t>Григор'єва</a:t>
            </a:r>
            <a:r>
              <a:rPr lang="ru-RU" sz="1800" dirty="0" smtClean="0"/>
              <a:t>).</a:t>
            </a:r>
            <a:endParaRPr lang="ru-RU" sz="1800" dirty="0"/>
          </a:p>
        </p:txBody>
      </p:sp>
      <p:pic>
        <p:nvPicPr>
          <p:cNvPr id="15362" name="Picture 2" descr="Ministry of Foreign Affairs of Ukra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3214710" cy="2417463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thumb/2/22/Government_Building.JPG/315px-Government_Buil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857364"/>
            <a:ext cx="3000375" cy="2247901"/>
          </a:xfrm>
          <a:prstGeom prst="rect">
            <a:avLst/>
          </a:prstGeom>
          <a:noFill/>
        </p:spPr>
      </p:pic>
      <p:pic>
        <p:nvPicPr>
          <p:cNvPr id="15366" name="Picture 6" descr="Verkhovna Rada Ukrain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214818"/>
            <a:ext cx="3286148" cy="2471185"/>
          </a:xfrm>
          <a:prstGeom prst="rect">
            <a:avLst/>
          </a:prstGeom>
          <a:noFill/>
        </p:spPr>
      </p:pic>
      <p:pic>
        <p:nvPicPr>
          <p:cNvPr id="15368" name="Picture 8" descr="http://upload.wikimedia.org/wikipedia/commons/thumb/2/2b/Pres-adm-ukraine-2008.jpg/250px-Pres-adm-ukraine-2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286256"/>
            <a:ext cx="322990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5214974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Комуністичний</a:t>
            </a:r>
            <a:r>
              <a:rPr lang="ru-RU" sz="3200" dirty="0" smtClean="0"/>
              <a:t> режим </a:t>
            </a:r>
            <a:r>
              <a:rPr lang="ru-RU" sz="3200" dirty="0" err="1" smtClean="0"/>
              <a:t>зруйнував</a:t>
            </a:r>
            <a:r>
              <a:rPr lang="ru-RU" sz="3200" dirty="0" smtClean="0"/>
              <a:t> </a:t>
            </a:r>
            <a:r>
              <a:rPr lang="ru-RU" sz="3200" dirty="0" err="1" smtClean="0"/>
              <a:t>чимало</a:t>
            </a:r>
            <a:r>
              <a:rPr lang="ru-RU" sz="3200" dirty="0" smtClean="0"/>
              <a:t> </a:t>
            </a:r>
            <a:r>
              <a:rPr lang="ru-RU" sz="3200" dirty="0" err="1" smtClean="0"/>
              <a:t>визначних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будівель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пізніше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були</a:t>
            </a:r>
            <a:r>
              <a:rPr lang="ru-RU" sz="3200" dirty="0" smtClean="0"/>
              <a:t> </a:t>
            </a:r>
            <a:r>
              <a:rPr lang="ru-RU" sz="3200" dirty="0" err="1" smtClean="0"/>
              <a:t>внесені</a:t>
            </a:r>
            <a:r>
              <a:rPr lang="ru-RU" sz="3200" dirty="0" smtClean="0"/>
              <a:t> до </a:t>
            </a:r>
            <a:r>
              <a:rPr lang="ru-RU" sz="3200" dirty="0" err="1" smtClean="0"/>
              <a:t>офіційних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списків</a:t>
            </a:r>
            <a:r>
              <a:rPr lang="ru-RU" sz="3200" dirty="0" smtClean="0"/>
              <a:t> </a:t>
            </a:r>
            <a:r>
              <a:rPr lang="ru-RU" sz="3200" dirty="0" err="1" smtClean="0"/>
              <a:t>пам'яток</a:t>
            </a:r>
            <a:r>
              <a:rPr lang="ru-RU" sz="3200" dirty="0" smtClean="0"/>
              <a:t> </a:t>
            </a:r>
            <a:r>
              <a:rPr lang="ru-RU" sz="3200" dirty="0" err="1" smtClean="0"/>
              <a:t>архітектури</a:t>
            </a:r>
            <a:r>
              <a:rPr lang="ru-RU" sz="3200" dirty="0" smtClean="0"/>
              <a:t> (</a:t>
            </a:r>
            <a:r>
              <a:rPr lang="ru-RU" sz="3200" i="1" dirty="0" err="1" smtClean="0"/>
              <a:t>Михайлівський</a:t>
            </a:r>
            <a:r>
              <a:rPr lang="ru-RU" sz="3200" i="1" dirty="0" smtClean="0"/>
              <a:t> Золотоверхий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Микільський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військовий</a:t>
            </a:r>
            <a:r>
              <a:rPr lang="ru-RU" sz="3200" dirty="0" smtClean="0"/>
              <a:t> </a:t>
            </a:r>
            <a:r>
              <a:rPr lang="ru-RU" sz="3200" dirty="0" err="1" smtClean="0"/>
              <a:t>собори</a:t>
            </a:r>
            <a:r>
              <a:rPr lang="ru-RU" sz="3200" dirty="0" smtClean="0"/>
              <a:t> в </a:t>
            </a:r>
            <a:r>
              <a:rPr lang="ru-RU" sz="3200" dirty="0" err="1" smtClean="0"/>
              <a:t>Києві</a:t>
            </a:r>
            <a:r>
              <a:rPr lang="ru-RU" sz="3200" dirty="0" smtClean="0"/>
              <a:t>, </a:t>
            </a:r>
            <a:r>
              <a:rPr lang="ru-RU" sz="3200" i="1" dirty="0" err="1" smtClean="0"/>
              <a:t>Троїцький</a:t>
            </a:r>
            <a:r>
              <a:rPr lang="ru-RU" sz="3200" i="1" dirty="0" smtClean="0"/>
              <a:t> собор </a:t>
            </a:r>
            <a:r>
              <a:rPr lang="ru-RU" sz="3200" dirty="0" smtClean="0"/>
              <a:t>у </a:t>
            </a:r>
            <a:r>
              <a:rPr lang="ru-RU" sz="3200" dirty="0" err="1" smtClean="0"/>
              <a:t>Глухові</a:t>
            </a:r>
            <a:r>
              <a:rPr lang="ru-RU" sz="3200" dirty="0" smtClean="0"/>
              <a:t> </a:t>
            </a:r>
            <a:r>
              <a:rPr lang="ru-RU" sz="3200" dirty="0" err="1" smtClean="0"/>
              <a:t>тощо</a:t>
            </a:r>
            <a:r>
              <a:rPr lang="ru-RU" sz="3200" dirty="0" smtClean="0"/>
              <a:t>). </a:t>
            </a:r>
            <a:r>
              <a:rPr lang="ru-RU" sz="3200" dirty="0" err="1" smtClean="0"/>
              <a:t>Сьогодні</a:t>
            </a:r>
            <a:r>
              <a:rPr lang="ru-RU" sz="3200" dirty="0" smtClean="0"/>
              <a:t> </a:t>
            </a:r>
            <a:r>
              <a:rPr lang="ru-RU" sz="3200" dirty="0" err="1" smtClean="0"/>
              <a:t>деякі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них, </a:t>
            </a:r>
            <a:r>
              <a:rPr lang="ru-RU" sz="3200" dirty="0" err="1" smtClean="0"/>
              <a:t>наприклад</a:t>
            </a:r>
            <a:r>
              <a:rPr lang="ru-RU" sz="3200" dirty="0" smtClean="0"/>
              <a:t>, </a:t>
            </a:r>
            <a:r>
              <a:rPr lang="ru-RU" sz="3200" i="1" dirty="0" err="1" smtClean="0"/>
              <a:t>Михайлівський</a:t>
            </a:r>
            <a:r>
              <a:rPr lang="ru-RU" sz="3200" i="1" dirty="0" smtClean="0"/>
              <a:t> Золотоверхий </a:t>
            </a:r>
            <a:r>
              <a:rPr lang="ru-RU" sz="3200" dirty="0" err="1" smtClean="0"/>
              <a:t>чи</a:t>
            </a:r>
            <a:r>
              <a:rPr lang="ru-RU" sz="3200" dirty="0" smtClean="0"/>
              <a:t> </a:t>
            </a:r>
            <a:r>
              <a:rPr lang="ru-RU" sz="3200" i="1" dirty="0" err="1" smtClean="0"/>
              <a:t>Успенський</a:t>
            </a:r>
            <a:r>
              <a:rPr lang="ru-RU" sz="3200" i="1" dirty="0" smtClean="0"/>
              <a:t> собору </a:t>
            </a:r>
            <a:r>
              <a:rPr lang="ru-RU" sz="3200" dirty="0" err="1" smtClean="0"/>
              <a:t>Києві</a:t>
            </a:r>
            <a:r>
              <a:rPr lang="ru-RU" sz="3200" dirty="0" smtClean="0"/>
              <a:t>, </a:t>
            </a:r>
            <a:r>
              <a:rPr lang="ru-RU" sz="3200" dirty="0" err="1" smtClean="0"/>
              <a:t>відбудовані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Михайлівський Золотоверхий собор</a:t>
            </a:r>
            <a:endParaRPr lang="ru-RU" sz="4000" dirty="0"/>
          </a:p>
        </p:txBody>
      </p:sp>
      <p:pic>
        <p:nvPicPr>
          <p:cNvPr id="13316" name="Picture 4" descr="Файл:Kiev stmichael May 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620000" cy="510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       Троїцький </a:t>
            </a:r>
            <a:r>
              <a:rPr lang="uk-UA" dirty="0" smtClean="0"/>
              <a:t>собор </a:t>
            </a:r>
            <a:endParaRPr lang="ru-RU" dirty="0"/>
          </a:p>
        </p:txBody>
      </p:sp>
      <p:pic>
        <p:nvPicPr>
          <p:cNvPr id="27650" name="Picture 2" descr="Файл:Троїцький собор та Торгові ряди на Радному майдані (Глухів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52524"/>
            <a:ext cx="746760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55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Успенський собор</a:t>
            </a:r>
            <a:endParaRPr lang="ru-RU" dirty="0"/>
          </a:p>
        </p:txBody>
      </p:sp>
      <p:pic>
        <p:nvPicPr>
          <p:cNvPr id="28674" name="Picture 2" descr="Файл:Успенський собор Києво-Печерської Лав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5786478" cy="6000792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національно-самобутні</a:t>
            </a:r>
            <a:r>
              <a:rPr lang="ru-RU" dirty="0" smtClean="0"/>
              <a:t> </a:t>
            </a:r>
            <a:r>
              <a:rPr lang="ru-RU" dirty="0" err="1" smtClean="0"/>
              <a:t>ретроспекції</a:t>
            </a:r>
            <a:r>
              <a:rPr lang="ru-RU" dirty="0" smtClean="0"/>
              <a:t> </a:t>
            </a:r>
            <a:r>
              <a:rPr lang="ru-RU" dirty="0" err="1" smtClean="0"/>
              <a:t>відбилися</a:t>
            </a:r>
            <a:r>
              <a:rPr lang="ru-RU" dirty="0" smtClean="0"/>
              <a:t> в </a:t>
            </a:r>
            <a:r>
              <a:rPr lang="ru-RU" dirty="0" err="1" smtClean="0"/>
              <a:t>архітектурній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післявоєнної</a:t>
            </a:r>
            <a:r>
              <a:rPr lang="ru-RU" dirty="0" smtClean="0"/>
              <a:t> </a:t>
            </a:r>
            <a:r>
              <a:rPr lang="ru-RU" dirty="0" err="1" smtClean="0"/>
              <a:t>відбудови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сіл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Особливо </a:t>
            </a:r>
            <a:r>
              <a:rPr lang="ru-RU" dirty="0" err="1" smtClean="0"/>
              <a:t>це</a:t>
            </a:r>
            <a:r>
              <a:rPr lang="ru-RU" dirty="0" smtClean="0"/>
              <a:t> мало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грандіозну</a:t>
            </a:r>
            <a:r>
              <a:rPr lang="ru-RU" dirty="0" smtClean="0"/>
              <a:t> </a:t>
            </a:r>
            <a:r>
              <a:rPr lang="ru-RU" dirty="0" err="1" smtClean="0"/>
              <a:t>відбудову</a:t>
            </a:r>
            <a:r>
              <a:rPr lang="ru-RU" dirty="0" smtClean="0"/>
              <a:t> </a:t>
            </a:r>
            <a:r>
              <a:rPr lang="ru-RU" i="1" dirty="0" err="1" smtClean="0"/>
              <a:t>Хрещатика</a:t>
            </a:r>
            <a:r>
              <a:rPr lang="ru-RU" dirty="0" smtClean="0"/>
              <a:t> (</a:t>
            </a:r>
            <a:r>
              <a:rPr lang="ru-RU" dirty="0" err="1" smtClean="0"/>
              <a:t>архітектори</a:t>
            </a:r>
            <a:r>
              <a:rPr lang="ru-RU" dirty="0" smtClean="0"/>
              <a:t>: О. Власов, А. </a:t>
            </a:r>
            <a:r>
              <a:rPr lang="ru-RU" i="1" dirty="0" err="1" smtClean="0"/>
              <a:t>Добровольський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.). </a:t>
            </a:r>
            <a:r>
              <a:rPr lang="ru-RU" dirty="0" err="1" smtClean="0"/>
              <a:t>Багаті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використали</a:t>
            </a:r>
            <a:r>
              <a:rPr lang="ru-RU" dirty="0" smtClean="0"/>
              <a:t> </a:t>
            </a:r>
            <a:r>
              <a:rPr lang="ru-RU" dirty="0" err="1" smtClean="0"/>
              <a:t>автори</a:t>
            </a:r>
            <a:r>
              <a:rPr lang="ru-RU" dirty="0" smtClean="0"/>
              <a:t> в </a:t>
            </a:r>
            <a:r>
              <a:rPr lang="ru-RU" dirty="0" err="1" smtClean="0"/>
              <a:t>забудові</a:t>
            </a:r>
            <a:r>
              <a:rPr lang="ru-RU" dirty="0" smtClean="0"/>
              <a:t> </a:t>
            </a:r>
            <a:r>
              <a:rPr lang="ru-RU" dirty="0" err="1" smtClean="0"/>
              <a:t>столичної</a:t>
            </a:r>
            <a:r>
              <a:rPr lang="ru-RU" dirty="0" smtClean="0"/>
              <a:t> </a:t>
            </a:r>
            <a:r>
              <a:rPr lang="ru-RU" dirty="0" err="1" smtClean="0"/>
              <a:t>вулиці</a:t>
            </a:r>
            <a:r>
              <a:rPr lang="ru-RU" dirty="0" smtClean="0"/>
              <a:t>, </a:t>
            </a:r>
            <a:r>
              <a:rPr lang="ru-RU" dirty="0" err="1" smtClean="0"/>
              <a:t>гармонійно</a:t>
            </a:r>
            <a:r>
              <a:rPr lang="ru-RU" dirty="0" smtClean="0"/>
              <a:t> </a:t>
            </a:r>
            <a:r>
              <a:rPr lang="ru-RU" dirty="0" err="1" smtClean="0"/>
              <a:t>поєднані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міським</a:t>
            </a:r>
            <a:r>
              <a:rPr lang="ru-RU" dirty="0" smtClean="0"/>
              <a:t> </a:t>
            </a:r>
            <a:r>
              <a:rPr lang="ru-RU" dirty="0" err="1" smtClean="0"/>
              <a:t>рельєфом</a:t>
            </a:r>
            <a:r>
              <a:rPr lang="ru-RU" dirty="0" smtClean="0"/>
              <a:t>. В </a:t>
            </a:r>
            <a:r>
              <a:rPr lang="ru-RU" dirty="0" err="1" smtClean="0"/>
              <a:t>архітектурі</a:t>
            </a:r>
            <a:r>
              <a:rPr lang="ru-RU" dirty="0" smtClean="0"/>
              <a:t> </a:t>
            </a:r>
            <a:r>
              <a:rPr lang="ru-RU" dirty="0" err="1" smtClean="0"/>
              <a:t>будинків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активно </a:t>
            </a:r>
            <a:r>
              <a:rPr lang="ru-RU" dirty="0" err="1" smtClean="0"/>
              <a:t>застосована</a:t>
            </a:r>
            <a:r>
              <a:rPr lang="ru-RU" dirty="0" smtClean="0"/>
              <a:t>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орнаментальна</a:t>
            </a:r>
            <a:r>
              <a:rPr lang="ru-RU" dirty="0" smtClean="0"/>
              <a:t> пластика та колорит</a:t>
            </a:r>
            <a:endParaRPr lang="ru-RU" dirty="0"/>
          </a:p>
        </p:txBody>
      </p:sp>
      <p:pic>
        <p:nvPicPr>
          <p:cNvPr id="29698" name="Picture 2" descr="Добровольський Анатолій Володимиров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9" y="1500174"/>
            <a:ext cx="2747951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72"/>
          </a:xfrm>
        </p:spPr>
        <p:txBody>
          <a:bodyPr/>
          <a:lstStyle/>
          <a:p>
            <a:r>
              <a:rPr lang="uk-UA" dirty="0" smtClean="0"/>
              <a:t>                 Хрещатик</a:t>
            </a:r>
            <a:endParaRPr lang="ru-RU" dirty="0"/>
          </a:p>
        </p:txBody>
      </p:sp>
      <p:pic>
        <p:nvPicPr>
          <p:cNvPr id="30722" name="Picture 2" descr="Файл:Kyiv Chrestjatyk administrative a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762000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1960—70-ті роки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прояви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образності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,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індустріальних</a:t>
            </a:r>
            <a:r>
              <a:rPr lang="ru-RU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 та </a:t>
            </a:r>
            <a:r>
              <a:rPr lang="ru-RU" dirty="0" err="1" smtClean="0"/>
              <a:t>прогресивних</a:t>
            </a:r>
            <a:r>
              <a:rPr lang="ru-RU" dirty="0" smtClean="0"/>
              <a:t>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— </a:t>
            </a:r>
            <a:r>
              <a:rPr lang="ru-RU" i="1" dirty="0" smtClean="0"/>
              <a:t>Палац спорту </a:t>
            </a:r>
            <a:r>
              <a:rPr lang="ru-RU" dirty="0" smtClean="0"/>
              <a:t>в </a:t>
            </a:r>
            <a:r>
              <a:rPr lang="ru-RU" dirty="0" err="1" smtClean="0"/>
              <a:t>Києві</a:t>
            </a:r>
            <a:r>
              <a:rPr lang="ru-RU" dirty="0" smtClean="0"/>
              <a:t> (</a:t>
            </a:r>
            <a:r>
              <a:rPr lang="ru-RU" dirty="0" err="1" smtClean="0"/>
              <a:t>архітектори</a:t>
            </a:r>
            <a:r>
              <a:rPr lang="ru-RU" dirty="0" smtClean="0"/>
              <a:t>: Михайло </a:t>
            </a:r>
            <a:r>
              <a:rPr lang="ru-RU" dirty="0" err="1" smtClean="0"/>
              <a:t>Гречина</a:t>
            </a:r>
            <a:r>
              <a:rPr lang="ru-RU" dirty="0" smtClean="0"/>
              <a:t>, О. Заваров); </a:t>
            </a:r>
            <a:r>
              <a:rPr lang="ru-RU" dirty="0" err="1" smtClean="0"/>
              <a:t>наземні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метрополітену</a:t>
            </a:r>
            <a:r>
              <a:rPr lang="ru-RU" dirty="0" smtClean="0"/>
              <a:t> «</a:t>
            </a:r>
            <a:r>
              <a:rPr lang="ru-RU" dirty="0" err="1" smtClean="0"/>
              <a:t>Хрещатик</a:t>
            </a:r>
            <a:r>
              <a:rPr lang="ru-RU" dirty="0" smtClean="0"/>
              <a:t>» (</a:t>
            </a:r>
            <a:r>
              <a:rPr lang="ru-RU" dirty="0" err="1" smtClean="0"/>
              <a:t>архітектори</a:t>
            </a:r>
            <a:r>
              <a:rPr lang="ru-RU" dirty="0" smtClean="0"/>
              <a:t>: А. </a:t>
            </a:r>
            <a:r>
              <a:rPr lang="ru-RU" dirty="0" err="1" smtClean="0"/>
              <a:t>Добровольський</a:t>
            </a:r>
            <a:r>
              <a:rPr lang="ru-RU" dirty="0" smtClean="0"/>
              <a:t>, В. </a:t>
            </a:r>
            <a:r>
              <a:rPr lang="ru-RU" dirty="0" err="1" smtClean="0"/>
              <a:t>Єлізаров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.); «</a:t>
            </a:r>
            <a:r>
              <a:rPr lang="ru-RU" dirty="0" err="1" smtClean="0"/>
              <a:t>Університет</a:t>
            </a:r>
            <a:r>
              <a:rPr lang="ru-RU" dirty="0" smtClean="0"/>
              <a:t>» (</a:t>
            </a:r>
            <a:r>
              <a:rPr lang="ru-RU" dirty="0" err="1" smtClean="0"/>
              <a:t>архітектори</a:t>
            </a:r>
            <a:r>
              <a:rPr lang="ru-RU" dirty="0" smtClean="0"/>
              <a:t>: Г. Головко, М. </a:t>
            </a:r>
            <a:r>
              <a:rPr lang="ru-RU" dirty="0" err="1" smtClean="0"/>
              <a:t>Сиркін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.); </a:t>
            </a:r>
            <a:r>
              <a:rPr lang="ru-RU" dirty="0" err="1" smtClean="0"/>
              <a:t>готель</a:t>
            </a:r>
            <a:r>
              <a:rPr lang="ru-RU" dirty="0" smtClean="0"/>
              <a:t> «Тарасова гора» в м. </a:t>
            </a:r>
            <a:r>
              <a:rPr lang="ru-RU" dirty="0" err="1" smtClean="0"/>
              <a:t>Каневі</a:t>
            </a:r>
            <a:r>
              <a:rPr lang="ru-RU" dirty="0" smtClean="0"/>
              <a:t> (</a:t>
            </a:r>
            <a:r>
              <a:rPr lang="ru-RU" dirty="0" err="1" smtClean="0"/>
              <a:t>архітектори</a:t>
            </a:r>
            <a:r>
              <a:rPr lang="ru-RU" dirty="0" smtClean="0"/>
              <a:t>: Н. </a:t>
            </a:r>
            <a:r>
              <a:rPr lang="ru-RU" dirty="0" err="1" smtClean="0"/>
              <a:t>Чмутіна</a:t>
            </a:r>
            <a:r>
              <a:rPr lang="ru-RU" dirty="0" smtClean="0"/>
              <a:t>, Е. </a:t>
            </a:r>
            <a:r>
              <a:rPr lang="ru-RU" dirty="0" err="1" smtClean="0"/>
              <a:t>Гусєва</a:t>
            </a:r>
            <a:r>
              <a:rPr lang="ru-RU" dirty="0" smtClean="0"/>
              <a:t>, В. </a:t>
            </a:r>
            <a:r>
              <a:rPr lang="ru-RU" dirty="0" err="1" smtClean="0"/>
              <a:t>Штолько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.); Палац </a:t>
            </a:r>
            <a:r>
              <a:rPr lang="ru-RU" dirty="0" err="1" smtClean="0"/>
              <a:t>дітей</a:t>
            </a:r>
            <a:r>
              <a:rPr lang="ru-RU" dirty="0" smtClean="0"/>
              <a:t> та </a:t>
            </a:r>
            <a:r>
              <a:rPr lang="ru-RU" dirty="0" err="1" smtClean="0"/>
              <a:t>юнацтва</a:t>
            </a:r>
            <a:r>
              <a:rPr lang="ru-RU" dirty="0" smtClean="0"/>
              <a:t> у </a:t>
            </a:r>
            <a:r>
              <a:rPr lang="ru-RU" dirty="0" err="1" smtClean="0"/>
              <a:t>Києві</a:t>
            </a:r>
            <a:r>
              <a:rPr lang="ru-RU" dirty="0" smtClean="0"/>
              <a:t> (</a:t>
            </a:r>
            <a:r>
              <a:rPr lang="ru-RU" dirty="0" err="1" smtClean="0"/>
              <a:t>архітектори</a:t>
            </a:r>
            <a:r>
              <a:rPr lang="ru-RU" dirty="0" smtClean="0"/>
              <a:t>: Авраам </a:t>
            </a:r>
            <a:r>
              <a:rPr lang="ru-RU" dirty="0" err="1" smtClean="0"/>
              <a:t>Мілецький</a:t>
            </a:r>
            <a:r>
              <a:rPr lang="ru-RU" dirty="0" smtClean="0"/>
              <a:t>, </a:t>
            </a:r>
            <a:r>
              <a:rPr lang="ru-RU" dirty="0" err="1" smtClean="0"/>
              <a:t>Едуард</a:t>
            </a:r>
            <a:r>
              <a:rPr lang="ru-RU" dirty="0" smtClean="0"/>
              <a:t> </a:t>
            </a:r>
            <a:r>
              <a:rPr lang="ru-RU" dirty="0" err="1" smtClean="0"/>
              <a:t>Більський</a:t>
            </a:r>
            <a:r>
              <a:rPr lang="ru-RU" dirty="0" smtClean="0"/>
              <a:t>); </a:t>
            </a:r>
            <a:r>
              <a:rPr lang="ru-RU" dirty="0" err="1" smtClean="0"/>
              <a:t>кіноконцертний</a:t>
            </a:r>
            <a:r>
              <a:rPr lang="ru-RU" dirty="0" smtClean="0"/>
              <a:t> палац «</a:t>
            </a:r>
            <a:r>
              <a:rPr lang="ru-RU" dirty="0" err="1" smtClean="0"/>
              <a:t>Україна</a:t>
            </a:r>
            <a:r>
              <a:rPr lang="ru-RU" dirty="0" smtClean="0"/>
              <a:t>» (</a:t>
            </a:r>
            <a:r>
              <a:rPr lang="ru-RU" dirty="0" err="1" smtClean="0"/>
              <a:t>архітектори</a:t>
            </a:r>
            <a:r>
              <a:rPr lang="ru-RU" dirty="0" smtClean="0"/>
              <a:t>: Є. </a:t>
            </a:r>
            <a:r>
              <a:rPr lang="ru-RU" dirty="0" err="1" smtClean="0"/>
              <a:t>Маринченко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.). </a:t>
            </a:r>
            <a:r>
              <a:rPr lang="ru-RU" dirty="0" err="1" smtClean="0"/>
              <a:t>Оригінальністю</a:t>
            </a:r>
            <a:r>
              <a:rPr lang="ru-RU" dirty="0" smtClean="0"/>
              <a:t> та новизною форм </a:t>
            </a:r>
            <a:r>
              <a:rPr lang="ru-RU" dirty="0" err="1" smtClean="0"/>
              <a:t>позначена</a:t>
            </a:r>
            <a:r>
              <a:rPr lang="ru-RU" dirty="0" smtClean="0"/>
              <a:t> </a:t>
            </a:r>
            <a:r>
              <a:rPr lang="ru-RU" dirty="0" err="1" smtClean="0"/>
              <a:t>архітектура</a:t>
            </a:r>
            <a:r>
              <a:rPr lang="ru-RU" dirty="0" smtClean="0"/>
              <a:t> комплексу </a:t>
            </a:r>
            <a:r>
              <a:rPr lang="ru-RU" i="1" dirty="0" err="1" smtClean="0"/>
              <a:t>Київського</a:t>
            </a:r>
            <a:r>
              <a:rPr lang="ru-RU" i="1" dirty="0" smtClean="0"/>
              <a:t> </a:t>
            </a:r>
            <a:r>
              <a:rPr lang="ru-RU" i="1" dirty="0" err="1" smtClean="0"/>
              <a:t>національного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університету</a:t>
            </a:r>
            <a:r>
              <a:rPr lang="ru-RU" i="1" dirty="0" smtClean="0"/>
              <a:t> </a:t>
            </a:r>
            <a:r>
              <a:rPr lang="ru-RU" i="1" dirty="0" err="1" smtClean="0"/>
              <a:t>ім</a:t>
            </a:r>
            <a:r>
              <a:rPr lang="ru-RU" i="1" dirty="0" smtClean="0"/>
              <a:t>. Т. Г. </a:t>
            </a:r>
            <a:r>
              <a:rPr lang="ru-RU" i="1" dirty="0" err="1" smtClean="0"/>
              <a:t>Шевченка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архітектори</a:t>
            </a:r>
            <a:r>
              <a:rPr lang="ru-RU" dirty="0" smtClean="0"/>
              <a:t> В. </a:t>
            </a:r>
            <a:r>
              <a:rPr lang="ru-RU" dirty="0" err="1" smtClean="0"/>
              <a:t>Ладний</a:t>
            </a:r>
            <a:r>
              <a:rPr lang="ru-RU" dirty="0" smtClean="0"/>
              <a:t>, А. </a:t>
            </a:r>
            <a:r>
              <a:rPr lang="ru-RU" dirty="0" err="1" smtClean="0"/>
              <a:t>Буділовський</a:t>
            </a:r>
            <a:r>
              <a:rPr lang="ru-RU" dirty="0" smtClean="0"/>
              <a:t>, Л. </a:t>
            </a:r>
            <a:r>
              <a:rPr lang="ru-RU" dirty="0" err="1" smtClean="0"/>
              <a:t>Коломієць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64293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Палац спорту</a:t>
            </a:r>
            <a:endParaRPr lang="ru-RU" dirty="0"/>
          </a:p>
        </p:txBody>
      </p:sp>
      <p:pic>
        <p:nvPicPr>
          <p:cNvPr id="32770" name="Picture 2" descr="Файл:Палац Спорту в Києві червень 2009 рок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786842" cy="650083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початку ХХ </a:t>
            </a:r>
            <a:r>
              <a:rPr lang="ru-RU" dirty="0" err="1" smtClean="0"/>
              <a:t>століття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мистецтві</a:t>
            </a:r>
            <a:r>
              <a:rPr lang="ru-RU" dirty="0" smtClean="0"/>
              <a:t>, та, </a:t>
            </a:r>
            <a:r>
              <a:rPr lang="ru-RU" dirty="0" err="1" smtClean="0"/>
              <a:t>зокрема</a:t>
            </a:r>
            <a:r>
              <a:rPr lang="ru-RU" dirty="0" smtClean="0"/>
              <a:t>, в </a:t>
            </a:r>
            <a:r>
              <a:rPr lang="ru-RU" dirty="0" err="1" smtClean="0"/>
              <a:t>архітектурі</a:t>
            </a:r>
            <a:r>
              <a:rPr lang="ru-RU" dirty="0" smtClean="0"/>
              <a:t> — модерн. </a:t>
            </a:r>
            <a:r>
              <a:rPr lang="ru-RU" dirty="0" err="1" smtClean="0"/>
              <a:t>Архітектура</a:t>
            </a:r>
            <a:r>
              <a:rPr lang="ru-RU" dirty="0" smtClean="0"/>
              <a:t> модерну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набувала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рис, </a:t>
            </a:r>
            <a:r>
              <a:rPr lang="ru-RU" dirty="0" err="1" smtClean="0"/>
              <a:t>і</a:t>
            </a:r>
            <a:r>
              <a:rPr lang="ru-RU" dirty="0" smtClean="0"/>
              <a:t> таким чином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архітектура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модерну. Як </a:t>
            </a:r>
            <a:r>
              <a:rPr lang="ru-RU" dirty="0" err="1" smtClean="0"/>
              <a:t>відомо</a:t>
            </a:r>
            <a:r>
              <a:rPr lang="ru-RU" dirty="0" smtClean="0"/>
              <a:t>, на початку ХХ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знаходились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Австро-Угорської</a:t>
            </a:r>
            <a:r>
              <a:rPr lang="ru-RU" dirty="0" smtClean="0"/>
              <a:t> </a:t>
            </a:r>
            <a:r>
              <a:rPr lang="ru-RU" dirty="0" err="1" smtClean="0"/>
              <a:t>імперій</a:t>
            </a:r>
            <a:r>
              <a:rPr lang="ru-RU" dirty="0" smtClean="0"/>
              <a:t>, тому на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територіях</a:t>
            </a:r>
            <a:r>
              <a:rPr lang="ru-RU" dirty="0" smtClean="0"/>
              <a:t> модерн, </a:t>
            </a:r>
            <a:r>
              <a:rPr lang="ru-RU" dirty="0" err="1" smtClean="0"/>
              <a:t>і</a:t>
            </a:r>
            <a:r>
              <a:rPr lang="ru-RU" dirty="0" smtClean="0"/>
              <a:t>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модерн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. </a:t>
            </a:r>
            <a:r>
              <a:rPr lang="ru-RU" dirty="0" err="1" smtClean="0"/>
              <a:t>Архітектура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на початку ХХ ст. </a:t>
            </a:r>
            <a:r>
              <a:rPr lang="ru-RU" dirty="0" err="1" smtClean="0"/>
              <a:t>перебуває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Віденського</a:t>
            </a:r>
            <a:r>
              <a:rPr lang="ru-RU" dirty="0" smtClean="0"/>
              <a:t> </a:t>
            </a:r>
            <a:r>
              <a:rPr lang="ru-RU" dirty="0" err="1" smtClean="0"/>
              <a:t>сецесіону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набуває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«</a:t>
            </a:r>
            <a:r>
              <a:rPr lang="ru-RU" dirty="0" err="1" smtClean="0"/>
              <a:t>сецесія</a:t>
            </a:r>
            <a:r>
              <a:rPr lang="ru-RU" dirty="0" smtClean="0"/>
              <a:t>». </a:t>
            </a:r>
            <a:r>
              <a:rPr lang="ru-RU" dirty="0" err="1" smtClean="0"/>
              <a:t>Поєднання</a:t>
            </a:r>
            <a:r>
              <a:rPr lang="ru-RU" dirty="0" smtClean="0"/>
              <a:t> народного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сецесії</a:t>
            </a:r>
            <a:r>
              <a:rPr lang="ru-RU" dirty="0" smtClean="0"/>
              <a:t> стало </a:t>
            </a:r>
            <a:r>
              <a:rPr lang="ru-RU" dirty="0" err="1" smtClean="0"/>
              <a:t>наслідком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сецесії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</a:t>
            </a:r>
            <a:r>
              <a:rPr lang="ru-RU" dirty="0" err="1" smtClean="0"/>
              <a:t>гуцульського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закопанського</a:t>
            </a:r>
            <a:r>
              <a:rPr lang="ru-RU" dirty="0" smtClean="0"/>
              <a:t> народного </a:t>
            </a:r>
            <a:r>
              <a:rPr lang="ru-RU" dirty="0" err="1" smtClean="0"/>
              <a:t>мистецтва</a:t>
            </a:r>
            <a:r>
              <a:rPr lang="ru-RU" dirty="0" smtClean="0"/>
              <a:t>.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, </a:t>
            </a:r>
            <a:r>
              <a:rPr lang="ru-RU" dirty="0" err="1" smtClean="0"/>
              <a:t>Південної</a:t>
            </a:r>
            <a:r>
              <a:rPr lang="ru-RU" dirty="0" smtClean="0"/>
              <a:t> та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яка </a:t>
            </a:r>
            <a:r>
              <a:rPr lang="ru-RU" dirty="0" err="1" smtClean="0"/>
              <a:t>перебувала</a:t>
            </a:r>
            <a:r>
              <a:rPr lang="ru-RU" dirty="0" smtClean="0"/>
              <a:t> в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,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різновид</a:t>
            </a:r>
            <a:r>
              <a:rPr lang="ru-RU" dirty="0" smtClean="0"/>
              <a:t> </a:t>
            </a:r>
            <a:r>
              <a:rPr lang="ru-RU" dirty="0" smtClean="0"/>
              <a:t>модерну: «</a:t>
            </a:r>
            <a:r>
              <a:rPr lang="ru-RU" dirty="0" err="1" smtClean="0"/>
              <a:t>Український</a:t>
            </a:r>
            <a:r>
              <a:rPr lang="ru-RU" dirty="0" smtClean="0"/>
              <a:t> модерн» ,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виник</a:t>
            </a:r>
            <a:r>
              <a:rPr lang="ru-RU" dirty="0" smtClean="0"/>
              <a:t> в </a:t>
            </a:r>
            <a:r>
              <a:rPr lang="ru-RU" dirty="0" err="1" smtClean="0"/>
              <a:t>Полтаві</a:t>
            </a:r>
            <a:r>
              <a:rPr lang="ru-RU" dirty="0" smtClean="0"/>
              <a:t>. </a:t>
            </a:r>
            <a:r>
              <a:rPr lang="ru-RU" dirty="0" err="1" smtClean="0"/>
              <a:t>Найвідоміші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стилю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побудовані</a:t>
            </a:r>
            <a:r>
              <a:rPr lang="ru-RU" dirty="0" smtClean="0"/>
              <a:t> в </a:t>
            </a:r>
            <a:r>
              <a:rPr lang="ru-RU" dirty="0" err="1" smtClean="0"/>
              <a:t>Харкові</a:t>
            </a:r>
            <a:r>
              <a:rPr lang="ru-RU" dirty="0" smtClean="0"/>
              <a:t>, </a:t>
            </a:r>
            <a:r>
              <a:rPr lang="ru-RU" dirty="0" err="1" smtClean="0"/>
              <a:t>Полтаві</a:t>
            </a:r>
            <a:r>
              <a:rPr lang="ru-RU" dirty="0" smtClean="0"/>
              <a:t>, </a:t>
            </a:r>
            <a:r>
              <a:rPr lang="ru-RU" dirty="0" err="1" smtClean="0"/>
              <a:t>Києві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</a:t>
            </a:r>
            <a:r>
              <a:rPr lang="ru-RU" dirty="0" err="1" smtClean="0"/>
              <a:t>протидіяло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причин,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сприяли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розповсюдженню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smtClean="0"/>
              <a:t>модерну. </a:t>
            </a:r>
            <a:r>
              <a:rPr lang="ru-RU" dirty="0" smtClean="0"/>
              <a:t>Таким чином </a:t>
            </a:r>
            <a:r>
              <a:rPr lang="ru-RU" dirty="0" err="1" smtClean="0"/>
              <a:t>найбільш</a:t>
            </a:r>
            <a:r>
              <a:rPr lang="ru-RU" dirty="0" smtClean="0"/>
              <a:t> широко на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представлено </a:t>
            </a:r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модерну, </a:t>
            </a:r>
            <a:r>
              <a:rPr lang="ru-RU" dirty="0" err="1" smtClean="0"/>
              <a:t>також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зразки</a:t>
            </a:r>
            <a:r>
              <a:rPr lang="ru-RU" dirty="0" smtClean="0"/>
              <a:t> </a:t>
            </a:r>
            <a:r>
              <a:rPr lang="ru-RU" dirty="0" err="1" smtClean="0"/>
              <a:t>північної</a:t>
            </a:r>
            <a:r>
              <a:rPr lang="ru-RU" dirty="0" smtClean="0"/>
              <a:t> </a:t>
            </a:r>
            <a:r>
              <a:rPr lang="ru-RU" dirty="0" err="1" smtClean="0"/>
              <a:t>різновидності</a:t>
            </a:r>
            <a:r>
              <a:rPr lang="ru-RU" dirty="0" smtClean="0"/>
              <a:t> модерна (</a:t>
            </a:r>
            <a:r>
              <a:rPr lang="ru-RU" dirty="0" err="1" smtClean="0"/>
              <a:t>скандинавської</a:t>
            </a:r>
            <a:r>
              <a:rPr lang="ru-RU" dirty="0" smtClean="0"/>
              <a:t>). </a:t>
            </a:r>
            <a:r>
              <a:rPr lang="ru-RU" dirty="0" err="1" smtClean="0"/>
              <a:t>Інші</a:t>
            </a:r>
            <a:r>
              <a:rPr lang="ru-RU" dirty="0" smtClean="0"/>
              <a:t> народи, </a:t>
            </a:r>
            <a:r>
              <a:rPr lang="ru-RU" dirty="0" err="1" smtClean="0"/>
              <a:t>звичайно</a:t>
            </a:r>
            <a:r>
              <a:rPr lang="ru-RU" dirty="0" smtClean="0"/>
              <a:t>, привнесли в </a:t>
            </a:r>
            <a:r>
              <a:rPr lang="ru-RU" dirty="0" err="1" smtClean="0"/>
              <a:t>архітектуру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модернізовані</a:t>
            </a:r>
            <a:r>
              <a:rPr lang="ru-RU" dirty="0" smtClean="0"/>
              <a:t> </a:t>
            </a:r>
            <a:r>
              <a:rPr lang="ru-RU" dirty="0" err="1" smtClean="0"/>
              <a:t>неоготичний</a:t>
            </a:r>
            <a:r>
              <a:rPr lang="ru-RU" dirty="0" smtClean="0"/>
              <a:t> (Народи </a:t>
            </a:r>
            <a:r>
              <a:rPr lang="ru-RU" dirty="0" err="1" smtClean="0"/>
              <a:t>Європи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неомавританський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(</a:t>
            </a:r>
            <a:r>
              <a:rPr lang="ru-RU" dirty="0" err="1" smtClean="0"/>
              <a:t>Східні</a:t>
            </a:r>
            <a:r>
              <a:rPr lang="ru-RU" dirty="0" smtClean="0"/>
              <a:t> </a:t>
            </a:r>
            <a:r>
              <a:rPr lang="ru-RU" dirty="0" err="1" smtClean="0"/>
              <a:t>народи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uk-UA" sz="2700" dirty="0" smtClean="0"/>
              <a:t>Київський національний університет імені Тараса Шевченка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1746" name="Picture 2" descr="Файл:P1030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5214942" cy="5715000"/>
          </a:xfrm>
          <a:prstGeom prst="rect">
            <a:avLst/>
          </a:prstGeom>
          <a:noFill/>
        </p:spPr>
      </p:pic>
      <p:pic>
        <p:nvPicPr>
          <p:cNvPr id="31748" name="Picture 4" descr="Файл:P10304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857232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20716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На </a:t>
            </a:r>
            <a:r>
              <a:rPr lang="ru-RU" sz="1600" dirty="0" err="1" smtClean="0"/>
              <a:t>території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за </a:t>
            </a:r>
            <a:r>
              <a:rPr lang="ru-RU" sz="1600" dirty="0" err="1" smtClean="0"/>
              <a:t>часів</a:t>
            </a:r>
            <a:r>
              <a:rPr lang="ru-RU" sz="1600" dirty="0" smtClean="0"/>
              <a:t> модерну творили </a:t>
            </a:r>
            <a:r>
              <a:rPr lang="ru-RU" sz="1600" dirty="0" err="1" smtClean="0"/>
              <a:t>такі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постаті</a:t>
            </a:r>
            <a:r>
              <a:rPr lang="ru-RU" sz="1600" dirty="0" smtClean="0"/>
              <a:t> як </a:t>
            </a:r>
            <a:r>
              <a:rPr lang="ru-RU" sz="1600" dirty="0" err="1" smtClean="0"/>
              <a:t>академік</a:t>
            </a:r>
            <a:r>
              <a:rPr lang="ru-RU" sz="1600" dirty="0" smtClean="0"/>
              <a:t> </a:t>
            </a:r>
            <a:r>
              <a:rPr lang="ru-RU" sz="1600" dirty="0" err="1" smtClean="0"/>
              <a:t>Олексій</a:t>
            </a:r>
            <a:r>
              <a:rPr lang="ru-RU" sz="1600" dirty="0" smtClean="0"/>
              <a:t> Бекетов, </a:t>
            </a:r>
            <a:r>
              <a:rPr lang="ru-RU" sz="1600" dirty="0" err="1" smtClean="0"/>
              <a:t>Григорій</a:t>
            </a:r>
            <a:r>
              <a:rPr lang="ru-RU" sz="1600" dirty="0" smtClean="0"/>
              <a:t> </a:t>
            </a:r>
            <a:r>
              <a:rPr lang="ru-RU" sz="1600" dirty="0" err="1" smtClean="0"/>
              <a:t>Артинов</a:t>
            </a:r>
            <a:r>
              <a:rPr lang="ru-RU" sz="1600" dirty="0" smtClean="0"/>
              <a:t>,</a:t>
            </a:r>
            <a:r>
              <a:rPr lang="ru-RU" sz="1600" dirty="0" smtClean="0"/>
              <a:t> Василь </a:t>
            </a:r>
            <a:r>
              <a:rPr lang="ru-RU" sz="1600" dirty="0" err="1" smtClean="0"/>
              <a:t>Кричевський</a:t>
            </a:r>
            <a:r>
              <a:rPr lang="ru-RU" sz="1600" dirty="0" smtClean="0"/>
              <a:t>,  </a:t>
            </a:r>
            <a:r>
              <a:rPr lang="ru-RU" sz="1600" dirty="0" err="1" smtClean="0"/>
              <a:t>Іван</a:t>
            </a:r>
            <a:r>
              <a:rPr lang="ru-RU" sz="1600" dirty="0" smtClean="0"/>
              <a:t> </a:t>
            </a:r>
            <a:r>
              <a:rPr lang="ru-RU" sz="1600" dirty="0" err="1" smtClean="0"/>
              <a:t>Левинський,Вікентій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Прохаска</a:t>
            </a:r>
            <a:r>
              <a:rPr lang="ru-RU" sz="1600" dirty="0" smtClean="0"/>
              <a:t>, </a:t>
            </a:r>
            <a:r>
              <a:rPr lang="ru-RU" sz="1600" dirty="0" smtClean="0"/>
              <a:t> </a:t>
            </a:r>
            <a:r>
              <a:rPr lang="ru-RU" sz="1600" dirty="0" smtClean="0"/>
              <a:t>Адам </a:t>
            </a:r>
            <a:r>
              <a:rPr lang="ru-RU" sz="1600" dirty="0" err="1" smtClean="0"/>
              <a:t>Генріх</a:t>
            </a:r>
            <a:r>
              <a:rPr lang="ru-RU" sz="1600" dirty="0" smtClean="0"/>
              <a:t>, </a:t>
            </a:r>
            <a:r>
              <a:rPr lang="ru-RU" sz="1600" dirty="0" err="1" smtClean="0"/>
              <a:t>Тадеуш</a:t>
            </a:r>
            <a:r>
              <a:rPr lang="ru-RU" sz="1600" dirty="0" smtClean="0"/>
              <a:t> </a:t>
            </a:r>
            <a:r>
              <a:rPr lang="ru-RU" sz="1600" dirty="0" err="1" smtClean="0"/>
              <a:t>Обмінський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3554" name="Picture 2" descr="Beketov A.N. 2 1900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1"/>
            <a:ext cx="2500330" cy="3128321"/>
          </a:xfrm>
          <a:prstGeom prst="rect">
            <a:avLst/>
          </a:prstGeom>
          <a:noFill/>
        </p:spPr>
      </p:pic>
      <p:pic>
        <p:nvPicPr>
          <p:cNvPr id="23556" name="Picture 4" descr="Артин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429132"/>
            <a:ext cx="2857520" cy="2143143"/>
          </a:xfrm>
          <a:prstGeom prst="rect">
            <a:avLst/>
          </a:prstGeom>
          <a:noFill/>
        </p:spPr>
      </p:pic>
      <p:pic>
        <p:nvPicPr>
          <p:cNvPr id="23558" name="Picture 6" descr="Кричевський Васи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071678"/>
            <a:ext cx="2547942" cy="3809175"/>
          </a:xfrm>
          <a:prstGeom prst="rect">
            <a:avLst/>
          </a:prstGeom>
          <a:noFill/>
        </p:spPr>
      </p:pic>
      <p:pic>
        <p:nvPicPr>
          <p:cNvPr id="23560" name="Picture 8" descr="Ivan Levynsky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071546"/>
            <a:ext cx="2643206" cy="347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85728"/>
            <a:ext cx="6086460" cy="2857496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Вирізняється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постать</a:t>
            </a:r>
            <a:r>
              <a:rPr lang="ru-RU" sz="1800" dirty="0" smtClean="0"/>
              <a:t> </a:t>
            </a:r>
            <a:r>
              <a:rPr lang="ru-RU" sz="1800" b="1" dirty="0" smtClean="0"/>
              <a:t>Владислава </a:t>
            </a:r>
            <a:r>
              <a:rPr lang="ru-RU" sz="1800" b="1" dirty="0" err="1" smtClean="0"/>
              <a:t>Городецького</a:t>
            </a:r>
            <a:r>
              <a:rPr lang="ru-RU" sz="1800" b="1" dirty="0" smtClean="0"/>
              <a:t>. </a:t>
            </a:r>
            <a:r>
              <a:rPr lang="ru-RU" sz="1800" dirty="0" smtClean="0"/>
              <a:t>Особливо </a:t>
            </a:r>
            <a:r>
              <a:rPr lang="ru-RU" sz="1800" dirty="0" err="1" smtClean="0"/>
              <a:t>завдячує</a:t>
            </a:r>
            <a:r>
              <a:rPr lang="ru-RU" sz="1800" dirty="0" smtClean="0"/>
              <a:t> </a:t>
            </a:r>
            <a:r>
              <a:rPr lang="ru-RU" sz="1800" dirty="0" err="1" smtClean="0"/>
              <a:t>Городецькому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Київ</a:t>
            </a:r>
            <a:r>
              <a:rPr lang="ru-RU" sz="1800" dirty="0" smtClean="0"/>
              <a:t>, </a:t>
            </a:r>
            <a:r>
              <a:rPr lang="ru-RU" sz="1800" dirty="0" err="1" smtClean="0"/>
              <a:t>прикрашений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неповторними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будівлями</a:t>
            </a:r>
            <a:r>
              <a:rPr lang="ru-RU" sz="1800" dirty="0" smtClean="0"/>
              <a:t> в </a:t>
            </a:r>
            <a:r>
              <a:rPr lang="ru-RU" sz="1800" dirty="0" err="1" smtClean="0"/>
              <a:t>стилі</a:t>
            </a:r>
            <a:r>
              <a:rPr lang="ru-RU" sz="1800" dirty="0" smtClean="0"/>
              <a:t> модерну (</a:t>
            </a:r>
            <a:r>
              <a:rPr lang="ru-RU" sz="1800" i="1" dirty="0" err="1" smtClean="0"/>
              <a:t>будинок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</a:t>
            </a:r>
            <a:r>
              <a:rPr lang="ru-RU" sz="1800" i="1" dirty="0" smtClean="0"/>
              <a:t> химерами</a:t>
            </a:r>
            <a:r>
              <a:rPr lang="ru-RU" sz="1800" dirty="0" smtClean="0"/>
              <a:t>), </a:t>
            </a:r>
            <a:r>
              <a:rPr lang="ru-RU" sz="1800" dirty="0" err="1" smtClean="0"/>
              <a:t>неокласицизму</a:t>
            </a:r>
            <a:r>
              <a:rPr lang="ru-RU" sz="1800" dirty="0" smtClean="0"/>
              <a:t> (музей </a:t>
            </a:r>
            <a:r>
              <a:rPr lang="ru-RU" sz="1800" dirty="0" err="1" smtClean="0"/>
              <a:t>старожитностей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мистецтва</a:t>
            </a:r>
            <a:r>
              <a:rPr lang="ru-RU" sz="1800" dirty="0" smtClean="0"/>
              <a:t>, </a:t>
            </a:r>
            <a:r>
              <a:rPr lang="ru-RU" sz="1800" dirty="0" err="1" smtClean="0"/>
              <a:t>нині</a:t>
            </a:r>
            <a:r>
              <a:rPr lang="ru-RU" sz="1800" dirty="0" smtClean="0"/>
              <a:t> </a:t>
            </a:r>
            <a:r>
              <a:rPr lang="ru-RU" sz="1800" i="1" dirty="0" err="1" smtClean="0"/>
              <a:t>Національний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художній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музей</a:t>
            </a:r>
            <a:r>
              <a:rPr lang="ru-RU" sz="1800" dirty="0" smtClean="0"/>
              <a:t>), неоготики (</a:t>
            </a:r>
            <a:r>
              <a:rPr lang="ru-RU" sz="1800" i="1" dirty="0" err="1" smtClean="0"/>
              <a:t>Миколаївський</a:t>
            </a:r>
            <a:r>
              <a:rPr lang="ru-RU" sz="1800" i="1" dirty="0" smtClean="0"/>
              <a:t> костел</a:t>
            </a:r>
            <a:r>
              <a:rPr lang="ru-RU" sz="1800" dirty="0" smtClean="0"/>
              <a:t>, </a:t>
            </a:r>
            <a:r>
              <a:rPr lang="ru-RU" sz="1800" dirty="0" err="1" smtClean="0"/>
              <a:t>нині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Національний</a:t>
            </a:r>
            <a:r>
              <a:rPr lang="ru-RU" sz="1800" dirty="0" smtClean="0"/>
              <a:t> </a:t>
            </a:r>
            <a:r>
              <a:rPr lang="ru-RU" sz="1800" dirty="0" smtClean="0"/>
              <a:t>бусинок </a:t>
            </a:r>
            <a:r>
              <a:rPr lang="ru-RU" sz="1800" dirty="0" err="1" smtClean="0"/>
              <a:t>органної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музики</a:t>
            </a:r>
            <a:r>
              <a:rPr lang="ru-RU" sz="1800" dirty="0" smtClean="0"/>
              <a:t>), </a:t>
            </a:r>
            <a:r>
              <a:rPr lang="ru-RU" sz="1800" dirty="0" err="1" smtClean="0"/>
              <a:t>мавританської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архітектури</a:t>
            </a:r>
            <a:r>
              <a:rPr lang="ru-RU" sz="1800" dirty="0" smtClean="0"/>
              <a:t> (</a:t>
            </a:r>
            <a:r>
              <a:rPr lang="ru-RU" sz="1800" dirty="0" err="1" smtClean="0"/>
              <a:t>караїмська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кенаса</a:t>
            </a:r>
            <a:r>
              <a:rPr lang="ru-RU" sz="1800" dirty="0" smtClean="0"/>
              <a:t>, </a:t>
            </a:r>
            <a:r>
              <a:rPr lang="ru-RU" sz="1800" dirty="0" err="1" smtClean="0"/>
              <a:t>нині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Будинок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актора</a:t>
            </a:r>
            <a:r>
              <a:rPr lang="ru-RU" sz="1800" dirty="0" smtClean="0"/>
              <a:t>).</a:t>
            </a:r>
            <a:endParaRPr lang="ru-RU" sz="1800" dirty="0"/>
          </a:p>
        </p:txBody>
      </p:sp>
      <p:pic>
        <p:nvPicPr>
          <p:cNvPr id="22530" name="Picture 2" descr="Vladyslav Horodećky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1905000" cy="2695576"/>
          </a:xfrm>
          <a:prstGeom prst="rect">
            <a:avLst/>
          </a:prstGeom>
          <a:noFill/>
        </p:spPr>
      </p:pic>
      <p:pic>
        <p:nvPicPr>
          <p:cNvPr id="22532" name="Picture 4" descr="House with Chimaeras 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3160392" cy="2286016"/>
          </a:xfrm>
          <a:prstGeom prst="rect">
            <a:avLst/>
          </a:prstGeom>
          <a:noFill/>
        </p:spPr>
      </p:pic>
      <p:pic>
        <p:nvPicPr>
          <p:cNvPr id="22534" name="Picture 6" descr="http://upload.wikimedia.org/wikipedia/uk/thumb/6/6a/%D0%A1%D0%B2%D1%96%D1%82%D0%BB%D0%B8%D0%BD%D0%B0_108.jpg/300px-%D0%A1%D0%B2%D1%96%D1%82%D0%BB%D0%B8%D0%BD%D0%B0_1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500438"/>
            <a:ext cx="2857500" cy="2143125"/>
          </a:xfrm>
          <a:prstGeom prst="rect">
            <a:avLst/>
          </a:prstGeom>
          <a:noFill/>
        </p:spPr>
      </p:pic>
      <p:pic>
        <p:nvPicPr>
          <p:cNvPr id="22536" name="Picture 8" descr="Сучасний вигляд (2007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214686"/>
            <a:ext cx="257175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Будинок з химерами</a:t>
            </a:r>
            <a:endParaRPr lang="ru-RU" dirty="0"/>
          </a:p>
        </p:txBody>
      </p:sp>
      <p:pic>
        <p:nvPicPr>
          <p:cNvPr id="21506" name="Picture 2" descr="http://img1.liveinternet.ru/images/attach/c/4/82/209/8220917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657975" cy="4829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Національний художній музей</a:t>
            </a:r>
            <a:endParaRPr lang="ru-RU" dirty="0"/>
          </a:p>
        </p:txBody>
      </p:sp>
      <p:pic>
        <p:nvPicPr>
          <p:cNvPr id="20482" name="Picture 2" descr="http://www.primetour.ua/~uploads/fck/1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5715000" cy="441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Миколаївський костел</a:t>
            </a:r>
            <a:endParaRPr lang="ru-RU" dirty="0"/>
          </a:p>
        </p:txBody>
      </p:sp>
      <p:pic>
        <p:nvPicPr>
          <p:cNvPr id="19458" name="Picture 2" descr="http://www.interesniy.kiev.ua/storage/imglib/i/old/photogalleries/76546/77305/dsc_2184_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357982" cy="5086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У 1910–1920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стиль </a:t>
            </a:r>
            <a:r>
              <a:rPr lang="ru-RU" dirty="0" err="1" smtClean="0"/>
              <a:t>необароко</a:t>
            </a:r>
            <a:r>
              <a:rPr lang="ru-RU" dirty="0" smtClean="0"/>
              <a:t> — </a:t>
            </a:r>
            <a:r>
              <a:rPr lang="ru-RU" dirty="0" err="1" smtClean="0"/>
              <a:t>спроба</a:t>
            </a:r>
            <a:r>
              <a:rPr lang="ru-RU" dirty="0" smtClean="0"/>
              <a:t> </a:t>
            </a:r>
            <a:r>
              <a:rPr lang="ru-RU" dirty="0" err="1" smtClean="0"/>
              <a:t>поєднати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 «</a:t>
            </a:r>
            <a:r>
              <a:rPr lang="ru-RU" dirty="0" err="1" smtClean="0"/>
              <a:t>мазепинського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»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досягненнями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модерну.</a:t>
            </a:r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Соціалістичної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 у </a:t>
            </a:r>
            <a:r>
              <a:rPr lang="ru-RU" dirty="0" err="1" smtClean="0"/>
              <a:t>мірі</a:t>
            </a:r>
            <a:r>
              <a:rPr lang="ru-RU" dirty="0" smtClean="0"/>
              <a:t> на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епохи</a:t>
            </a:r>
            <a:r>
              <a:rPr lang="ru-RU" dirty="0" smtClean="0"/>
              <a:t> модерна приходить </a:t>
            </a:r>
            <a:r>
              <a:rPr lang="ru-RU" dirty="0" err="1" smtClean="0"/>
              <a:t>епоха</a:t>
            </a:r>
            <a:r>
              <a:rPr lang="ru-RU" dirty="0" smtClean="0"/>
              <a:t> </a:t>
            </a:r>
            <a:r>
              <a:rPr lang="ru-RU" dirty="0" err="1" smtClean="0"/>
              <a:t>Модернізму</a:t>
            </a:r>
            <a:r>
              <a:rPr lang="ru-RU" dirty="0" smtClean="0"/>
              <a:t>, яка в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 представлена стилем </a:t>
            </a:r>
            <a:r>
              <a:rPr lang="ru-RU" dirty="0" err="1" smtClean="0"/>
              <a:t>Конструктивізму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вражаючи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побудовані</a:t>
            </a:r>
            <a:r>
              <a:rPr lang="ru-RU" dirty="0" smtClean="0"/>
              <a:t> в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республикі</a:t>
            </a:r>
            <a:r>
              <a:rPr lang="ru-RU" dirty="0" smtClean="0"/>
              <a:t> — </a:t>
            </a:r>
            <a:r>
              <a:rPr lang="ru-RU" dirty="0" err="1" smtClean="0"/>
              <a:t>Харкові</a:t>
            </a:r>
            <a:r>
              <a:rPr lang="ru-RU" dirty="0" smtClean="0"/>
              <a:t> (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i="1" dirty="0" err="1" smtClean="0"/>
              <a:t>Держпрому</a:t>
            </a:r>
            <a:r>
              <a:rPr lang="ru-RU" dirty="0" smtClean="0"/>
              <a:t>), </a:t>
            </a:r>
            <a:r>
              <a:rPr lang="ru-RU" dirty="0" err="1" smtClean="0"/>
              <a:t>Києві</a:t>
            </a:r>
            <a:r>
              <a:rPr lang="ru-RU" dirty="0" smtClean="0"/>
              <a:t> (</a:t>
            </a:r>
            <a:r>
              <a:rPr lang="ru-RU" dirty="0" err="1" smtClean="0"/>
              <a:t>Житлові</a:t>
            </a:r>
            <a:r>
              <a:rPr lang="ru-RU" dirty="0" smtClean="0"/>
              <a:t> </a:t>
            </a:r>
            <a:r>
              <a:rPr lang="ru-RU" dirty="0" err="1" smtClean="0"/>
              <a:t>будинки</a:t>
            </a:r>
            <a:r>
              <a:rPr lang="ru-RU" dirty="0" smtClean="0"/>
              <a:t> </a:t>
            </a:r>
            <a:r>
              <a:rPr lang="ru-RU" dirty="0" err="1" smtClean="0"/>
              <a:t>партапарату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районі</a:t>
            </a:r>
            <a:r>
              <a:rPr lang="ru-RU" dirty="0" smtClean="0"/>
              <a:t> «Липки», Перший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Лікаря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uk-UA" dirty="0" smtClean="0"/>
              <a:t>   Будинки Держпрому(1985)</a:t>
            </a:r>
            <a:endParaRPr lang="ru-RU" dirty="0"/>
          </a:p>
        </p:txBody>
      </p:sp>
      <p:pic>
        <p:nvPicPr>
          <p:cNvPr id="17410" name="Picture 2" descr="Файл:Charkow - budynek Derzpromu (198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620000" cy="448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595</Words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Архітектура України </vt:lpstr>
      <vt:lpstr>Слайд 2</vt:lpstr>
      <vt:lpstr>Слайд 3</vt:lpstr>
      <vt:lpstr>Слайд 4</vt:lpstr>
      <vt:lpstr>Будинок з химерами</vt:lpstr>
      <vt:lpstr>Національний художній музей</vt:lpstr>
      <vt:lpstr>Миколаївський костел</vt:lpstr>
      <vt:lpstr>Слайд 8</vt:lpstr>
      <vt:lpstr>   Будинки Держпрому(1985)</vt:lpstr>
      <vt:lpstr>Слайд 10</vt:lpstr>
      <vt:lpstr>Слайд 11</vt:lpstr>
      <vt:lpstr>Слайд 12</vt:lpstr>
      <vt:lpstr>Михайлівський Золотоверхий собор</vt:lpstr>
      <vt:lpstr>       Троїцький собор </vt:lpstr>
      <vt:lpstr>       Успенський собор</vt:lpstr>
      <vt:lpstr>Слайд 16</vt:lpstr>
      <vt:lpstr>                 Хрещатик</vt:lpstr>
      <vt:lpstr>Слайд 18</vt:lpstr>
      <vt:lpstr>            Палац спорту</vt:lpstr>
      <vt:lpstr>Київський національний університет імені Тараса Шевченка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України </dc:title>
  <cp:lastModifiedBy>User</cp:lastModifiedBy>
  <cp:revision>4</cp:revision>
  <dcterms:modified xsi:type="dcterms:W3CDTF">2013-04-21T08:46:42Z</dcterms:modified>
</cp:coreProperties>
</file>