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58" r:id="rId3"/>
    <p:sldId id="257" r:id="rId4"/>
    <p:sldId id="264" r:id="rId5"/>
    <p:sldId id="266" r:id="rId6"/>
    <p:sldId id="267" r:id="rId7"/>
    <p:sldId id="268" r:id="rId8"/>
    <p:sldId id="269" r:id="rId9"/>
    <p:sldId id="272" r:id="rId10"/>
    <p:sldId id="271" r:id="rId11"/>
    <p:sldId id="270" r:id="rId12"/>
    <p:sldId id="273" r:id="rId13"/>
    <p:sldId id="274" r:id="rId14"/>
    <p:sldId id="280" r:id="rId15"/>
    <p:sldId id="281" r:id="rId16"/>
    <p:sldId id="282" r:id="rId17"/>
    <p:sldId id="283" r:id="rId18"/>
    <p:sldId id="284" r:id="rId19"/>
    <p:sldId id="285" r:id="rId20"/>
    <p:sldId id="286" r:id="rId21"/>
    <p:sldId id="293" r:id="rId22"/>
    <p:sldId id="287" r:id="rId23"/>
    <p:sldId id="288" r:id="rId24"/>
    <p:sldId id="289" r:id="rId25"/>
    <p:sldId id="290" r:id="rId26"/>
    <p:sldId id="291" r:id="rId27"/>
    <p:sldId id="292" r:id="rId28"/>
    <p:sldId id="304" r:id="rId29"/>
    <p:sldId id="259" r:id="rId30"/>
    <p:sldId id="260" r:id="rId31"/>
    <p:sldId id="261" r:id="rId32"/>
    <p:sldId id="262" r:id="rId33"/>
    <p:sldId id="263" r:id="rId34"/>
    <p:sldId id="305" r:id="rId35"/>
    <p:sldId id="294" r:id="rId36"/>
    <p:sldId id="295" r:id="rId37"/>
    <p:sldId id="298" r:id="rId38"/>
    <p:sldId id="297" r:id="rId39"/>
    <p:sldId id="300" r:id="rId40"/>
    <p:sldId id="301" r:id="rId41"/>
    <p:sldId id="299" r:id="rId42"/>
    <p:sldId id="302" r:id="rId43"/>
    <p:sldId id="303" r:id="rId44"/>
    <p:sldId id="275" r:id="rId45"/>
    <p:sldId id="279" r:id="rId46"/>
    <p:sldId id="276" r:id="rId47"/>
    <p:sldId id="277" r:id="rId48"/>
    <p:sldId id="278" r:id="rId49"/>
    <p:sldId id="306" r:id="rId50"/>
    <p:sldId id="307" r:id="rId51"/>
    <p:sldId id="308" r:id="rId52"/>
    <p:sldId id="310" r:id="rId53"/>
    <p:sldId id="309" r:id="rId5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4" autoAdjust="0"/>
    <p:restoredTop sz="94660"/>
  </p:normalViewPr>
  <p:slideViewPr>
    <p:cSldViewPr>
      <p:cViewPr varScale="1">
        <p:scale>
          <a:sx n="70" d="100"/>
          <a:sy n="70" d="100"/>
        </p:scale>
        <p:origin x="-1398"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09E3DB-41DD-4FBE-8C01-5F49A6F706BC}" type="datetimeFigureOut">
              <a:rPr lang="ru-RU" smtClean="0"/>
              <a:t>12.02.2014</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0EBF72-0D5A-4783-B0A5-F5F41DAF7FD9}" type="slidenum">
              <a:rPr lang="ru-RU" smtClean="0"/>
              <a:t>‹#›</a:t>
            </a:fld>
            <a:endParaRPr lang="ru-RU" dirty="0"/>
          </a:p>
        </p:txBody>
      </p:sp>
    </p:spTree>
    <p:extLst>
      <p:ext uri="{BB962C8B-B14F-4D97-AF65-F5344CB8AC3E}">
        <p14:creationId xmlns:p14="http://schemas.microsoft.com/office/powerpoint/2010/main" val="1766452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10EBF72-0D5A-4783-B0A5-F5F41DAF7FD9}" type="slidenum">
              <a:rPr lang="ru-RU" smtClean="0"/>
              <a:t>31</a:t>
            </a:fld>
            <a:endParaRPr lang="ru-RU" dirty="0"/>
          </a:p>
        </p:txBody>
      </p:sp>
    </p:spTree>
    <p:extLst>
      <p:ext uri="{BB962C8B-B14F-4D97-AF65-F5344CB8AC3E}">
        <p14:creationId xmlns:p14="http://schemas.microsoft.com/office/powerpoint/2010/main" val="4230708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12.02.2014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12.02.2014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12.02.2014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12.02.2014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12.02.2014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12.02.2014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12.02.2014</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12.02.2014</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12.02.2014</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12.02.2014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12.02.2014</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12.02.2014</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3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4.xml"/><Relationship Id="rId4" Type="http://schemas.openxmlformats.org/officeDocument/2006/relationships/image" Target="../media/image10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jpeg"/></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5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67544" y="-34832"/>
            <a:ext cx="7772400" cy="1470025"/>
          </a:xfrm>
        </p:spPr>
        <p:txBody>
          <a:bodyPr/>
          <a:lstStyle/>
          <a:p>
            <a:r>
              <a:rPr lang="ru-RU" sz="8800" dirty="0" smtClean="0">
                <a:solidFill>
                  <a:srgbClr val="0070C0"/>
                </a:solidFill>
              </a:rPr>
              <a:t>Витамины</a:t>
            </a:r>
            <a:r>
              <a:rPr lang="ru-RU" dirty="0" smtClean="0"/>
              <a:t> </a:t>
            </a:r>
            <a:endParaRPr lang="ru-RU" dirty="0"/>
          </a:p>
        </p:txBody>
      </p:sp>
      <p:sp>
        <p:nvSpPr>
          <p:cNvPr id="5" name="TextBox 4"/>
          <p:cNvSpPr txBox="1"/>
          <p:nvPr/>
        </p:nvSpPr>
        <p:spPr>
          <a:xfrm>
            <a:off x="1259632" y="5229200"/>
            <a:ext cx="6696744" cy="1477328"/>
          </a:xfrm>
          <a:prstGeom prst="rect">
            <a:avLst/>
          </a:prstGeom>
          <a:noFill/>
        </p:spPr>
        <p:txBody>
          <a:bodyPr wrap="square" rtlCol="0">
            <a:spAutoFit/>
          </a:bodyPr>
          <a:lstStyle/>
          <a:p>
            <a:r>
              <a:rPr lang="ru-RU" dirty="0" smtClean="0"/>
              <a:t>Презентацию подготовили</a:t>
            </a:r>
          </a:p>
          <a:p>
            <a:r>
              <a:rPr lang="ru-RU" dirty="0" smtClean="0"/>
              <a:t>Ученики 11 А класса </a:t>
            </a:r>
          </a:p>
          <a:p>
            <a:r>
              <a:rPr lang="ru-RU" dirty="0" smtClean="0"/>
              <a:t>ОШ № 67</a:t>
            </a:r>
          </a:p>
          <a:p>
            <a:r>
              <a:rPr lang="ru-RU" dirty="0" smtClean="0"/>
              <a:t>Василенко Екатерина, Кодак Ольга, Моисеева Екатерина, Чуйко Виталий, Лыжина Ксения.</a:t>
            </a:r>
            <a:endParaRPr lang="ru-RU" dirty="0"/>
          </a:p>
        </p:txBody>
      </p:sp>
      <p:pic>
        <p:nvPicPr>
          <p:cNvPr id="1026" name="Picture 2" descr="http://www.trainmuscles.ru/wp-content/uploads/2012/01/vitamini-i-minera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124744"/>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783396"/>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717397" y="6551"/>
            <a:ext cx="7772400" cy="2622153"/>
          </a:xfrm>
        </p:spPr>
        <p:txBody>
          <a:bodyPr>
            <a:noAutofit/>
          </a:bodyPr>
          <a:lstStyle/>
          <a:p>
            <a:r>
              <a:rPr lang="ru-RU" sz="7200" dirty="0" smtClean="0">
                <a:solidFill>
                  <a:schemeClr val="accent6">
                    <a:lumMod val="75000"/>
                  </a:schemeClr>
                </a:solidFill>
              </a:rPr>
              <a:t>Пищевые источники</a:t>
            </a:r>
            <a:endParaRPr lang="ru-RU" sz="7200" dirty="0">
              <a:solidFill>
                <a:schemeClr val="accent6">
                  <a:lumMod val="75000"/>
                </a:scheme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29001"/>
            <a:ext cx="4572000" cy="342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1"/>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6332259"/>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3193"/>
            <a:ext cx="3062313" cy="369332"/>
          </a:xfrm>
          <a:prstGeom prst="rect">
            <a:avLst/>
          </a:prstGeom>
        </p:spPr>
        <p:txBody>
          <a:bodyPr wrap="none">
            <a:spAutoFit/>
          </a:bodyPr>
          <a:lstStyle/>
          <a:p>
            <a:r>
              <a:rPr lang="ru-RU" dirty="0">
                <a:solidFill>
                  <a:schemeClr val="accent6">
                    <a:lumMod val="50000"/>
                  </a:schemeClr>
                </a:solidFill>
              </a:rPr>
              <a:t>Растительные (каротиноиды)</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0688"/>
            <a:ext cx="2592288" cy="1596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630934"/>
            <a:ext cx="2311722" cy="1586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620688"/>
            <a:ext cx="2207629" cy="150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2217410"/>
            <a:ext cx="1512188" cy="175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7744" y="2055910"/>
            <a:ext cx="2512507" cy="181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315736"/>
            <a:ext cx="2256126" cy="152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8264" y="2211806"/>
            <a:ext cx="1993317" cy="1503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865" y="3971548"/>
            <a:ext cx="2244383" cy="1493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1800" y="4077072"/>
            <a:ext cx="3011840" cy="199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6243450"/>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404664"/>
            <a:ext cx="2620945" cy="163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5931" y="404664"/>
            <a:ext cx="2664296" cy="167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332656"/>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556" y="2204864"/>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1169" y="2193547"/>
            <a:ext cx="2317799" cy="1542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192" y="2475781"/>
            <a:ext cx="1685156" cy="1379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05" y="4433888"/>
            <a:ext cx="2276475"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12766" y="4295775"/>
            <a:ext cx="262890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4208" y="4540962"/>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8120054"/>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6632"/>
            <a:ext cx="2504853" cy="369332"/>
          </a:xfrm>
          <a:prstGeom prst="rect">
            <a:avLst/>
          </a:prstGeom>
        </p:spPr>
        <p:txBody>
          <a:bodyPr wrap="none">
            <a:spAutoFit/>
          </a:bodyPr>
          <a:lstStyle/>
          <a:p>
            <a:r>
              <a:rPr lang="ru-RU" dirty="0">
                <a:solidFill>
                  <a:schemeClr val="accent6">
                    <a:lumMod val="50000"/>
                  </a:schemeClr>
                </a:solidFill>
              </a:rPr>
              <a:t>Животные (ретиноиды)</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592" y="485964"/>
            <a:ext cx="1971675"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303" y="200598"/>
            <a:ext cx="2885306" cy="2885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718126"/>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2650395"/>
            <a:ext cx="260032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2393" y="2791243"/>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8184" y="2618023"/>
            <a:ext cx="2124075"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1751" y="4402995"/>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942184" y="5085184"/>
            <a:ext cx="4572000" cy="1200329"/>
          </a:xfrm>
          <a:prstGeom prst="rect">
            <a:avLst/>
          </a:prstGeom>
        </p:spPr>
        <p:txBody>
          <a:bodyPr>
            <a:spAutoFit/>
          </a:bodyPr>
          <a:lstStyle/>
          <a:p>
            <a:r>
              <a:rPr lang="ru-RU" dirty="0"/>
              <a:t>В среднем взрослому мужчине нужно 900 мкг, а женщине 700 мкг витамина A в сутки. Верхний допустимый уровень потребления для взрослых — 3000 мкг в сутки</a:t>
            </a:r>
          </a:p>
        </p:txBody>
      </p:sp>
    </p:spTree>
    <p:extLst>
      <p:ext uri="{BB962C8B-B14F-4D97-AF65-F5344CB8AC3E}">
        <p14:creationId xmlns:p14="http://schemas.microsoft.com/office/powerpoint/2010/main" val="4229199639"/>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Катенька\Desktop\kvpsbqu 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3468"/>
            <a:ext cx="4392487" cy="67437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887772" y="0"/>
            <a:ext cx="4907113" cy="1323439"/>
          </a:xfrm>
          <a:prstGeom prst="rect">
            <a:avLst/>
          </a:prstGeom>
        </p:spPr>
        <p:txBody>
          <a:bodyPr wrap="none">
            <a:spAutoFit/>
          </a:bodyPr>
          <a:lstStyle/>
          <a:p>
            <a:r>
              <a:rPr lang="ru-RU" sz="8000" b="1" dirty="0">
                <a:solidFill>
                  <a:prstClr val="black"/>
                </a:solidFill>
              </a:rPr>
              <a:t>Витамин </a:t>
            </a:r>
            <a:r>
              <a:rPr lang="en-US" sz="8000" b="1" dirty="0">
                <a:solidFill>
                  <a:prstClr val="black"/>
                </a:solidFill>
              </a:rPr>
              <a:t>B</a:t>
            </a:r>
            <a:endParaRPr lang="ru-RU" sz="8000" b="1" dirty="0">
              <a:solidFill>
                <a:prstClr val="black"/>
              </a:solidFill>
            </a:endParaRPr>
          </a:p>
        </p:txBody>
      </p:sp>
      <p:sp>
        <p:nvSpPr>
          <p:cNvPr id="3" name="Прямоугольник 2"/>
          <p:cNvSpPr/>
          <p:nvPr/>
        </p:nvSpPr>
        <p:spPr>
          <a:xfrm>
            <a:off x="4392486" y="1112897"/>
            <a:ext cx="4824536" cy="5693866"/>
          </a:xfrm>
          <a:prstGeom prst="rect">
            <a:avLst/>
          </a:prstGeom>
        </p:spPr>
        <p:txBody>
          <a:bodyPr wrap="square">
            <a:spAutoFit/>
          </a:bodyPr>
          <a:lstStyle/>
          <a:p>
            <a:r>
              <a:rPr lang="ru-RU" sz="2600" dirty="0">
                <a:solidFill>
                  <a:prstClr val="black"/>
                </a:solidFill>
              </a:rPr>
              <a:t>Витамин B относится к ряду водорастворимых витаминов, и играет ключевую роль в обеспечении нормального функционирования мозга и нервной системы, а также формирования крови. Витамин В, как правило, участвует в метаболизме каждой клетки человеческого организма, особенно это касается синтеза и регулирования ДНК, а также синтеза жирных кислот и производства энергии.</a:t>
            </a:r>
          </a:p>
        </p:txBody>
      </p:sp>
    </p:spTree>
    <p:extLst>
      <p:ext uri="{BB962C8B-B14F-4D97-AF65-F5344CB8AC3E}">
        <p14:creationId xmlns:p14="http://schemas.microsoft.com/office/powerpoint/2010/main" val="3430594638"/>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47664" y="-99392"/>
            <a:ext cx="6984776" cy="1323439"/>
          </a:xfrm>
          <a:prstGeom prst="rect">
            <a:avLst/>
          </a:prstGeom>
        </p:spPr>
        <p:txBody>
          <a:bodyPr wrap="square">
            <a:spAutoFit/>
          </a:bodyPr>
          <a:lstStyle/>
          <a:p>
            <a:r>
              <a:rPr lang="ru-RU" sz="8000" b="1" dirty="0">
                <a:solidFill>
                  <a:srgbClr val="F79646">
                    <a:lumMod val="50000"/>
                  </a:srgbClr>
                </a:solidFill>
              </a:rPr>
              <a:t>Витамин </a:t>
            </a:r>
            <a:r>
              <a:rPr lang="en-US" sz="8000" b="1" dirty="0" smtClean="0">
                <a:solidFill>
                  <a:srgbClr val="F79646">
                    <a:lumMod val="50000"/>
                  </a:srgbClr>
                </a:solidFill>
              </a:rPr>
              <a:t>B1</a:t>
            </a:r>
            <a:endParaRPr lang="ru-RU" sz="8000" b="1" dirty="0">
              <a:solidFill>
                <a:srgbClr val="F79646">
                  <a:lumMod val="50000"/>
                </a:srgbClr>
              </a:solidFill>
            </a:endParaRPr>
          </a:p>
        </p:txBody>
      </p:sp>
      <p:sp>
        <p:nvSpPr>
          <p:cNvPr id="3" name="Прямоугольник 2"/>
          <p:cNvSpPr/>
          <p:nvPr/>
        </p:nvSpPr>
        <p:spPr>
          <a:xfrm>
            <a:off x="7868" y="1017602"/>
            <a:ext cx="9136132" cy="892552"/>
          </a:xfrm>
          <a:prstGeom prst="rect">
            <a:avLst/>
          </a:prstGeom>
        </p:spPr>
        <p:txBody>
          <a:bodyPr wrap="square">
            <a:spAutoFit/>
          </a:bodyPr>
          <a:lstStyle/>
          <a:p>
            <a:r>
              <a:rPr lang="ru-RU" sz="2600" dirty="0">
                <a:solidFill>
                  <a:prstClr val="black"/>
                </a:solidFill>
              </a:rPr>
              <a:t>Витамин В1 из витаминов группы B был открыт первым. В ходе приготовления пищи теряется около 25 %  витамина. </a:t>
            </a:r>
          </a:p>
        </p:txBody>
      </p:sp>
      <p:sp>
        <p:nvSpPr>
          <p:cNvPr id="4" name="Прямоугольник 3"/>
          <p:cNvSpPr/>
          <p:nvPr/>
        </p:nvSpPr>
        <p:spPr>
          <a:xfrm>
            <a:off x="323528" y="1906561"/>
            <a:ext cx="4636140" cy="3231654"/>
          </a:xfrm>
          <a:prstGeom prst="rect">
            <a:avLst/>
          </a:prstGeom>
        </p:spPr>
        <p:txBody>
          <a:bodyPr wrap="square">
            <a:spAutoFit/>
          </a:bodyPr>
          <a:lstStyle/>
          <a:p>
            <a:r>
              <a:rPr lang="ru-RU" sz="3200" b="1" dirty="0" smtClean="0">
                <a:solidFill>
                  <a:prstClr val="black"/>
                </a:solidFill>
              </a:rPr>
              <a:t>Роль </a:t>
            </a:r>
            <a:r>
              <a:rPr lang="ru-RU" sz="3200" b="1" dirty="0">
                <a:solidFill>
                  <a:prstClr val="black"/>
                </a:solidFill>
              </a:rPr>
              <a:t>витамина B1 </a:t>
            </a:r>
            <a:r>
              <a:rPr lang="ru-RU" sz="3200" b="1" dirty="0" smtClean="0">
                <a:solidFill>
                  <a:prstClr val="black"/>
                </a:solidFill>
              </a:rPr>
              <a:t>в</a:t>
            </a:r>
            <a:r>
              <a:rPr lang="en-US" sz="3200" b="1" dirty="0" smtClean="0">
                <a:solidFill>
                  <a:prstClr val="black"/>
                </a:solidFill>
              </a:rPr>
              <a:t> </a:t>
            </a:r>
            <a:r>
              <a:rPr lang="ru-RU" sz="3200" b="1" dirty="0" smtClean="0">
                <a:solidFill>
                  <a:prstClr val="black"/>
                </a:solidFill>
              </a:rPr>
              <a:t>организме:</a:t>
            </a:r>
          </a:p>
          <a:p>
            <a:endParaRPr lang="ru-RU" sz="2800" dirty="0">
              <a:solidFill>
                <a:prstClr val="black"/>
              </a:solidFill>
            </a:endParaRPr>
          </a:p>
          <a:p>
            <a:r>
              <a:rPr lang="ru-RU" sz="2800" dirty="0" smtClean="0">
                <a:solidFill>
                  <a:prstClr val="black"/>
                </a:solidFill>
              </a:rPr>
              <a:t>1.Обмен веществ.</a:t>
            </a:r>
          </a:p>
          <a:p>
            <a:endParaRPr lang="en-US" sz="2800" dirty="0" smtClean="0">
              <a:solidFill>
                <a:prstClr val="black"/>
              </a:solidFill>
            </a:endParaRPr>
          </a:p>
          <a:p>
            <a:r>
              <a:rPr lang="ru-RU" sz="2800" dirty="0" smtClean="0">
                <a:solidFill>
                  <a:prstClr val="black"/>
                </a:solidFill>
              </a:rPr>
              <a:t>2</a:t>
            </a:r>
            <a:r>
              <a:rPr lang="ru-RU" sz="2800" dirty="0">
                <a:solidFill>
                  <a:prstClr val="black"/>
                </a:solidFill>
              </a:rPr>
              <a:t>. Витамин В1 обеспечивает нормальную работу ЦНС. </a:t>
            </a:r>
          </a:p>
        </p:txBody>
      </p:sp>
      <p:pic>
        <p:nvPicPr>
          <p:cNvPr id="2052" name="Picture 4" descr="http://www.faceshaping.ru/files/1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910154"/>
            <a:ext cx="3995936" cy="49349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ile:Thiamin.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5138215"/>
            <a:ext cx="3157668" cy="1706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091665"/>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http://zdorovayamama.com/wp-content/uploads/2013/05/produktyi-bogatyie-vitaminom-V1-tiam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186"/>
            <a:ext cx="9144000" cy="6850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020043"/>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47664" y="-243408"/>
            <a:ext cx="6480720" cy="1323439"/>
          </a:xfrm>
          <a:prstGeom prst="rect">
            <a:avLst/>
          </a:prstGeom>
        </p:spPr>
        <p:txBody>
          <a:bodyPr wrap="square">
            <a:spAutoFit/>
          </a:bodyPr>
          <a:lstStyle/>
          <a:p>
            <a:r>
              <a:rPr lang="ru-RU" sz="8000" b="1" dirty="0">
                <a:solidFill>
                  <a:srgbClr val="C0504D">
                    <a:lumMod val="50000"/>
                  </a:srgbClr>
                </a:solidFill>
              </a:rPr>
              <a:t>Витамин </a:t>
            </a:r>
            <a:r>
              <a:rPr lang="en-US" sz="8000" b="1" dirty="0" smtClean="0">
                <a:solidFill>
                  <a:srgbClr val="C0504D">
                    <a:lumMod val="50000"/>
                  </a:srgbClr>
                </a:solidFill>
              </a:rPr>
              <a:t>B2</a:t>
            </a:r>
            <a:endParaRPr lang="ru-RU" dirty="0">
              <a:solidFill>
                <a:srgbClr val="C0504D">
                  <a:lumMod val="50000"/>
                </a:srgbClr>
              </a:solidFill>
            </a:endParaRPr>
          </a:p>
        </p:txBody>
      </p:sp>
      <p:sp>
        <p:nvSpPr>
          <p:cNvPr id="3" name="Прямоугольник 2"/>
          <p:cNvSpPr/>
          <p:nvPr/>
        </p:nvSpPr>
        <p:spPr>
          <a:xfrm>
            <a:off x="19083" y="764704"/>
            <a:ext cx="9124917" cy="830997"/>
          </a:xfrm>
          <a:prstGeom prst="rect">
            <a:avLst/>
          </a:prstGeom>
        </p:spPr>
        <p:txBody>
          <a:bodyPr wrap="square">
            <a:spAutoFit/>
          </a:bodyPr>
          <a:lstStyle/>
          <a:p>
            <a:r>
              <a:rPr lang="ru-RU" sz="2400" dirty="0" smtClean="0">
                <a:solidFill>
                  <a:prstClr val="black"/>
                </a:solidFill>
              </a:rPr>
              <a:t>Витамин </a:t>
            </a:r>
            <a:r>
              <a:rPr lang="ru-RU" sz="2400" dirty="0">
                <a:solidFill>
                  <a:prstClr val="black"/>
                </a:solidFill>
              </a:rPr>
              <a:t>В2 или рибофлавин – это желто-оранжевое </a:t>
            </a:r>
            <a:r>
              <a:rPr lang="en-US" sz="2400" dirty="0" smtClean="0">
                <a:solidFill>
                  <a:prstClr val="black"/>
                </a:solidFill>
              </a:rPr>
              <a:t>  </a:t>
            </a:r>
            <a:r>
              <a:rPr lang="ru-RU" sz="2400" dirty="0" smtClean="0">
                <a:solidFill>
                  <a:prstClr val="black"/>
                </a:solidFill>
              </a:rPr>
              <a:t>растворимое </a:t>
            </a:r>
            <a:r>
              <a:rPr lang="ru-RU" sz="2400" dirty="0">
                <a:solidFill>
                  <a:prstClr val="black"/>
                </a:solidFill>
              </a:rPr>
              <a:t>в воде вещество. </a:t>
            </a:r>
          </a:p>
        </p:txBody>
      </p:sp>
      <p:pic>
        <p:nvPicPr>
          <p:cNvPr id="4098" name="Picture 2" descr="http://nebolet.com/medimg/content/vitamin-b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2" y="2420889"/>
            <a:ext cx="3688822" cy="443711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283969" y="1218089"/>
            <a:ext cx="4860031" cy="5478423"/>
          </a:xfrm>
          <a:prstGeom prst="rect">
            <a:avLst/>
          </a:prstGeom>
        </p:spPr>
        <p:txBody>
          <a:bodyPr wrap="square">
            <a:spAutoFit/>
          </a:bodyPr>
          <a:lstStyle/>
          <a:p>
            <a:r>
              <a:rPr lang="ru-RU" sz="2600" b="1" dirty="0">
                <a:solidFill>
                  <a:prstClr val="black"/>
                </a:solidFill>
              </a:rPr>
              <a:t>Роль витамина B2 в организме:</a:t>
            </a:r>
          </a:p>
          <a:p>
            <a:endParaRPr lang="ru-RU" dirty="0">
              <a:solidFill>
                <a:prstClr val="black"/>
              </a:solidFill>
            </a:endParaRPr>
          </a:p>
          <a:p>
            <a:r>
              <a:rPr lang="ru-RU" dirty="0">
                <a:solidFill>
                  <a:prstClr val="black"/>
                </a:solidFill>
              </a:rPr>
              <a:t>Нервная система, головной мозг: витамин B2 принимает участие в синтезе нервных </a:t>
            </a:r>
            <a:r>
              <a:rPr lang="ru-RU" dirty="0" smtClean="0">
                <a:solidFill>
                  <a:prstClr val="black"/>
                </a:solidFill>
              </a:rPr>
              <a:t>клеток.</a:t>
            </a:r>
            <a:endParaRPr lang="en-US" dirty="0" smtClean="0">
              <a:solidFill>
                <a:prstClr val="black"/>
              </a:solidFill>
            </a:endParaRPr>
          </a:p>
          <a:p>
            <a:endParaRPr lang="en-US" dirty="0">
              <a:solidFill>
                <a:prstClr val="black"/>
              </a:solidFill>
            </a:endParaRPr>
          </a:p>
          <a:p>
            <a:r>
              <a:rPr lang="ru-RU" dirty="0" smtClean="0">
                <a:solidFill>
                  <a:prstClr val="black"/>
                </a:solidFill>
              </a:rPr>
              <a:t>Система </a:t>
            </a:r>
            <a:r>
              <a:rPr lang="ru-RU" dirty="0">
                <a:solidFill>
                  <a:prstClr val="black"/>
                </a:solidFill>
              </a:rPr>
              <a:t>крови: рибофлавин стимулирует созревание эритроцитов, участвует в процессе усвоения железа.</a:t>
            </a:r>
          </a:p>
          <a:p>
            <a:endParaRPr lang="en-US" dirty="0" smtClean="0">
              <a:solidFill>
                <a:prstClr val="black"/>
              </a:solidFill>
            </a:endParaRPr>
          </a:p>
          <a:p>
            <a:r>
              <a:rPr lang="ru-RU" dirty="0" smtClean="0">
                <a:solidFill>
                  <a:prstClr val="black"/>
                </a:solidFill>
              </a:rPr>
              <a:t>Железы </a:t>
            </a:r>
            <a:r>
              <a:rPr lang="ru-RU" dirty="0">
                <a:solidFill>
                  <a:prstClr val="black"/>
                </a:solidFill>
              </a:rPr>
              <a:t>и гормоны: витамин B2 регулирует функционирование надпочечников, синтез и количество гормонов.</a:t>
            </a:r>
          </a:p>
          <a:p>
            <a:endParaRPr lang="ru-RU" dirty="0" smtClean="0">
              <a:solidFill>
                <a:prstClr val="black"/>
              </a:solidFill>
            </a:endParaRPr>
          </a:p>
          <a:p>
            <a:r>
              <a:rPr lang="ru-RU" dirty="0" smtClean="0">
                <a:solidFill>
                  <a:prstClr val="black"/>
                </a:solidFill>
              </a:rPr>
              <a:t>Глаза: защищает </a:t>
            </a:r>
            <a:r>
              <a:rPr lang="ru-RU" dirty="0">
                <a:solidFill>
                  <a:prstClr val="black"/>
                </a:solidFill>
              </a:rPr>
              <a:t>сетчатку от вредного влияния ультрафиолетовых лучей.</a:t>
            </a:r>
          </a:p>
          <a:p>
            <a:endParaRPr lang="ru-RU" dirty="0" smtClean="0">
              <a:solidFill>
                <a:prstClr val="black"/>
              </a:solidFill>
            </a:endParaRPr>
          </a:p>
          <a:p>
            <a:r>
              <a:rPr lang="ru-RU" dirty="0" smtClean="0">
                <a:solidFill>
                  <a:prstClr val="black"/>
                </a:solidFill>
              </a:rPr>
              <a:t>Кожа </a:t>
            </a:r>
            <a:r>
              <a:rPr lang="ru-RU" dirty="0">
                <a:solidFill>
                  <a:prstClr val="black"/>
                </a:solidFill>
              </a:rPr>
              <a:t>и слизистые оболочки: витамин B2 участвует в их образовании, в целом оказывает благотворное влияние.</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340768"/>
            <a:ext cx="2773363"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6071695"/>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mg1.liveinternet.ru/images/attach/c/2/69/515/69515186_p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57"/>
            <a:ext cx="5724128" cy="381881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miss-wellness.ru/wp-content/uploads/2013/08/vitamin-v2-v-produktax.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4005064"/>
            <a:ext cx="4286250" cy="27527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zhivie-recepti.ru/wp-content/uploads/2011/10/vitaminV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9524"/>
            <a:ext cx="4572000" cy="303847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livebalans.ru/img/produkti_b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4309" y="451498"/>
            <a:ext cx="3329691"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545098"/>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634" y="783442"/>
            <a:ext cx="9144000" cy="923330"/>
          </a:xfrm>
          <a:prstGeom prst="rect">
            <a:avLst/>
          </a:prstGeom>
        </p:spPr>
        <p:txBody>
          <a:bodyPr wrap="square">
            <a:spAutoFit/>
          </a:bodyPr>
          <a:lstStyle/>
          <a:p>
            <a:r>
              <a:rPr lang="ru-RU" dirty="0">
                <a:solidFill>
                  <a:prstClr val="black"/>
                </a:solidFill>
              </a:rPr>
              <a:t>Витамин В3 – это белый порошок, растворимый в воде. Химически он самый устойчивый из других витаминов группы В при воздействии нагревания, ультрафиолета, щелочей и воздуха. </a:t>
            </a:r>
          </a:p>
        </p:txBody>
      </p:sp>
      <p:sp>
        <p:nvSpPr>
          <p:cNvPr id="3" name="Прямоугольник 2"/>
          <p:cNvSpPr/>
          <p:nvPr/>
        </p:nvSpPr>
        <p:spPr>
          <a:xfrm>
            <a:off x="0" y="-243408"/>
            <a:ext cx="9144000" cy="1323439"/>
          </a:xfrm>
          <a:prstGeom prst="rect">
            <a:avLst/>
          </a:prstGeom>
        </p:spPr>
        <p:txBody>
          <a:bodyPr wrap="square">
            <a:spAutoFit/>
          </a:bodyPr>
          <a:lstStyle/>
          <a:p>
            <a:r>
              <a:rPr lang="ru-RU" sz="8000" b="1" dirty="0" smtClean="0">
                <a:solidFill>
                  <a:srgbClr val="C0504D">
                    <a:lumMod val="50000"/>
                  </a:srgbClr>
                </a:solidFill>
              </a:rPr>
              <a:t>       </a:t>
            </a:r>
            <a:r>
              <a:rPr lang="ru-RU" sz="8000" b="1" dirty="0" smtClean="0">
                <a:solidFill>
                  <a:srgbClr val="4BACC6">
                    <a:lumMod val="50000"/>
                  </a:srgbClr>
                </a:solidFill>
              </a:rPr>
              <a:t>Витамин </a:t>
            </a:r>
            <a:r>
              <a:rPr lang="en-US" sz="8000" b="1" dirty="0" smtClean="0">
                <a:solidFill>
                  <a:srgbClr val="4BACC6">
                    <a:lumMod val="50000"/>
                  </a:srgbClr>
                </a:solidFill>
              </a:rPr>
              <a:t>B</a:t>
            </a:r>
            <a:r>
              <a:rPr lang="ru-RU" sz="8000" b="1" dirty="0" smtClean="0">
                <a:solidFill>
                  <a:srgbClr val="4BACC6">
                    <a:lumMod val="50000"/>
                  </a:srgbClr>
                </a:solidFill>
              </a:rPr>
              <a:t>3</a:t>
            </a:r>
            <a:endParaRPr lang="ru-RU" dirty="0">
              <a:solidFill>
                <a:srgbClr val="4BACC6">
                  <a:lumMod val="50000"/>
                </a:srgbClr>
              </a:solidFill>
            </a:endParaRPr>
          </a:p>
        </p:txBody>
      </p:sp>
      <p:pic>
        <p:nvPicPr>
          <p:cNvPr id="6148" name="Picture 4" descr="http://img1.liveinternet.ru/images/attach/c/2/69/461/69461363_p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3663" y="2636912"/>
            <a:ext cx="5161645" cy="414908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5496" y="1688034"/>
            <a:ext cx="3960440" cy="4770537"/>
          </a:xfrm>
          <a:prstGeom prst="rect">
            <a:avLst/>
          </a:prstGeom>
        </p:spPr>
        <p:txBody>
          <a:bodyPr wrap="square">
            <a:spAutoFit/>
          </a:bodyPr>
          <a:lstStyle/>
          <a:p>
            <a:r>
              <a:rPr lang="ru-RU" sz="2600" b="1" dirty="0">
                <a:solidFill>
                  <a:prstClr val="black"/>
                </a:solidFill>
              </a:rPr>
              <a:t>Роль витамина B3 в организме:</a:t>
            </a:r>
          </a:p>
          <a:p>
            <a:endParaRPr lang="ru-RU" dirty="0">
              <a:solidFill>
                <a:prstClr val="black"/>
              </a:solidFill>
            </a:endParaRPr>
          </a:p>
          <a:p>
            <a:r>
              <a:rPr lang="ru-RU" dirty="0">
                <a:solidFill>
                  <a:prstClr val="black"/>
                </a:solidFill>
              </a:rPr>
              <a:t>Обмен </a:t>
            </a:r>
            <a:r>
              <a:rPr lang="ru-RU" dirty="0" smtClean="0">
                <a:solidFill>
                  <a:prstClr val="black"/>
                </a:solidFill>
              </a:rPr>
              <a:t>веществ.</a:t>
            </a:r>
          </a:p>
          <a:p>
            <a:endParaRPr lang="ru-RU" dirty="0">
              <a:solidFill>
                <a:prstClr val="black"/>
              </a:solidFill>
            </a:endParaRPr>
          </a:p>
          <a:p>
            <a:r>
              <a:rPr lang="ru-RU" dirty="0" smtClean="0">
                <a:solidFill>
                  <a:prstClr val="black"/>
                </a:solidFill>
              </a:rPr>
              <a:t>Рост клеток.</a:t>
            </a:r>
          </a:p>
          <a:p>
            <a:endParaRPr lang="ru-RU" dirty="0">
              <a:solidFill>
                <a:prstClr val="black"/>
              </a:solidFill>
            </a:endParaRPr>
          </a:p>
          <a:p>
            <a:r>
              <a:rPr lang="ru-RU" dirty="0" smtClean="0">
                <a:solidFill>
                  <a:prstClr val="black"/>
                </a:solidFill>
              </a:rPr>
              <a:t>Нервная </a:t>
            </a:r>
            <a:r>
              <a:rPr lang="ru-RU" dirty="0">
                <a:solidFill>
                  <a:prstClr val="black"/>
                </a:solidFill>
              </a:rPr>
              <a:t>система: ниацин поддерживает нормальное функционирование головного мозга и ЦНС.</a:t>
            </a:r>
          </a:p>
          <a:p>
            <a:endParaRPr lang="ru-RU" dirty="0" smtClean="0">
              <a:solidFill>
                <a:prstClr val="black"/>
              </a:solidFill>
            </a:endParaRPr>
          </a:p>
          <a:p>
            <a:r>
              <a:rPr lang="ru-RU" dirty="0" smtClean="0">
                <a:solidFill>
                  <a:prstClr val="black"/>
                </a:solidFill>
              </a:rPr>
              <a:t>Сердечнососудистая </a:t>
            </a:r>
            <a:r>
              <a:rPr lang="ru-RU" dirty="0">
                <a:solidFill>
                  <a:prstClr val="black"/>
                </a:solidFill>
              </a:rPr>
              <a:t>система: витамин B3 содействует повышению венозного давления и понижению артериального</a:t>
            </a:r>
            <a:r>
              <a:rPr lang="ru-RU" dirty="0" smtClean="0">
                <a:solidFill>
                  <a:prstClr val="black"/>
                </a:solidFill>
              </a:rPr>
              <a:t>.</a:t>
            </a:r>
            <a:endParaRPr lang="ru-RU" dirty="0">
              <a:solidFill>
                <a:prstClr val="black"/>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412776"/>
            <a:ext cx="2880320"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759476"/>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260648"/>
            <a:ext cx="6778685" cy="707886"/>
          </a:xfrm>
          <a:prstGeom prst="rect">
            <a:avLst/>
          </a:prstGeom>
          <a:noFill/>
        </p:spPr>
        <p:txBody>
          <a:bodyPr wrap="square" rtlCol="0">
            <a:spAutoFit/>
          </a:bodyPr>
          <a:lstStyle/>
          <a:p>
            <a:r>
              <a:rPr lang="ru-RU" sz="4000" b="1" i="1" dirty="0" smtClean="0">
                <a:solidFill>
                  <a:srgbClr val="00B050"/>
                </a:solidFill>
              </a:rPr>
              <a:t>Классификация витаминов : </a:t>
            </a:r>
            <a:endParaRPr lang="ru-RU" sz="4000" b="1" i="1" dirty="0">
              <a:solidFill>
                <a:srgbClr val="00B050"/>
              </a:solidFill>
            </a:endParaRPr>
          </a:p>
        </p:txBody>
      </p:sp>
      <p:cxnSp>
        <p:nvCxnSpPr>
          <p:cNvPr id="4" name="Прямая со стрелкой 3"/>
          <p:cNvCxnSpPr/>
          <p:nvPr/>
        </p:nvCxnSpPr>
        <p:spPr>
          <a:xfrm>
            <a:off x="3203848" y="968534"/>
            <a:ext cx="1512168" cy="8300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5"/>
          <p:cNvCxnSpPr/>
          <p:nvPr/>
        </p:nvCxnSpPr>
        <p:spPr>
          <a:xfrm flipH="1">
            <a:off x="1835696" y="968534"/>
            <a:ext cx="1368152" cy="17838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2924944"/>
            <a:ext cx="3779912" cy="584775"/>
          </a:xfrm>
          <a:prstGeom prst="rect">
            <a:avLst/>
          </a:prstGeom>
          <a:noFill/>
        </p:spPr>
        <p:txBody>
          <a:bodyPr wrap="square" rtlCol="0">
            <a:spAutoFit/>
          </a:bodyPr>
          <a:lstStyle/>
          <a:p>
            <a:r>
              <a:rPr lang="ru-RU" sz="3200" b="1" dirty="0" smtClean="0">
                <a:solidFill>
                  <a:srgbClr val="7030A0"/>
                </a:solidFill>
              </a:rPr>
              <a:t>Жирорастворимые</a:t>
            </a:r>
            <a:r>
              <a:rPr lang="ru-RU" dirty="0" smtClean="0"/>
              <a:t> </a:t>
            </a:r>
            <a:endParaRPr lang="ru-RU" dirty="0"/>
          </a:p>
        </p:txBody>
      </p:sp>
      <p:sp>
        <p:nvSpPr>
          <p:cNvPr id="8" name="TextBox 7"/>
          <p:cNvSpPr txBox="1"/>
          <p:nvPr/>
        </p:nvSpPr>
        <p:spPr>
          <a:xfrm>
            <a:off x="4716016" y="1875402"/>
            <a:ext cx="3816424" cy="584775"/>
          </a:xfrm>
          <a:prstGeom prst="rect">
            <a:avLst/>
          </a:prstGeom>
          <a:noFill/>
        </p:spPr>
        <p:txBody>
          <a:bodyPr wrap="square" rtlCol="0">
            <a:spAutoFit/>
          </a:bodyPr>
          <a:lstStyle/>
          <a:p>
            <a:r>
              <a:rPr lang="ru-RU" sz="3200" b="1" dirty="0" smtClean="0">
                <a:solidFill>
                  <a:srgbClr val="7030A0"/>
                </a:solidFill>
              </a:rPr>
              <a:t>Водорастворимые</a:t>
            </a:r>
            <a:r>
              <a:rPr lang="ru-RU" sz="3200" dirty="0" smtClean="0">
                <a:solidFill>
                  <a:srgbClr val="7030A0"/>
                </a:solidFill>
              </a:rPr>
              <a:t> </a:t>
            </a:r>
            <a:endParaRPr lang="ru-RU" sz="3200" dirty="0">
              <a:solidFill>
                <a:srgbClr val="7030A0"/>
              </a:solidFill>
            </a:endParaRPr>
          </a:p>
        </p:txBody>
      </p:sp>
      <p:sp>
        <p:nvSpPr>
          <p:cNvPr id="14" name="TextBox 13"/>
          <p:cNvSpPr txBox="1"/>
          <p:nvPr/>
        </p:nvSpPr>
        <p:spPr>
          <a:xfrm>
            <a:off x="525434" y="3509719"/>
            <a:ext cx="2016224" cy="646331"/>
          </a:xfrm>
          <a:prstGeom prst="rect">
            <a:avLst/>
          </a:prstGeom>
          <a:noFill/>
        </p:spPr>
        <p:txBody>
          <a:bodyPr wrap="square" rtlCol="0">
            <a:spAutoFit/>
          </a:bodyPr>
          <a:lstStyle/>
          <a:p>
            <a:r>
              <a:rPr lang="ru-RU" sz="3600" b="1" i="1" dirty="0" smtClean="0">
                <a:solidFill>
                  <a:srgbClr val="00B050"/>
                </a:solidFill>
              </a:rPr>
              <a:t>А</a:t>
            </a:r>
            <a:r>
              <a:rPr lang="en-US" sz="3600" b="1" i="1" dirty="0" smtClean="0">
                <a:solidFill>
                  <a:srgbClr val="00B050"/>
                </a:solidFill>
              </a:rPr>
              <a:t>;D;E;K</a:t>
            </a:r>
            <a:endParaRPr lang="ru-RU" sz="3600" b="1" i="1" dirty="0">
              <a:solidFill>
                <a:srgbClr val="00B050"/>
              </a:solidFill>
            </a:endParaRPr>
          </a:p>
        </p:txBody>
      </p:sp>
      <p:sp>
        <p:nvSpPr>
          <p:cNvPr id="15" name="TextBox 14"/>
          <p:cNvSpPr txBox="1"/>
          <p:nvPr/>
        </p:nvSpPr>
        <p:spPr>
          <a:xfrm>
            <a:off x="4582484" y="2499593"/>
            <a:ext cx="3805939" cy="1569660"/>
          </a:xfrm>
          <a:prstGeom prst="rect">
            <a:avLst/>
          </a:prstGeom>
          <a:noFill/>
        </p:spPr>
        <p:txBody>
          <a:bodyPr wrap="square" rtlCol="0">
            <a:spAutoFit/>
          </a:bodyPr>
          <a:lstStyle/>
          <a:p>
            <a:r>
              <a:rPr lang="ru-RU" sz="3200" b="1" i="1" dirty="0"/>
              <a:t> </a:t>
            </a:r>
            <a:r>
              <a:rPr lang="ru-RU" sz="3200" b="1" i="1" dirty="0">
                <a:solidFill>
                  <a:srgbClr val="00B050"/>
                </a:solidFill>
              </a:rPr>
              <a:t>В1, В2, В3, </a:t>
            </a:r>
            <a:r>
              <a:rPr lang="ru-RU" sz="3200" b="1" i="1" dirty="0" smtClean="0">
                <a:solidFill>
                  <a:srgbClr val="00B050"/>
                </a:solidFill>
              </a:rPr>
              <a:t>В5, В</a:t>
            </a:r>
            <a:r>
              <a:rPr lang="en-US" sz="3200" b="1" i="1" dirty="0" smtClean="0">
                <a:solidFill>
                  <a:srgbClr val="00B050"/>
                </a:solidFill>
              </a:rPr>
              <a:t>6; </a:t>
            </a:r>
            <a:r>
              <a:rPr lang="ru-RU" sz="3200" b="1" i="1" dirty="0" smtClean="0">
                <a:solidFill>
                  <a:srgbClr val="00B050"/>
                </a:solidFill>
              </a:rPr>
              <a:t>В9</a:t>
            </a:r>
            <a:r>
              <a:rPr lang="ru-RU" sz="3200" b="1" i="1" dirty="0">
                <a:solidFill>
                  <a:srgbClr val="00B050"/>
                </a:solidFill>
              </a:rPr>
              <a:t>, В12, </a:t>
            </a:r>
            <a:r>
              <a:rPr lang="ru-RU" sz="3200" b="1" i="1" dirty="0"/>
              <a:t>а также витамины </a:t>
            </a:r>
            <a:r>
              <a:rPr lang="ru-RU" sz="3200" b="1" i="1" dirty="0">
                <a:solidFill>
                  <a:srgbClr val="00B050"/>
                </a:solidFill>
              </a:rPr>
              <a:t>Н, С и Р.</a:t>
            </a:r>
            <a:r>
              <a:rPr lang="ru-RU" dirty="0">
                <a:solidFill>
                  <a:srgbClr val="00B050"/>
                </a:solidFill>
              </a:rPr>
              <a:t> </a:t>
            </a:r>
          </a:p>
        </p:txBody>
      </p:sp>
      <p:pic>
        <p:nvPicPr>
          <p:cNvPr id="2052" name="Picture 4" descr="http://nebolet.com/medimg/content/vitamin-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236049"/>
            <a:ext cx="2000207" cy="16377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body-fitnes.com/uploads/posts/2012-02/1329735609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5025" y="4941168"/>
            <a:ext cx="2609957" cy="212189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infosmi.net/images/stories/articles/2012/Zdorovie/10-2012/07/6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9932" y="5157958"/>
            <a:ext cx="2124236" cy="168884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dietaonline.ru/images/resources/article_pic/n_4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2779" y="5085910"/>
            <a:ext cx="1782898" cy="178289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img.happy-giraffe.ru/thumbs/580x1000/118681/b7535ebc970eeeb83b995d9fd21cfdd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6318" y="5186828"/>
            <a:ext cx="1871338" cy="1559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643796"/>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19672" y="-243408"/>
            <a:ext cx="6534472" cy="1323439"/>
          </a:xfrm>
          <a:prstGeom prst="rect">
            <a:avLst/>
          </a:prstGeom>
        </p:spPr>
        <p:txBody>
          <a:bodyPr wrap="square">
            <a:spAutoFit/>
          </a:bodyPr>
          <a:lstStyle/>
          <a:p>
            <a:r>
              <a:rPr lang="ru-RU" sz="8000" b="1" dirty="0">
                <a:solidFill>
                  <a:srgbClr val="C00000"/>
                </a:solidFill>
              </a:rPr>
              <a:t>Витамин </a:t>
            </a:r>
            <a:r>
              <a:rPr lang="en-US" sz="8000" b="1" dirty="0" smtClean="0">
                <a:solidFill>
                  <a:srgbClr val="C00000"/>
                </a:solidFill>
              </a:rPr>
              <a:t>B</a:t>
            </a:r>
            <a:r>
              <a:rPr lang="ru-RU" sz="8000" b="1" dirty="0" smtClean="0">
                <a:solidFill>
                  <a:srgbClr val="C00000"/>
                </a:solidFill>
              </a:rPr>
              <a:t>5</a:t>
            </a:r>
            <a:endParaRPr lang="ru-RU" dirty="0">
              <a:solidFill>
                <a:srgbClr val="C00000"/>
              </a:solidFill>
            </a:endParaRPr>
          </a:p>
        </p:txBody>
      </p:sp>
      <p:pic>
        <p:nvPicPr>
          <p:cNvPr id="7170" name="Picture 2" descr="http://polzavred.ru/wp-content/uploads/vitamin-b5-polza-i-poleznie-svoistva-pantotenovoi-kislo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8" y="2366070"/>
            <a:ext cx="4032447" cy="446449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ile:Pantothenic acid.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5545" y="1743229"/>
            <a:ext cx="2952750" cy="110490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538" y="799167"/>
            <a:ext cx="9133462" cy="1200329"/>
          </a:xfrm>
          <a:prstGeom prst="rect">
            <a:avLst/>
          </a:prstGeom>
        </p:spPr>
        <p:txBody>
          <a:bodyPr wrap="square">
            <a:spAutoFit/>
          </a:bodyPr>
          <a:lstStyle/>
          <a:p>
            <a:r>
              <a:rPr lang="ru-RU" dirty="0">
                <a:solidFill>
                  <a:prstClr val="black"/>
                </a:solidFill>
              </a:rPr>
              <a:t>Пантотеновая кислота в качестве витамина была открыта в 1933 году. Оказалось, что она чрезвычайно широко распространена во всех живых объектах, за что и получила такое </a:t>
            </a:r>
            <a:r>
              <a:rPr lang="ru-RU" dirty="0" smtClean="0">
                <a:solidFill>
                  <a:prstClr val="black"/>
                </a:solidFill>
              </a:rPr>
              <a:t>название. </a:t>
            </a:r>
            <a:r>
              <a:rPr lang="ru-RU" dirty="0">
                <a:solidFill>
                  <a:prstClr val="black"/>
                </a:solidFill>
              </a:rPr>
              <a:t>Витамин В5 хорошо растворим в воде. Он нетоксичен, легко выводится из организма.</a:t>
            </a:r>
          </a:p>
        </p:txBody>
      </p:sp>
      <p:sp>
        <p:nvSpPr>
          <p:cNvPr id="4" name="Прямоугольник 3"/>
          <p:cNvSpPr/>
          <p:nvPr/>
        </p:nvSpPr>
        <p:spPr>
          <a:xfrm>
            <a:off x="3872216" y="2851577"/>
            <a:ext cx="5654230" cy="492443"/>
          </a:xfrm>
          <a:prstGeom prst="rect">
            <a:avLst/>
          </a:prstGeom>
        </p:spPr>
        <p:txBody>
          <a:bodyPr wrap="square">
            <a:spAutoFit/>
          </a:bodyPr>
          <a:lstStyle/>
          <a:p>
            <a:r>
              <a:rPr lang="ru-RU" sz="2600" b="1" dirty="0">
                <a:solidFill>
                  <a:prstClr val="black"/>
                </a:solidFill>
              </a:rPr>
              <a:t>Роль витамина </a:t>
            </a:r>
            <a:r>
              <a:rPr lang="ru-RU" sz="2600" b="1" dirty="0" smtClean="0">
                <a:solidFill>
                  <a:prstClr val="black"/>
                </a:solidFill>
              </a:rPr>
              <a:t>B5 </a:t>
            </a:r>
            <a:r>
              <a:rPr lang="ru-RU" sz="2600" b="1" dirty="0">
                <a:solidFill>
                  <a:prstClr val="black"/>
                </a:solidFill>
              </a:rPr>
              <a:t>в организме:</a:t>
            </a:r>
          </a:p>
        </p:txBody>
      </p:sp>
      <p:sp>
        <p:nvSpPr>
          <p:cNvPr id="5" name="Прямоугольник 4"/>
          <p:cNvSpPr/>
          <p:nvPr/>
        </p:nvSpPr>
        <p:spPr>
          <a:xfrm>
            <a:off x="3851920" y="3789040"/>
            <a:ext cx="5436096" cy="2308324"/>
          </a:xfrm>
          <a:prstGeom prst="rect">
            <a:avLst/>
          </a:prstGeom>
        </p:spPr>
        <p:txBody>
          <a:bodyPr wrap="square">
            <a:spAutoFit/>
          </a:bodyPr>
          <a:lstStyle/>
          <a:p>
            <a:endParaRPr lang="ru-RU" dirty="0">
              <a:solidFill>
                <a:prstClr val="black"/>
              </a:solidFill>
            </a:endParaRPr>
          </a:p>
          <a:p>
            <a:r>
              <a:rPr lang="ru-RU" dirty="0">
                <a:solidFill>
                  <a:prstClr val="black"/>
                </a:solidFill>
              </a:rPr>
              <a:t>Пантотеновая кислота является мощным стимулятором синтеза гормонов надпочечников. </a:t>
            </a:r>
            <a:endParaRPr lang="ru-RU" dirty="0" smtClean="0">
              <a:solidFill>
                <a:prstClr val="black"/>
              </a:solidFill>
            </a:endParaRPr>
          </a:p>
          <a:p>
            <a:endParaRPr lang="ru-RU" dirty="0">
              <a:solidFill>
                <a:prstClr val="black"/>
              </a:solidFill>
            </a:endParaRPr>
          </a:p>
          <a:p>
            <a:r>
              <a:rPr lang="ru-RU" dirty="0">
                <a:solidFill>
                  <a:prstClr val="black"/>
                </a:solidFill>
              </a:rPr>
              <a:t>Также витамин В5 необходим для усвоения других витаминов и для нормального функционирования иммунной системы, т. к. принимает участие в синтезе антител. </a:t>
            </a:r>
          </a:p>
        </p:txBody>
      </p:sp>
    </p:spTree>
    <p:extLst>
      <p:ext uri="{BB962C8B-B14F-4D97-AF65-F5344CB8AC3E}">
        <p14:creationId xmlns:p14="http://schemas.microsoft.com/office/powerpoint/2010/main" val="722660857"/>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klubkrasoti.ru/content/image/bb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2"/>
            <a:ext cx="8640960"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18024"/>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764704"/>
            <a:ext cx="6372200" cy="923330"/>
          </a:xfrm>
          <a:prstGeom prst="rect">
            <a:avLst/>
          </a:prstGeom>
        </p:spPr>
        <p:txBody>
          <a:bodyPr wrap="square">
            <a:spAutoFit/>
          </a:bodyPr>
          <a:lstStyle/>
          <a:p>
            <a:r>
              <a:rPr lang="ru-RU" dirty="0">
                <a:solidFill>
                  <a:prstClr val="black"/>
                </a:solidFill>
              </a:rPr>
              <a:t>Витамин В6 – это водорастворимая группа родственных соединений, сходных по химической структуре: пиридоксамин, пиридоксаль, </a:t>
            </a:r>
            <a:r>
              <a:rPr lang="ru-RU" dirty="0" smtClean="0">
                <a:solidFill>
                  <a:prstClr val="black"/>
                </a:solidFill>
              </a:rPr>
              <a:t>пиридоксин.</a:t>
            </a:r>
            <a:endParaRPr lang="ru-RU" dirty="0">
              <a:solidFill>
                <a:prstClr val="black"/>
              </a:solidFill>
            </a:endParaRPr>
          </a:p>
        </p:txBody>
      </p:sp>
      <p:sp>
        <p:nvSpPr>
          <p:cNvPr id="3" name="Прямоугольник 2"/>
          <p:cNvSpPr/>
          <p:nvPr/>
        </p:nvSpPr>
        <p:spPr>
          <a:xfrm>
            <a:off x="1403648" y="-257241"/>
            <a:ext cx="6678488" cy="1323439"/>
          </a:xfrm>
          <a:prstGeom prst="rect">
            <a:avLst/>
          </a:prstGeom>
        </p:spPr>
        <p:txBody>
          <a:bodyPr wrap="square">
            <a:spAutoFit/>
          </a:bodyPr>
          <a:lstStyle/>
          <a:p>
            <a:r>
              <a:rPr lang="ru-RU" sz="8000" b="1" dirty="0">
                <a:solidFill>
                  <a:srgbClr val="9BBB59">
                    <a:lumMod val="50000"/>
                  </a:srgbClr>
                </a:solidFill>
              </a:rPr>
              <a:t>Витамин </a:t>
            </a:r>
            <a:r>
              <a:rPr lang="en-US" sz="8000" b="1" dirty="0" smtClean="0">
                <a:solidFill>
                  <a:srgbClr val="9BBB59">
                    <a:lumMod val="50000"/>
                  </a:srgbClr>
                </a:solidFill>
              </a:rPr>
              <a:t>B</a:t>
            </a:r>
            <a:r>
              <a:rPr lang="ru-RU" sz="8000" b="1" dirty="0" smtClean="0">
                <a:solidFill>
                  <a:srgbClr val="9BBB59">
                    <a:lumMod val="50000"/>
                  </a:srgbClr>
                </a:solidFill>
              </a:rPr>
              <a:t>6</a:t>
            </a:r>
            <a:endParaRPr lang="ru-RU" dirty="0">
              <a:solidFill>
                <a:srgbClr val="9BBB59">
                  <a:lumMod val="50000"/>
                </a:srgbClr>
              </a:solidFill>
            </a:endParaRPr>
          </a:p>
        </p:txBody>
      </p:sp>
      <p:pic>
        <p:nvPicPr>
          <p:cNvPr id="7170" name="Picture 2" descr="http://polzavred.ru/wp-content/uploads/vitamin-b6-polza-poleznie-svoistva-piridoksi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1" y="2636913"/>
            <a:ext cx="3851920" cy="422108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0" y="1656576"/>
            <a:ext cx="5004048" cy="5201424"/>
          </a:xfrm>
          <a:prstGeom prst="rect">
            <a:avLst/>
          </a:prstGeom>
        </p:spPr>
        <p:txBody>
          <a:bodyPr wrap="square">
            <a:spAutoFit/>
          </a:bodyPr>
          <a:lstStyle/>
          <a:p>
            <a:r>
              <a:rPr lang="ru-RU" sz="2600" b="1" dirty="0">
                <a:solidFill>
                  <a:prstClr val="black"/>
                </a:solidFill>
              </a:rPr>
              <a:t>Роль витамина </a:t>
            </a:r>
            <a:r>
              <a:rPr lang="ru-RU" sz="2600" b="1" dirty="0" smtClean="0">
                <a:solidFill>
                  <a:prstClr val="black"/>
                </a:solidFill>
              </a:rPr>
              <a:t>B6 </a:t>
            </a:r>
            <a:r>
              <a:rPr lang="ru-RU" sz="2600" b="1" dirty="0">
                <a:solidFill>
                  <a:prstClr val="black"/>
                </a:solidFill>
              </a:rPr>
              <a:t>в организме:</a:t>
            </a:r>
          </a:p>
          <a:p>
            <a:endParaRPr lang="ru-RU" dirty="0" smtClean="0">
              <a:solidFill>
                <a:prstClr val="black"/>
              </a:solidFill>
            </a:endParaRPr>
          </a:p>
          <a:p>
            <a:r>
              <a:rPr lang="ru-RU" dirty="0" smtClean="0">
                <a:solidFill>
                  <a:prstClr val="black"/>
                </a:solidFill>
              </a:rPr>
              <a:t>Обмен </a:t>
            </a:r>
            <a:r>
              <a:rPr lang="ru-RU" dirty="0">
                <a:solidFill>
                  <a:prstClr val="black"/>
                </a:solidFill>
              </a:rPr>
              <a:t>веществ: витамин B6 участвует практически во всех метаболических процессах </a:t>
            </a:r>
            <a:r>
              <a:rPr lang="ru-RU" dirty="0" smtClean="0">
                <a:solidFill>
                  <a:prstClr val="black"/>
                </a:solidFill>
              </a:rPr>
              <a:t>.</a:t>
            </a:r>
            <a:endParaRPr lang="ru-RU" dirty="0">
              <a:solidFill>
                <a:prstClr val="black"/>
              </a:solidFill>
            </a:endParaRPr>
          </a:p>
          <a:p>
            <a:endParaRPr lang="ru-RU" dirty="0" smtClean="0">
              <a:solidFill>
                <a:prstClr val="black"/>
              </a:solidFill>
            </a:endParaRPr>
          </a:p>
          <a:p>
            <a:r>
              <a:rPr lang="ru-RU" dirty="0" smtClean="0">
                <a:solidFill>
                  <a:prstClr val="black"/>
                </a:solidFill>
              </a:rPr>
              <a:t>Сердечнососудистая </a:t>
            </a:r>
            <a:r>
              <a:rPr lang="ru-RU" dirty="0">
                <a:solidFill>
                  <a:prstClr val="black"/>
                </a:solidFill>
              </a:rPr>
              <a:t>система: пиридоксин требуется для синтеза </a:t>
            </a:r>
            <a:r>
              <a:rPr lang="ru-RU" dirty="0" smtClean="0">
                <a:solidFill>
                  <a:prstClr val="black"/>
                </a:solidFill>
              </a:rPr>
              <a:t>жиросодержащих </a:t>
            </a:r>
            <a:r>
              <a:rPr lang="ru-RU" dirty="0">
                <a:solidFill>
                  <a:prstClr val="black"/>
                </a:solidFill>
              </a:rPr>
              <a:t>веществ, регулирующих работу сердца </a:t>
            </a:r>
            <a:r>
              <a:rPr lang="ru-RU" dirty="0" smtClean="0">
                <a:solidFill>
                  <a:prstClr val="black"/>
                </a:solidFill>
              </a:rPr>
              <a:t>и </a:t>
            </a:r>
            <a:r>
              <a:rPr lang="ru-RU" dirty="0">
                <a:solidFill>
                  <a:prstClr val="black"/>
                </a:solidFill>
              </a:rPr>
              <a:t>давление крови.</a:t>
            </a:r>
          </a:p>
          <a:p>
            <a:endParaRPr lang="ru-RU" dirty="0" smtClean="0">
              <a:solidFill>
                <a:prstClr val="black"/>
              </a:solidFill>
            </a:endParaRPr>
          </a:p>
          <a:p>
            <a:r>
              <a:rPr lang="ru-RU" dirty="0" smtClean="0">
                <a:solidFill>
                  <a:prstClr val="black"/>
                </a:solidFill>
              </a:rPr>
              <a:t>Иммунная </a:t>
            </a:r>
            <a:r>
              <a:rPr lang="ru-RU" dirty="0">
                <a:solidFill>
                  <a:prstClr val="black"/>
                </a:solidFill>
              </a:rPr>
              <a:t>система: </a:t>
            </a:r>
            <a:r>
              <a:rPr lang="ru-RU" dirty="0" smtClean="0">
                <a:solidFill>
                  <a:prstClr val="black"/>
                </a:solidFill>
              </a:rPr>
              <a:t>воздействует </a:t>
            </a:r>
            <a:r>
              <a:rPr lang="ru-RU" dirty="0">
                <a:solidFill>
                  <a:prstClr val="black"/>
                </a:solidFill>
              </a:rPr>
              <a:t>на функции деления клеток и образование антител.</a:t>
            </a:r>
          </a:p>
          <a:p>
            <a:endParaRPr lang="ru-RU" dirty="0" smtClean="0">
              <a:solidFill>
                <a:prstClr val="black"/>
              </a:solidFill>
            </a:endParaRPr>
          </a:p>
          <a:p>
            <a:r>
              <a:rPr lang="ru-RU" dirty="0" smtClean="0">
                <a:solidFill>
                  <a:prstClr val="black"/>
                </a:solidFill>
              </a:rPr>
              <a:t>Головной </a:t>
            </a:r>
            <a:r>
              <a:rPr lang="ru-RU" dirty="0">
                <a:solidFill>
                  <a:prstClr val="black"/>
                </a:solidFill>
              </a:rPr>
              <a:t>мозг и нервная система: пиридоксин обеспечивает нормальную работу ЦНС. </a:t>
            </a:r>
            <a:endParaRPr lang="ru-RU" dirty="0" smtClean="0">
              <a:solidFill>
                <a:prstClr val="black"/>
              </a:solidFill>
            </a:endParaRPr>
          </a:p>
          <a:p>
            <a:endParaRPr lang="ru-RU" dirty="0">
              <a:solidFill>
                <a:prstClr val="black"/>
              </a:solidFill>
            </a:endParaRPr>
          </a:p>
          <a:p>
            <a:r>
              <a:rPr lang="ru-RU" dirty="0" smtClean="0">
                <a:solidFill>
                  <a:prstClr val="black"/>
                </a:solidFill>
              </a:rPr>
              <a:t>Кожный </a:t>
            </a:r>
            <a:r>
              <a:rPr lang="ru-RU" dirty="0">
                <a:solidFill>
                  <a:prstClr val="black"/>
                </a:solidFill>
              </a:rPr>
              <a:t>покров (кожа, ногти, волосы): витамин B6 положительно влияет на их состояние.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606" y="597237"/>
            <a:ext cx="337820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1799525"/>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vita.worldsoul.ru/wp-content/uploads/2010/07/vitamin-B6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8748464"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486125"/>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47664" y="-315416"/>
            <a:ext cx="6552728" cy="1323439"/>
          </a:xfrm>
          <a:prstGeom prst="rect">
            <a:avLst/>
          </a:prstGeom>
        </p:spPr>
        <p:txBody>
          <a:bodyPr wrap="square">
            <a:spAutoFit/>
          </a:bodyPr>
          <a:lstStyle/>
          <a:p>
            <a:r>
              <a:rPr lang="ru-RU" sz="8000" b="1" dirty="0">
                <a:solidFill>
                  <a:srgbClr val="FFCC00"/>
                </a:solidFill>
              </a:rPr>
              <a:t>Витамин </a:t>
            </a:r>
            <a:r>
              <a:rPr lang="en-US" sz="8000" b="1" dirty="0" smtClean="0">
                <a:solidFill>
                  <a:srgbClr val="FFCC00"/>
                </a:solidFill>
              </a:rPr>
              <a:t>B</a:t>
            </a:r>
            <a:r>
              <a:rPr lang="ru-RU" sz="8000" b="1" dirty="0" smtClean="0">
                <a:solidFill>
                  <a:srgbClr val="FFCC00"/>
                </a:solidFill>
              </a:rPr>
              <a:t>9</a:t>
            </a:r>
            <a:endParaRPr lang="ru-RU" dirty="0">
              <a:solidFill>
                <a:srgbClr val="FFCC00"/>
              </a:solidFill>
            </a:endParaRPr>
          </a:p>
        </p:txBody>
      </p:sp>
      <p:sp>
        <p:nvSpPr>
          <p:cNvPr id="4" name="Прямоугольник 3"/>
          <p:cNvSpPr/>
          <p:nvPr/>
        </p:nvSpPr>
        <p:spPr>
          <a:xfrm>
            <a:off x="0" y="692696"/>
            <a:ext cx="9144000" cy="646331"/>
          </a:xfrm>
          <a:prstGeom prst="rect">
            <a:avLst/>
          </a:prstGeom>
        </p:spPr>
        <p:txBody>
          <a:bodyPr wrap="square">
            <a:spAutoFit/>
          </a:bodyPr>
          <a:lstStyle/>
          <a:p>
            <a:r>
              <a:rPr lang="ru-RU" dirty="0">
                <a:solidFill>
                  <a:prstClr val="black"/>
                </a:solidFill>
              </a:rPr>
              <a:t>Фолиевая кислота представляет собой водорастворимое вещество ярко-желтого цвета. В большом количестве содержится в зеленых овощах и листьях.</a:t>
            </a:r>
          </a:p>
        </p:txBody>
      </p:sp>
      <p:pic>
        <p:nvPicPr>
          <p:cNvPr id="9220" name="Picture 4" descr="http://woplan.net/pictures/28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331108"/>
            <a:ext cx="3690932" cy="450285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1474054"/>
            <a:ext cx="4572000" cy="5047536"/>
          </a:xfrm>
          <a:prstGeom prst="rect">
            <a:avLst/>
          </a:prstGeom>
        </p:spPr>
        <p:txBody>
          <a:bodyPr>
            <a:spAutoFit/>
          </a:bodyPr>
          <a:lstStyle/>
          <a:p>
            <a:r>
              <a:rPr lang="ru-RU" sz="2600" b="1" dirty="0" smtClean="0">
                <a:solidFill>
                  <a:prstClr val="black"/>
                </a:solidFill>
              </a:rPr>
              <a:t>Роль </a:t>
            </a:r>
            <a:r>
              <a:rPr lang="ru-RU" sz="2600" b="1" dirty="0">
                <a:solidFill>
                  <a:prstClr val="black"/>
                </a:solidFill>
              </a:rPr>
              <a:t>витамина </a:t>
            </a:r>
            <a:r>
              <a:rPr lang="ru-RU" sz="2600" b="1" dirty="0" smtClean="0">
                <a:solidFill>
                  <a:prstClr val="black"/>
                </a:solidFill>
              </a:rPr>
              <a:t>B9 </a:t>
            </a:r>
            <a:r>
              <a:rPr lang="ru-RU" sz="2600" b="1" dirty="0">
                <a:solidFill>
                  <a:prstClr val="black"/>
                </a:solidFill>
              </a:rPr>
              <a:t>в организме:</a:t>
            </a:r>
          </a:p>
          <a:p>
            <a:endParaRPr lang="ru-RU" dirty="0" smtClean="0">
              <a:solidFill>
                <a:prstClr val="black"/>
              </a:solidFill>
            </a:endParaRPr>
          </a:p>
          <a:p>
            <a:r>
              <a:rPr lang="ru-RU" dirty="0" smtClean="0">
                <a:solidFill>
                  <a:prstClr val="black"/>
                </a:solidFill>
              </a:rPr>
              <a:t>Деление </a:t>
            </a:r>
            <a:r>
              <a:rPr lang="ru-RU" dirty="0">
                <a:solidFill>
                  <a:prstClr val="black"/>
                </a:solidFill>
              </a:rPr>
              <a:t>клеток: витамин B9 требуется для продуцирования РНК и ДНК. </a:t>
            </a:r>
            <a:endParaRPr lang="ru-RU" dirty="0" smtClean="0">
              <a:solidFill>
                <a:prstClr val="black"/>
              </a:solidFill>
            </a:endParaRPr>
          </a:p>
          <a:p>
            <a:endParaRPr lang="ru-RU" dirty="0">
              <a:solidFill>
                <a:prstClr val="black"/>
              </a:solidFill>
            </a:endParaRPr>
          </a:p>
          <a:p>
            <a:r>
              <a:rPr lang="ru-RU" dirty="0" smtClean="0">
                <a:solidFill>
                  <a:prstClr val="black"/>
                </a:solidFill>
              </a:rPr>
              <a:t>Обмен </a:t>
            </a:r>
            <a:r>
              <a:rPr lang="ru-RU" dirty="0">
                <a:solidFill>
                  <a:prstClr val="black"/>
                </a:solidFill>
              </a:rPr>
              <a:t>веществ: фолиевая кислота принимает участие в белковом метаболизме.</a:t>
            </a:r>
          </a:p>
          <a:p>
            <a:endParaRPr lang="ru-RU" dirty="0" smtClean="0">
              <a:solidFill>
                <a:prstClr val="black"/>
              </a:solidFill>
            </a:endParaRPr>
          </a:p>
          <a:p>
            <a:r>
              <a:rPr lang="ru-RU" dirty="0" smtClean="0">
                <a:solidFill>
                  <a:prstClr val="black"/>
                </a:solidFill>
              </a:rPr>
              <a:t>Система </a:t>
            </a:r>
            <a:r>
              <a:rPr lang="ru-RU" dirty="0">
                <a:solidFill>
                  <a:prstClr val="black"/>
                </a:solidFill>
              </a:rPr>
              <a:t>крови: витамин B9 необходим для синтеза здоровых эритроцитов и лейкоцитов.</a:t>
            </a:r>
          </a:p>
          <a:p>
            <a:endParaRPr lang="ru-RU" dirty="0" smtClean="0">
              <a:solidFill>
                <a:prstClr val="black"/>
              </a:solidFill>
            </a:endParaRPr>
          </a:p>
          <a:p>
            <a:r>
              <a:rPr lang="ru-RU" dirty="0" smtClean="0">
                <a:solidFill>
                  <a:prstClr val="black"/>
                </a:solidFill>
              </a:rPr>
              <a:t>Кроме </a:t>
            </a:r>
            <a:r>
              <a:rPr lang="ru-RU" dirty="0">
                <a:solidFill>
                  <a:prstClr val="black"/>
                </a:solidFill>
              </a:rPr>
              <a:t>того, они требуется для развития спинного и головного мозга, а также скелета плода.</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124744"/>
            <a:ext cx="3161215" cy="266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2847923"/>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apteke.net/wp-content/uploads/2011/07/12882156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8208912"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866075"/>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6512" y="692696"/>
            <a:ext cx="9180512" cy="923330"/>
          </a:xfrm>
          <a:prstGeom prst="rect">
            <a:avLst/>
          </a:prstGeom>
        </p:spPr>
        <p:txBody>
          <a:bodyPr wrap="square">
            <a:spAutoFit/>
          </a:bodyPr>
          <a:lstStyle/>
          <a:p>
            <a:r>
              <a:rPr lang="ru-RU" dirty="0">
                <a:solidFill>
                  <a:prstClr val="black"/>
                </a:solidFill>
              </a:rPr>
              <a:t>Витамин B12 представляет собой ярко-красное водорастворимое вещество с молекулой кобальта в середине. В организм витамин B12 поступает с продуктами питания, а также частично вырабатывается в кишечнике. </a:t>
            </a:r>
          </a:p>
        </p:txBody>
      </p:sp>
      <p:sp>
        <p:nvSpPr>
          <p:cNvPr id="3" name="Прямоугольник 2"/>
          <p:cNvSpPr/>
          <p:nvPr/>
        </p:nvSpPr>
        <p:spPr>
          <a:xfrm>
            <a:off x="1249970" y="-315416"/>
            <a:ext cx="6858000" cy="1323439"/>
          </a:xfrm>
          <a:prstGeom prst="rect">
            <a:avLst/>
          </a:prstGeom>
        </p:spPr>
        <p:txBody>
          <a:bodyPr wrap="square">
            <a:spAutoFit/>
          </a:bodyPr>
          <a:lstStyle/>
          <a:p>
            <a:r>
              <a:rPr lang="ru-RU" sz="8000" b="1" dirty="0">
                <a:solidFill>
                  <a:srgbClr val="00B050"/>
                </a:solidFill>
              </a:rPr>
              <a:t>Витамин </a:t>
            </a:r>
            <a:r>
              <a:rPr lang="en-US" sz="8000" b="1" dirty="0" smtClean="0">
                <a:solidFill>
                  <a:srgbClr val="00B050"/>
                </a:solidFill>
              </a:rPr>
              <a:t>B12</a:t>
            </a:r>
            <a:endParaRPr lang="ru-RU" dirty="0">
              <a:solidFill>
                <a:srgbClr val="00B050"/>
              </a:solidFill>
            </a:endParaRPr>
          </a:p>
        </p:txBody>
      </p:sp>
      <p:pic>
        <p:nvPicPr>
          <p:cNvPr id="2050" name="Picture 2" descr="http://files.storeland.net/f690/027/vitaminy_B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988840"/>
            <a:ext cx="3888432" cy="488377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553744" y="1277439"/>
            <a:ext cx="4590256" cy="5601533"/>
          </a:xfrm>
          <a:prstGeom prst="rect">
            <a:avLst/>
          </a:prstGeom>
        </p:spPr>
        <p:txBody>
          <a:bodyPr wrap="square">
            <a:spAutoFit/>
          </a:bodyPr>
          <a:lstStyle/>
          <a:p>
            <a:r>
              <a:rPr lang="ru-RU" sz="2600" b="1" dirty="0">
                <a:solidFill>
                  <a:prstClr val="black"/>
                </a:solidFill>
              </a:rPr>
              <a:t>Роль витамина B9 в организме:</a:t>
            </a:r>
          </a:p>
          <a:p>
            <a:endParaRPr lang="en-US" dirty="0" smtClean="0">
              <a:solidFill>
                <a:prstClr val="black"/>
              </a:solidFill>
            </a:endParaRPr>
          </a:p>
          <a:p>
            <a:r>
              <a:rPr lang="ru-RU" dirty="0" smtClean="0">
                <a:solidFill>
                  <a:prstClr val="black"/>
                </a:solidFill>
              </a:rPr>
              <a:t>Обмен </a:t>
            </a:r>
            <a:r>
              <a:rPr lang="ru-RU" dirty="0">
                <a:solidFill>
                  <a:prstClr val="black"/>
                </a:solidFill>
              </a:rPr>
              <a:t>веществ: витамин B12 требуется для высвобождения энергии из пищи, усвоения ряда жиров и аминокислот, преобразования фолата из пассивной формы в активную. </a:t>
            </a:r>
            <a:endParaRPr lang="en-US" dirty="0" smtClean="0">
              <a:solidFill>
                <a:prstClr val="black"/>
              </a:solidFill>
            </a:endParaRPr>
          </a:p>
          <a:p>
            <a:endParaRPr lang="en-US" dirty="0">
              <a:solidFill>
                <a:prstClr val="black"/>
              </a:solidFill>
            </a:endParaRPr>
          </a:p>
          <a:p>
            <a:r>
              <a:rPr lang="ru-RU" dirty="0" smtClean="0">
                <a:solidFill>
                  <a:prstClr val="black"/>
                </a:solidFill>
              </a:rPr>
              <a:t>Нервная </a:t>
            </a:r>
            <a:r>
              <a:rPr lang="ru-RU" dirty="0">
                <a:solidFill>
                  <a:prstClr val="black"/>
                </a:solidFill>
              </a:rPr>
              <a:t>система, головной мозг: цианокобаламин необходим при </a:t>
            </a:r>
            <a:r>
              <a:rPr lang="ru-RU" dirty="0" smtClean="0">
                <a:solidFill>
                  <a:prstClr val="black"/>
                </a:solidFill>
              </a:rPr>
              <a:t>нарушений </a:t>
            </a:r>
            <a:r>
              <a:rPr lang="ru-RU" dirty="0">
                <a:solidFill>
                  <a:prstClr val="black"/>
                </a:solidFill>
              </a:rPr>
              <a:t>эмоционального состояния.</a:t>
            </a:r>
          </a:p>
          <a:p>
            <a:endParaRPr lang="en-US" dirty="0" smtClean="0">
              <a:solidFill>
                <a:prstClr val="black"/>
              </a:solidFill>
            </a:endParaRPr>
          </a:p>
          <a:p>
            <a:r>
              <a:rPr lang="ru-RU" dirty="0" smtClean="0">
                <a:solidFill>
                  <a:prstClr val="black"/>
                </a:solidFill>
              </a:rPr>
              <a:t>Система </a:t>
            </a:r>
            <a:r>
              <a:rPr lang="ru-RU" dirty="0">
                <a:solidFill>
                  <a:prstClr val="black"/>
                </a:solidFill>
              </a:rPr>
              <a:t>крови: витамин B12 стимулирует свертывающую систему крови</a:t>
            </a:r>
            <a:r>
              <a:rPr lang="ru-RU" dirty="0" smtClean="0">
                <a:solidFill>
                  <a:prstClr val="black"/>
                </a:solidFill>
              </a:rPr>
              <a:t>,, </a:t>
            </a:r>
            <a:r>
              <a:rPr lang="ru-RU" dirty="0">
                <a:solidFill>
                  <a:prstClr val="black"/>
                </a:solidFill>
              </a:rPr>
              <a:t>усиливает иммунную систему.</a:t>
            </a:r>
          </a:p>
          <a:p>
            <a:endParaRPr lang="en-US" dirty="0" smtClean="0">
              <a:solidFill>
                <a:prstClr val="black"/>
              </a:solidFill>
            </a:endParaRPr>
          </a:p>
          <a:p>
            <a:r>
              <a:rPr lang="ru-RU" dirty="0" smtClean="0">
                <a:solidFill>
                  <a:prstClr val="black"/>
                </a:solidFill>
              </a:rPr>
              <a:t>Печень</a:t>
            </a:r>
            <a:r>
              <a:rPr lang="ru-RU" dirty="0">
                <a:solidFill>
                  <a:prstClr val="black"/>
                </a:solidFill>
              </a:rPr>
              <a:t>: витамин B12 уменьшает уровень холестерина в крови, благотворно влияет на работу органа.</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412776"/>
            <a:ext cx="2805113" cy="32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0599902"/>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ruktomin.com/wp-content/uploads/2011/06/vitamin-B12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47709"/>
            <a:ext cx="8424936"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997076"/>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260648"/>
            <a:ext cx="7128792" cy="1200329"/>
          </a:xfrm>
          <a:prstGeom prst="rect">
            <a:avLst/>
          </a:prstGeom>
          <a:noFill/>
        </p:spPr>
        <p:txBody>
          <a:bodyPr wrap="square" rtlCol="0">
            <a:spAutoFit/>
          </a:bodyPr>
          <a:lstStyle/>
          <a:p>
            <a:pPr algn="ctr"/>
            <a:r>
              <a:rPr lang="ru-RU" sz="7200" i="1" dirty="0" smtClean="0">
                <a:solidFill>
                  <a:srgbClr val="FF0000"/>
                </a:solidFill>
              </a:rPr>
              <a:t>Витамин С </a:t>
            </a:r>
            <a:endParaRPr lang="ru-RU" sz="7200" i="1" dirty="0">
              <a:solidFill>
                <a:srgbClr val="FF0000"/>
              </a:solidFill>
            </a:endParaRPr>
          </a:p>
        </p:txBody>
      </p:sp>
      <p:pic>
        <p:nvPicPr>
          <p:cNvPr id="1029" name="Picture 5" descr="http://muraweynik.ru/wp-content/uploads/2011/12/146f5865b96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8396" y="1772816"/>
            <a:ext cx="4947167" cy="4252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541214"/>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921244"/>
            <a:ext cx="8784976" cy="738664"/>
          </a:xfrm>
          <a:prstGeom prst="rect">
            <a:avLst/>
          </a:prstGeom>
        </p:spPr>
        <p:txBody>
          <a:bodyPr wrap="square">
            <a:spAutoFit/>
          </a:bodyPr>
          <a:lstStyle/>
          <a:p>
            <a:r>
              <a:rPr lang="ru-RU" sz="2400" i="1" dirty="0">
                <a:solidFill>
                  <a:srgbClr val="FF0000"/>
                </a:solidFill>
                <a:latin typeface="Georgia" pitchFamily="18" charset="0"/>
              </a:rPr>
              <a:t>Витамин С</a:t>
            </a:r>
            <a:r>
              <a:rPr lang="ru-RU" dirty="0">
                <a:solidFill>
                  <a:srgbClr val="FF0000"/>
                </a:solidFill>
                <a:latin typeface="Georgia" pitchFamily="18" charset="0"/>
              </a:rPr>
              <a:t> </a:t>
            </a:r>
            <a:r>
              <a:rPr lang="ru-RU" dirty="0">
                <a:latin typeface="Georgia" pitchFamily="18" charset="0"/>
              </a:rPr>
              <a:t>является водорастворимым витамином. Впервые выделен в 1923-1927 гг. </a:t>
            </a:r>
            <a:r>
              <a:rPr lang="ru-RU" dirty="0" smtClean="0">
                <a:latin typeface="Georgia" pitchFamily="18" charset="0"/>
              </a:rPr>
              <a:t>из</a:t>
            </a:r>
            <a:r>
              <a:rPr lang="en-US" dirty="0" smtClean="0">
                <a:latin typeface="Georgia" pitchFamily="18" charset="0"/>
              </a:rPr>
              <a:t> </a:t>
            </a:r>
            <a:r>
              <a:rPr lang="ru-RU" dirty="0">
                <a:latin typeface="Georgia" pitchFamily="18" charset="0"/>
              </a:rPr>
              <a:t>лимонного сока.</a:t>
            </a:r>
          </a:p>
        </p:txBody>
      </p:sp>
      <p:sp>
        <p:nvSpPr>
          <p:cNvPr id="6" name="TextBox 5"/>
          <p:cNvSpPr txBox="1"/>
          <p:nvPr/>
        </p:nvSpPr>
        <p:spPr>
          <a:xfrm>
            <a:off x="0" y="90247"/>
            <a:ext cx="8784976" cy="830997"/>
          </a:xfrm>
          <a:prstGeom prst="rect">
            <a:avLst/>
          </a:prstGeom>
          <a:noFill/>
        </p:spPr>
        <p:txBody>
          <a:bodyPr wrap="square" rtlCol="0">
            <a:spAutoFit/>
          </a:bodyPr>
          <a:lstStyle/>
          <a:p>
            <a:pPr algn="ctr"/>
            <a:r>
              <a:rPr lang="ru-RU" sz="4800" dirty="0" smtClean="0">
                <a:solidFill>
                  <a:srgbClr val="FF0000"/>
                </a:solidFill>
              </a:rPr>
              <a:t>Витамин С</a:t>
            </a:r>
            <a:endParaRPr lang="ru-RU" sz="4800" dirty="0">
              <a:solidFill>
                <a:srgbClr val="FF0000"/>
              </a:solidFill>
            </a:endParaRPr>
          </a:p>
        </p:txBody>
      </p:sp>
      <p:sp>
        <p:nvSpPr>
          <p:cNvPr id="7" name="Прямоугольник 6"/>
          <p:cNvSpPr/>
          <p:nvPr/>
        </p:nvSpPr>
        <p:spPr>
          <a:xfrm>
            <a:off x="-18256" y="1988840"/>
            <a:ext cx="9036496" cy="2400657"/>
          </a:xfrm>
          <a:prstGeom prst="rect">
            <a:avLst/>
          </a:prstGeom>
        </p:spPr>
        <p:txBody>
          <a:bodyPr wrap="square">
            <a:spAutoFit/>
          </a:bodyPr>
          <a:lstStyle/>
          <a:p>
            <a:r>
              <a:rPr lang="ru-RU" sz="2400" i="1" dirty="0" smtClean="0">
                <a:solidFill>
                  <a:srgbClr val="FF0000"/>
                </a:solidFill>
                <a:latin typeface="Georgia" pitchFamily="18" charset="0"/>
              </a:rPr>
              <a:t> Витамин </a:t>
            </a:r>
            <a:r>
              <a:rPr lang="ru-RU" sz="2400" i="1" dirty="0">
                <a:solidFill>
                  <a:srgbClr val="FF0000"/>
                </a:solidFill>
                <a:latin typeface="Georgia" pitchFamily="18" charset="0"/>
              </a:rPr>
              <a:t>С</a:t>
            </a:r>
            <a:r>
              <a:rPr lang="ru-RU" sz="2400" dirty="0">
                <a:solidFill>
                  <a:srgbClr val="FF0000"/>
                </a:solidFill>
                <a:latin typeface="Georgia" pitchFamily="18" charset="0"/>
              </a:rPr>
              <a:t> </a:t>
            </a:r>
            <a:r>
              <a:rPr lang="ru-RU" dirty="0">
                <a:latin typeface="Georgia" pitchFamily="18" charset="0"/>
              </a:rPr>
              <a:t>- мощный антиоксидант. Он играет важную роль в регуляции окислительно-восстановительных процессов, участвует в синтезе коллагена и проколлагена, обмене фолиевой кислоты и железа, а также синтезе стероидных гормонов и катехоламинов. </a:t>
            </a:r>
            <a:endParaRPr lang="ru-RU" dirty="0" smtClean="0">
              <a:latin typeface="Georgia" pitchFamily="18" charset="0"/>
            </a:endParaRPr>
          </a:p>
          <a:p>
            <a:endParaRPr lang="ru-RU" dirty="0">
              <a:latin typeface="Georgia" pitchFamily="18" charset="0"/>
            </a:endParaRPr>
          </a:p>
          <a:p>
            <a:r>
              <a:rPr lang="ru-RU" dirty="0" smtClean="0">
                <a:latin typeface="Georgia" pitchFamily="18" charset="0"/>
              </a:rPr>
              <a:t>Аскорбиновая </a:t>
            </a:r>
            <a:r>
              <a:rPr lang="ru-RU" dirty="0">
                <a:latin typeface="Georgia" pitchFamily="18" charset="0"/>
              </a:rPr>
              <a:t>кислота также регулирует свертываемость крови, нормализует проницаемость капилляров, </a:t>
            </a:r>
            <a:r>
              <a:rPr lang="ru-RU" dirty="0" smtClean="0">
                <a:latin typeface="Georgia" pitchFamily="18" charset="0"/>
              </a:rPr>
              <a:t>оказывает </a:t>
            </a:r>
            <a:r>
              <a:rPr lang="ru-RU" dirty="0">
                <a:latin typeface="Georgia" pitchFamily="18" charset="0"/>
              </a:rPr>
              <a:t>противовоспалительное и </a:t>
            </a:r>
            <a:r>
              <a:rPr lang="ru-RU" dirty="0" smtClean="0">
                <a:latin typeface="Georgia" pitchFamily="18" charset="0"/>
              </a:rPr>
              <a:t>противоаллергическое </a:t>
            </a:r>
            <a:r>
              <a:rPr lang="ru-RU" dirty="0">
                <a:latin typeface="Georgia" pitchFamily="18" charset="0"/>
              </a:rPr>
              <a:t>действие.</a:t>
            </a:r>
            <a:endParaRPr lang="en-US" dirty="0">
              <a:latin typeface="Georgia" pitchFamily="18" charset="0"/>
            </a:endParaRPr>
          </a:p>
        </p:txBody>
      </p:sp>
      <p:pic>
        <p:nvPicPr>
          <p:cNvPr id="2050" name="Picture 2" descr="http://static.wikidoc.org/8/81/Ascorbic_acid_structur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0" y="5012862"/>
            <a:ext cx="1767048" cy="17072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4303" y="4389497"/>
            <a:ext cx="2160240" cy="646331"/>
          </a:xfrm>
          <a:prstGeom prst="rect">
            <a:avLst/>
          </a:prstGeom>
          <a:noFill/>
        </p:spPr>
        <p:txBody>
          <a:bodyPr wrap="square" rtlCol="0">
            <a:spAutoFit/>
          </a:bodyPr>
          <a:lstStyle/>
          <a:p>
            <a:r>
              <a:rPr lang="ru-RU" b="1" dirty="0" smtClean="0">
                <a:solidFill>
                  <a:srgbClr val="7030A0"/>
                </a:solidFill>
              </a:rPr>
              <a:t>Аскарбиновая кислота </a:t>
            </a:r>
            <a:endParaRPr lang="ru-RU" b="1" dirty="0">
              <a:solidFill>
                <a:srgbClr val="7030A0"/>
              </a:solidFill>
            </a:endParaRPr>
          </a:p>
        </p:txBody>
      </p:sp>
      <p:pic>
        <p:nvPicPr>
          <p:cNvPr id="2052" name="Picture 4" descr="File:Folic acid (2).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010" y="4149080"/>
            <a:ext cx="2589737" cy="21786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405758" y="6488668"/>
            <a:ext cx="2160240" cy="369332"/>
          </a:xfrm>
          <a:prstGeom prst="rect">
            <a:avLst/>
          </a:prstGeom>
          <a:noFill/>
        </p:spPr>
        <p:txBody>
          <a:bodyPr wrap="square" rtlCol="0">
            <a:spAutoFit/>
          </a:bodyPr>
          <a:lstStyle/>
          <a:p>
            <a:r>
              <a:rPr lang="ru-RU" b="1" dirty="0" smtClean="0">
                <a:solidFill>
                  <a:srgbClr val="7030A0"/>
                </a:solidFill>
              </a:rPr>
              <a:t>Фолиевая кислота </a:t>
            </a:r>
            <a:endParaRPr lang="ru-RU" b="1" dirty="0">
              <a:solidFill>
                <a:srgbClr val="7030A0"/>
              </a:solidFill>
            </a:endParaRPr>
          </a:p>
        </p:txBody>
      </p:sp>
    </p:spTree>
    <p:extLst>
      <p:ext uri="{BB962C8B-B14F-4D97-AF65-F5344CB8AC3E}">
        <p14:creationId xmlns:p14="http://schemas.microsoft.com/office/powerpoint/2010/main" val="3182154183"/>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218" y="0"/>
            <a:ext cx="9393317" cy="978729"/>
          </a:xfrm>
          <a:prstGeom prst="rect">
            <a:avLst/>
          </a:prstGeom>
        </p:spPr>
        <p:txBody>
          <a:bodyPr wrap="square">
            <a:spAutoFit/>
          </a:bodyPr>
          <a:lstStyle/>
          <a:p>
            <a:pPr algn="ctr">
              <a:lnSpc>
                <a:spcPct val="90000"/>
              </a:lnSpc>
            </a:pPr>
            <a:r>
              <a:rPr lang="ru-RU" sz="2400" b="1" i="1" dirty="0">
                <a:solidFill>
                  <a:srgbClr val="FF0000"/>
                </a:solidFill>
              </a:rPr>
              <a:t>Витамины</a:t>
            </a:r>
            <a:r>
              <a:rPr lang="ru-RU" b="1" i="1" dirty="0"/>
              <a:t> </a:t>
            </a:r>
            <a:r>
              <a:rPr lang="ru-RU" dirty="0"/>
              <a:t>- </a:t>
            </a:r>
            <a:r>
              <a:rPr lang="ru-RU" sz="2000" dirty="0"/>
              <a:t>низкомолекулярные органические вещества, поступающие в организм с продуктами питания. Витамины обычно входят в состав ферментов и влияют на многочисленные обменные </a:t>
            </a:r>
            <a:r>
              <a:rPr lang="ru-RU" sz="2000" dirty="0" smtClean="0"/>
              <a:t>процессы. </a:t>
            </a:r>
            <a:endParaRPr lang="ru-RU" sz="2000" dirty="0"/>
          </a:p>
        </p:txBody>
      </p:sp>
      <p:sp>
        <p:nvSpPr>
          <p:cNvPr id="7" name="Прямоугольник 6"/>
          <p:cNvSpPr/>
          <p:nvPr/>
        </p:nvSpPr>
        <p:spPr>
          <a:xfrm>
            <a:off x="0" y="5934670"/>
            <a:ext cx="8964488" cy="923330"/>
          </a:xfrm>
          <a:prstGeom prst="rect">
            <a:avLst/>
          </a:prstGeom>
        </p:spPr>
        <p:txBody>
          <a:bodyPr wrap="square">
            <a:spAutoFit/>
          </a:bodyPr>
          <a:lstStyle/>
          <a:p>
            <a:pPr>
              <a:buFontTx/>
              <a:buChar char="•"/>
            </a:pPr>
            <a:r>
              <a:rPr lang="ru-RU" dirty="0"/>
              <a:t>Потребность человека в витаминах зависит от его возраста, состояния здоровья ,условий жизни , характера  его деятельности, времени года, содержания в пищи основных компонентов питания </a:t>
            </a:r>
          </a:p>
        </p:txBody>
      </p:sp>
      <p:sp>
        <p:nvSpPr>
          <p:cNvPr id="2" name="Прямоугольник 1"/>
          <p:cNvSpPr/>
          <p:nvPr/>
        </p:nvSpPr>
        <p:spPr>
          <a:xfrm>
            <a:off x="127876" y="992030"/>
            <a:ext cx="8044524" cy="445635"/>
          </a:xfrm>
          <a:prstGeom prst="rect">
            <a:avLst/>
          </a:prstGeom>
        </p:spPr>
        <p:txBody>
          <a:bodyPr wrap="square">
            <a:spAutoFit/>
          </a:bodyPr>
          <a:lstStyle/>
          <a:p>
            <a:pPr>
              <a:lnSpc>
                <a:spcPct val="80000"/>
              </a:lnSpc>
              <a:buClr>
                <a:srgbClr val="660033"/>
              </a:buClr>
            </a:pPr>
            <a:r>
              <a:rPr lang="ru-RU" sz="2400" b="1" i="1" dirty="0">
                <a:solidFill>
                  <a:srgbClr val="FF0000"/>
                </a:solidFill>
              </a:rPr>
              <a:t>Витамины</a:t>
            </a:r>
            <a:r>
              <a:rPr lang="ru-RU" sz="2800" b="1" dirty="0">
                <a:solidFill>
                  <a:srgbClr val="920049"/>
                </a:solidFill>
              </a:rPr>
              <a:t> </a:t>
            </a:r>
            <a:r>
              <a:rPr lang="ru-RU" sz="2000" dirty="0"/>
              <a:t>открыты Н. И. Луниным в 1880 году.</a:t>
            </a:r>
          </a:p>
        </p:txBody>
      </p:sp>
      <p:pic>
        <p:nvPicPr>
          <p:cNvPr id="3076" name="Picture 4" descr="http://img1.liveinternet.ru/images/attach/c/5/86/400/86400469_NI_Lun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9682" y="960927"/>
            <a:ext cx="1680759" cy="217378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250" y="1600813"/>
            <a:ext cx="6174432" cy="1077218"/>
          </a:xfrm>
          <a:prstGeom prst="rect">
            <a:avLst/>
          </a:prstGeom>
        </p:spPr>
        <p:txBody>
          <a:bodyPr wrap="square">
            <a:spAutoFit/>
          </a:bodyPr>
          <a:lstStyle/>
          <a:p>
            <a:pPr>
              <a:lnSpc>
                <a:spcPct val="80000"/>
              </a:lnSpc>
              <a:buClr>
                <a:srgbClr val="660033"/>
              </a:buClr>
            </a:pPr>
            <a:r>
              <a:rPr lang="ru-RU" sz="2000" dirty="0"/>
              <a:t>Первым выделил витамин в кристаллическом виде польский ученый Казимир Функ в 1911 году. Год спустя он же придумал и название - от латинского </a:t>
            </a:r>
            <a:r>
              <a:rPr lang="ru-RU" sz="2000" b="1" dirty="0">
                <a:solidFill>
                  <a:srgbClr val="FF0000"/>
                </a:solidFill>
              </a:rPr>
              <a:t>"vita" - "жизнь".</a:t>
            </a:r>
          </a:p>
        </p:txBody>
      </p:sp>
      <p:pic>
        <p:nvPicPr>
          <p:cNvPr id="1026" name="Picture 2" descr="http://unnatural.ru/wp-content/uploads/2012/12/120412_1713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5965" y="992030"/>
            <a:ext cx="1329765" cy="214267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250" y="3134709"/>
            <a:ext cx="6294942" cy="830997"/>
          </a:xfrm>
          <a:prstGeom prst="rect">
            <a:avLst/>
          </a:prstGeom>
        </p:spPr>
        <p:txBody>
          <a:bodyPr wrap="square">
            <a:spAutoFit/>
          </a:bodyPr>
          <a:lstStyle/>
          <a:p>
            <a:pPr>
              <a:lnSpc>
                <a:spcPct val="80000"/>
              </a:lnSpc>
              <a:buClr>
                <a:srgbClr val="660033"/>
              </a:buClr>
            </a:pPr>
            <a:r>
              <a:rPr lang="ru-RU" sz="2000" b="1" dirty="0">
                <a:solidFill>
                  <a:srgbClr val="FF0000"/>
                </a:solidFill>
              </a:rPr>
              <a:t>Наибольшее количество </a:t>
            </a:r>
            <a:r>
              <a:rPr lang="ru-RU" sz="2000" dirty="0"/>
              <a:t>витаминов имеется в растительных продуктах, но некоторые содержатся только в животных продуктах. </a:t>
            </a:r>
          </a:p>
        </p:txBody>
      </p:sp>
      <p:sp>
        <p:nvSpPr>
          <p:cNvPr id="8" name="Прямоугольник 7"/>
          <p:cNvSpPr/>
          <p:nvPr/>
        </p:nvSpPr>
        <p:spPr>
          <a:xfrm>
            <a:off x="43073" y="4550481"/>
            <a:ext cx="5629299" cy="590931"/>
          </a:xfrm>
          <a:prstGeom prst="rect">
            <a:avLst/>
          </a:prstGeom>
        </p:spPr>
        <p:txBody>
          <a:bodyPr wrap="square">
            <a:spAutoFit/>
          </a:bodyPr>
          <a:lstStyle/>
          <a:p>
            <a:pPr>
              <a:lnSpc>
                <a:spcPct val="80000"/>
              </a:lnSpc>
              <a:buClr>
                <a:srgbClr val="660033"/>
              </a:buClr>
            </a:pPr>
            <a:r>
              <a:rPr lang="ru-RU" sz="2000" dirty="0"/>
              <a:t>При недостатке витаминов в пище в организме развиваются заболевания - </a:t>
            </a:r>
            <a:r>
              <a:rPr lang="ru-RU" sz="2000" b="1" dirty="0">
                <a:solidFill>
                  <a:srgbClr val="FF0000"/>
                </a:solidFill>
              </a:rPr>
              <a:t>гипоавитаминозы. </a:t>
            </a:r>
          </a:p>
        </p:txBody>
      </p:sp>
      <p:pic>
        <p:nvPicPr>
          <p:cNvPr id="1028" name="Picture 4" descr="http://centr-molodosti.ru/wp-content/uploads/2011/11/vitaminy-dlya-glaz-%E2%80%93-ne-prixot-a-nasushhnaya-neobxodimo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8848" y="3341413"/>
            <a:ext cx="3655151" cy="2578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489347"/>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21" y="-387424"/>
            <a:ext cx="8463651" cy="1107996"/>
          </a:xfrm>
          <a:prstGeom prst="rect">
            <a:avLst/>
          </a:prstGeom>
        </p:spPr>
        <p:txBody>
          <a:bodyPr wrap="square">
            <a:spAutoFit/>
          </a:bodyPr>
          <a:lstStyle/>
          <a:p>
            <a:endParaRPr lang="ru-RU" sz="2400" b="1" dirty="0">
              <a:solidFill>
                <a:srgbClr val="FF0000"/>
              </a:solidFill>
              <a:latin typeface="Georgia" pitchFamily="18" charset="0"/>
            </a:endParaRPr>
          </a:p>
          <a:p>
            <a:r>
              <a:rPr lang="ru-RU" sz="2400" b="1" i="1" dirty="0">
                <a:solidFill>
                  <a:srgbClr val="FF0000"/>
                </a:solidFill>
                <a:latin typeface="Georgia" pitchFamily="18" charset="0"/>
              </a:rPr>
              <a:t>Витамин С</a:t>
            </a:r>
            <a:r>
              <a:rPr lang="ru-RU" sz="2400" b="1" dirty="0">
                <a:solidFill>
                  <a:srgbClr val="FF0000"/>
                </a:solidFill>
                <a:latin typeface="Georgia" pitchFamily="18" charset="0"/>
              </a:rPr>
              <a:t> </a:t>
            </a:r>
            <a:r>
              <a:rPr lang="ru-RU" dirty="0">
                <a:latin typeface="Georgia" pitchFamily="18" charset="0"/>
              </a:rPr>
              <a:t>улучшает способность организма усваивать кальций и железо, выводить токсичные медь, свинец и ртуть.</a:t>
            </a:r>
          </a:p>
        </p:txBody>
      </p:sp>
      <p:sp>
        <p:nvSpPr>
          <p:cNvPr id="5" name="Прямоугольник 4"/>
          <p:cNvSpPr/>
          <p:nvPr/>
        </p:nvSpPr>
        <p:spPr>
          <a:xfrm>
            <a:off x="42856" y="710055"/>
            <a:ext cx="8449211" cy="1292662"/>
          </a:xfrm>
          <a:prstGeom prst="rect">
            <a:avLst/>
          </a:prstGeom>
        </p:spPr>
        <p:txBody>
          <a:bodyPr wrap="square">
            <a:spAutoFit/>
          </a:bodyPr>
          <a:lstStyle/>
          <a:p>
            <a:endParaRPr lang="ru-RU" dirty="0">
              <a:latin typeface="Georgia" pitchFamily="18" charset="0"/>
            </a:endParaRPr>
          </a:p>
          <a:p>
            <a:r>
              <a:rPr lang="ru-RU" dirty="0">
                <a:latin typeface="Georgia" pitchFamily="18" charset="0"/>
              </a:rPr>
              <a:t>Важно, что в присутствии адекватного количества </a:t>
            </a:r>
            <a:r>
              <a:rPr lang="ru-RU" sz="2400" b="1" dirty="0">
                <a:solidFill>
                  <a:srgbClr val="FF0000"/>
                </a:solidFill>
                <a:latin typeface="Georgia" pitchFamily="18" charset="0"/>
              </a:rPr>
              <a:t>витамина С </a:t>
            </a:r>
            <a:r>
              <a:rPr lang="ru-RU" dirty="0">
                <a:latin typeface="Georgia" pitchFamily="18" charset="0"/>
              </a:rPr>
              <a:t>значительно увеличивается устойчивость витаминов В1, В2, A, E, пантотеновой и фолиевой кислот. </a:t>
            </a:r>
          </a:p>
        </p:txBody>
      </p:sp>
      <p:pic>
        <p:nvPicPr>
          <p:cNvPr id="1026" name="Picture 2" descr="http://www.studychem.com/images/a/img2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90" y="2002717"/>
            <a:ext cx="5486400" cy="18288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222" y="4183052"/>
            <a:ext cx="9147221" cy="1015663"/>
          </a:xfrm>
          <a:prstGeom prst="rect">
            <a:avLst/>
          </a:prstGeom>
        </p:spPr>
        <p:txBody>
          <a:bodyPr wrap="square">
            <a:spAutoFit/>
          </a:bodyPr>
          <a:lstStyle/>
          <a:p>
            <a:r>
              <a:rPr lang="ru-RU" sz="2400" b="1" i="1" dirty="0">
                <a:solidFill>
                  <a:srgbClr val="FF0000"/>
                </a:solidFill>
              </a:rPr>
              <a:t>Витамин С </a:t>
            </a:r>
            <a:r>
              <a:rPr lang="ru-RU" dirty="0"/>
              <a:t>важен для роста и восстановления клеток тканей, десен, кровеносных сосудов, костей и зубов, способствует усвоению </a:t>
            </a:r>
            <a:r>
              <a:rPr lang="ru-RU" dirty="0" smtClean="0"/>
              <a:t>организмом </a:t>
            </a:r>
            <a:r>
              <a:rPr lang="ru-RU" u="sng" dirty="0" smtClean="0"/>
              <a:t>железа</a:t>
            </a:r>
            <a:r>
              <a:rPr lang="ru-RU" dirty="0"/>
              <a:t>, ускоряет выздоровление. </a:t>
            </a:r>
          </a:p>
        </p:txBody>
      </p:sp>
      <p:pic>
        <p:nvPicPr>
          <p:cNvPr id="1028" name="Picture 4" descr="http://scouteu.s3.amazonaws.com/cards/images_vt/merged/viyzdoravlivaiy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388" y="4941168"/>
            <a:ext cx="4357588" cy="191683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litjes.nl/vitaminecheck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2" y="5230924"/>
            <a:ext cx="4573610" cy="1627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498606"/>
      </p:ext>
    </p:extLst>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3" y="1047229"/>
            <a:ext cx="9144000" cy="923330"/>
          </a:xfrm>
          <a:prstGeom prst="rect">
            <a:avLst/>
          </a:prstGeom>
        </p:spPr>
        <p:txBody>
          <a:bodyPr wrap="square">
            <a:spAutoFit/>
          </a:bodyPr>
          <a:lstStyle/>
          <a:p>
            <a:r>
              <a:rPr lang="ru-RU" b="1" dirty="0">
                <a:solidFill>
                  <a:srgbClr val="FF0000"/>
                </a:solidFill>
              </a:rPr>
              <a:t>Наиболее богаты аскорбиновой кислотой: </a:t>
            </a:r>
            <a:r>
              <a:rPr lang="ru-RU" dirty="0"/>
              <a:t>киви, </a:t>
            </a:r>
            <a:r>
              <a:rPr lang="ru-RU" u="sng" dirty="0"/>
              <a:t>шиповник</a:t>
            </a:r>
            <a:r>
              <a:rPr lang="ru-RU" dirty="0"/>
              <a:t>, красный перец, цитрусовые, чёрная смородина, </a:t>
            </a:r>
            <a:r>
              <a:rPr lang="ru-RU" u="sng" dirty="0"/>
              <a:t>лук</a:t>
            </a:r>
            <a:r>
              <a:rPr lang="ru-RU" dirty="0"/>
              <a:t>, томаты, листовые овощи (салат, </a:t>
            </a:r>
            <a:r>
              <a:rPr lang="ru-RU" u="sng" dirty="0"/>
              <a:t>капуста</a:t>
            </a:r>
            <a:r>
              <a:rPr lang="ru-RU" dirty="0"/>
              <a:t>, брокколи, брюссельская </a:t>
            </a:r>
            <a:r>
              <a:rPr lang="ru-RU" u="sng" dirty="0"/>
              <a:t>капуста</a:t>
            </a:r>
            <a:r>
              <a:rPr lang="ru-RU" dirty="0"/>
              <a:t>, цветная </a:t>
            </a:r>
            <a:r>
              <a:rPr lang="ru-RU" u="sng" dirty="0"/>
              <a:t>капуста</a:t>
            </a:r>
            <a:r>
              <a:rPr lang="ru-RU" dirty="0"/>
              <a:t>, и т.д</a:t>
            </a:r>
            <a:r>
              <a:rPr lang="ru-RU" dirty="0" smtClean="0"/>
              <a:t>.).</a:t>
            </a:r>
            <a:endParaRPr lang="ru-RU" dirty="0"/>
          </a:p>
        </p:txBody>
      </p:sp>
      <p:sp>
        <p:nvSpPr>
          <p:cNvPr id="5" name="Прямоугольник 4"/>
          <p:cNvSpPr/>
          <p:nvPr/>
        </p:nvSpPr>
        <p:spPr>
          <a:xfrm>
            <a:off x="-1380" y="0"/>
            <a:ext cx="9145380" cy="1015663"/>
          </a:xfrm>
          <a:prstGeom prst="rect">
            <a:avLst/>
          </a:prstGeom>
        </p:spPr>
        <p:txBody>
          <a:bodyPr wrap="square">
            <a:spAutoFit/>
          </a:bodyPr>
          <a:lstStyle/>
          <a:p>
            <a:r>
              <a:rPr lang="ru-RU" sz="2400" b="1" dirty="0">
                <a:solidFill>
                  <a:srgbClr val="FF0000"/>
                </a:solidFill>
              </a:rPr>
              <a:t>Аскорби́новая кислота́</a:t>
            </a:r>
            <a:r>
              <a:rPr lang="ru-RU" b="1" dirty="0"/>
              <a:t> </a:t>
            </a:r>
            <a:r>
              <a:rPr lang="ru-RU" dirty="0"/>
              <a:t> — органическое соединение, родственное глюкозе, является одним из основных веществ в человеческом рационе, которое необходимо для нормального функционирования соединительной и костной ткани.</a:t>
            </a:r>
          </a:p>
        </p:txBody>
      </p:sp>
      <p:pic>
        <p:nvPicPr>
          <p:cNvPr id="2050" name="Picture 2" descr="http://www.region-yug.ru/images/zdorovie/Fitoterapiya/2_chypovn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1" y="1970558"/>
            <a:ext cx="2411259" cy="18084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picsfab.com/static/contents/images/4/1/5/9e47828b7e61dc73a4129c606386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990631"/>
            <a:ext cx="2902388" cy="18107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anjur.com/wp-content/uploads/2012/11/Amazing-Fru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5670" y="2261396"/>
            <a:ext cx="3528392" cy="23541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edu54.ru/sites/default/files/images/2012/01/53b49ba3b907a08610426b274cb3c52d57443ef6.previe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7145" y="4615497"/>
            <a:ext cx="3710084" cy="224250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delivery-club.ru/pcs/809/2317950_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331054"/>
            <a:ext cx="2435532" cy="2435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969874"/>
      </p:ext>
    </p:extLst>
  </p:cSld>
  <p:clrMapOvr>
    <a:masterClrMapping/>
  </p:clrMapOvr>
  <p:transition spd="slow">
    <p:randomBar dir="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5448" y="12805"/>
            <a:ext cx="8229600" cy="2048043"/>
          </a:xfrm>
        </p:spPr>
        <p:txBody>
          <a:bodyPr/>
          <a:lstStyle/>
          <a:p>
            <a:r>
              <a:rPr lang="ru-RU" sz="2000" dirty="0"/>
              <a:t>Травы, богатые витамином С: люцерна, коровяк, корень лопуха, песчанка, очанка, семя фенхеля, пажитник сенной, хмель, хвощ, ламинария, мята перечная, крапива, овес, кайенский перец, красный перец, петрушка, сосновые иглы, тысячелистник, подорожник, лист малины, красный клевер, плоды шиповника, шлемник, листья фиалки, щавель.</a:t>
            </a:r>
          </a:p>
          <a:p>
            <a:endParaRPr lang="ru-RU" dirty="0"/>
          </a:p>
        </p:txBody>
      </p:sp>
      <p:sp>
        <p:nvSpPr>
          <p:cNvPr id="4" name="Прямоугольник 3"/>
          <p:cNvSpPr/>
          <p:nvPr/>
        </p:nvSpPr>
        <p:spPr>
          <a:xfrm>
            <a:off x="33105" y="2065019"/>
            <a:ext cx="8657513" cy="707886"/>
          </a:xfrm>
          <a:prstGeom prst="rect">
            <a:avLst/>
          </a:prstGeom>
        </p:spPr>
        <p:txBody>
          <a:bodyPr wrap="square">
            <a:spAutoFit/>
          </a:bodyPr>
          <a:lstStyle/>
          <a:p>
            <a:r>
              <a:rPr lang="ru-RU" sz="2000" dirty="0"/>
              <a:t>Суточная потребность в витамине С составляет для взрослого человека 70-120 мг</a:t>
            </a:r>
          </a:p>
        </p:txBody>
      </p:sp>
      <p:pic>
        <p:nvPicPr>
          <p:cNvPr id="3074" name="Picture 2" descr="http://www.floraprice.ru/v2/wp-content/uploads/2009/02/lu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05" y="2784606"/>
            <a:ext cx="3643501" cy="27326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img0.liveinternet.ru/images/attach/c/3/83/218/83218738_large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2277" y="2636911"/>
            <a:ext cx="1997545" cy="256095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1semena.ru/published/publicdata/SHOPDB/attachments/SC/products_pictures/schavel_belh1_en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174" y="3140968"/>
            <a:ext cx="3463103" cy="346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038410"/>
      </p:ext>
    </p:extLst>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50395"/>
            <a:ext cx="8064896" cy="2923877"/>
          </a:xfrm>
          <a:prstGeom prst="rect">
            <a:avLst/>
          </a:prstGeom>
        </p:spPr>
        <p:txBody>
          <a:bodyPr wrap="square">
            <a:spAutoFit/>
          </a:bodyPr>
          <a:lstStyle/>
          <a:p>
            <a:r>
              <a:rPr lang="ru-RU" sz="2000" b="1" dirty="0">
                <a:solidFill>
                  <a:srgbClr val="FF0000"/>
                </a:solidFill>
              </a:rPr>
              <a:t>При дефиците витамина С </a:t>
            </a:r>
            <a:r>
              <a:rPr lang="ru-RU" dirty="0"/>
              <a:t>- кровоточивость десен, выпадение зубов, частые простуды, варикозное расширение вен, геморрой, излишний вес, повышенная утомляемость, раздражительность, плохая концентрация внимания, депрессии, бессонница, раннее образование морщин, выпадение волос, ухудшение зрения.</a:t>
            </a:r>
            <a:br>
              <a:rPr lang="ru-RU" dirty="0"/>
            </a:br>
            <a:r>
              <a:rPr lang="ru-RU" sz="2000" b="1" dirty="0" smtClean="0">
                <a:solidFill>
                  <a:srgbClr val="FF0000"/>
                </a:solidFill>
              </a:rPr>
              <a:t>Витамин </a:t>
            </a:r>
            <a:r>
              <a:rPr lang="ru-RU" sz="2000" b="1" dirty="0">
                <a:solidFill>
                  <a:srgbClr val="FF0000"/>
                </a:solidFill>
              </a:rPr>
              <a:t>С </a:t>
            </a:r>
            <a:r>
              <a:rPr lang="ru-RU" dirty="0"/>
              <a:t>считается безопасным даже в больших количествах, так как организм легко выводит неиспользованные остатки витамина . Витамин С легко разрушается тепловой обработкой продуктов, светом и смогом. Курильщики и престарелые люди имеют повышенную потребность в витамине С (одна выкуренная сигарета разрушает 25 мг С).</a:t>
            </a:r>
          </a:p>
        </p:txBody>
      </p:sp>
      <p:pic>
        <p:nvPicPr>
          <p:cNvPr id="4098" name="Picture 2" descr="http://www.ridikas.lt/out/fck_pictures/rukymas%20ridikas_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40969"/>
            <a:ext cx="2843808" cy="21328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gulyai.ru/uploads/posts/2012-06/1340286550_poster_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2671428"/>
            <a:ext cx="3339176" cy="273256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vokrugsveta.ru/photo/thumbnails/1024/273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5370" y="3456356"/>
            <a:ext cx="2615893" cy="3421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847927"/>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51251"/>
            <a:ext cx="8244408" cy="707886"/>
          </a:xfrm>
          <a:prstGeom prst="rect">
            <a:avLst/>
          </a:prstGeom>
          <a:noFill/>
        </p:spPr>
        <p:txBody>
          <a:bodyPr wrap="square" rtlCol="0">
            <a:spAutoFit/>
          </a:bodyPr>
          <a:lstStyle/>
          <a:p>
            <a:r>
              <a:rPr lang="ru-RU" sz="4000" i="1" dirty="0" smtClean="0">
                <a:solidFill>
                  <a:srgbClr val="FFC000"/>
                </a:solidFill>
              </a:rPr>
              <a:t>Интересные факты о витамине С : </a:t>
            </a:r>
            <a:endParaRPr lang="ru-RU" sz="4000" i="1" dirty="0">
              <a:solidFill>
                <a:srgbClr val="FFC000"/>
              </a:solidFill>
            </a:endParaRPr>
          </a:p>
        </p:txBody>
      </p:sp>
      <p:sp>
        <p:nvSpPr>
          <p:cNvPr id="5" name="Прямоугольник 4"/>
          <p:cNvSpPr/>
          <p:nvPr/>
        </p:nvSpPr>
        <p:spPr>
          <a:xfrm>
            <a:off x="29118" y="980728"/>
            <a:ext cx="8863362" cy="1477328"/>
          </a:xfrm>
          <a:prstGeom prst="rect">
            <a:avLst/>
          </a:prstGeom>
        </p:spPr>
        <p:txBody>
          <a:bodyPr wrap="square">
            <a:spAutoFit/>
          </a:bodyPr>
          <a:lstStyle/>
          <a:p>
            <a:r>
              <a:rPr lang="ru-RU" dirty="0"/>
              <a:t>При недостаточном потреблении витамина С человек может заболеть цингой. В наше время эта болезнь не распространена, так как удовлетворить потребность организма в аскорбиновой кислоте довольно легко, достаточно разнообразно питаться, ведь он находится во многих продуктах.  Однако, цингой страдали мореплаватели в 16-18-тых веках, потому как в течении долгих периодов ели только сухари и вяленое мясо.</a:t>
            </a:r>
            <a:endParaRPr lang="ru-RU" dirty="0"/>
          </a:p>
        </p:txBody>
      </p:sp>
      <p:sp>
        <p:nvSpPr>
          <p:cNvPr id="6" name="Прямоугольник 5"/>
          <p:cNvSpPr/>
          <p:nvPr/>
        </p:nvSpPr>
        <p:spPr>
          <a:xfrm>
            <a:off x="29118" y="2708920"/>
            <a:ext cx="8863362" cy="1477328"/>
          </a:xfrm>
          <a:prstGeom prst="rect">
            <a:avLst/>
          </a:prstGeom>
        </p:spPr>
        <p:txBody>
          <a:bodyPr wrap="square">
            <a:spAutoFit/>
          </a:bodyPr>
          <a:lstStyle/>
          <a:p>
            <a:r>
              <a:rPr lang="ru-RU" dirty="0"/>
              <a:t>Избыток витамина С в организме так же вреден как и недостаток. Аскорбиновая кислота, принимаемая дозой более 2 грамм в сутки, приводит к недостатку витамина В12, а затем к малокровию. Для беременной женщины это может обернуться тем, что ее ребенок заболеет рикошетной цингой. К тому же избыток витамина С способствует развитию мочекаменной болезни.</a:t>
            </a:r>
            <a:endParaRPr lang="ru-RU" dirty="0"/>
          </a:p>
        </p:txBody>
      </p:sp>
      <p:pic>
        <p:nvPicPr>
          <p:cNvPr id="1026" name="Picture 2" descr="http://www.web-zdrav.ru/data/text-foto/34924-200-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3735" y="4145116"/>
            <a:ext cx="3231854" cy="2375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3.gstatic.com/images?q=tbn:ANd9GcQZVhkaWBVDImU3b4NfzKT1nYfNedU5dTYbKLm1EHPlPfME69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4030983"/>
            <a:ext cx="1952625" cy="23431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jroedenie.ru/wp-content/uploads/2009/12/malokrovi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4207470"/>
            <a:ext cx="3096344" cy="2322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793578"/>
      </p:ext>
    </p:extLst>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1720" y="0"/>
            <a:ext cx="5168553" cy="913681"/>
          </a:xfrm>
        </p:spPr>
        <p:txBody>
          <a:bodyPr>
            <a:noAutofit/>
          </a:bodyPr>
          <a:lstStyle/>
          <a:p>
            <a:r>
              <a:rPr lang="ru-RU" sz="3600" b="0" dirty="0" smtClean="0">
                <a:solidFill>
                  <a:srgbClr val="002060"/>
                </a:solidFill>
              </a:rPr>
              <a:t>Витамин </a:t>
            </a:r>
            <a:r>
              <a:rPr lang="en-US" sz="3600" b="0" dirty="0" smtClean="0">
                <a:solidFill>
                  <a:srgbClr val="002060"/>
                </a:solidFill>
              </a:rPr>
              <a:t>D</a:t>
            </a:r>
            <a:r>
              <a:rPr lang="ru-RU" sz="3600" b="0" dirty="0" smtClean="0">
                <a:solidFill>
                  <a:srgbClr val="002060"/>
                </a:solidFill>
              </a:rPr>
              <a:t>(кальциферол)</a:t>
            </a:r>
            <a:endParaRPr lang="ru-RU" sz="3600" b="0" dirty="0">
              <a:solidFill>
                <a:srgbClr val="002060"/>
              </a:solidFill>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556792"/>
            <a:ext cx="5048250" cy="4162425"/>
          </a:xfrm>
        </p:spPr>
      </p:pic>
      <p:sp>
        <p:nvSpPr>
          <p:cNvPr id="5" name="Текст 4"/>
          <p:cNvSpPr>
            <a:spLocks noGrp="1"/>
          </p:cNvSpPr>
          <p:nvPr>
            <p:ph type="body" sz="half" idx="2"/>
          </p:nvPr>
        </p:nvSpPr>
        <p:spPr>
          <a:xfrm>
            <a:off x="5148064" y="1412776"/>
            <a:ext cx="3995936" cy="5184576"/>
          </a:xfrm>
          <a:solidFill>
            <a:schemeClr val="accent4">
              <a:lumMod val="20000"/>
              <a:lumOff val="80000"/>
            </a:schemeClr>
          </a:solidFill>
        </p:spPr>
        <p:txBody>
          <a:bodyPr>
            <a:normAutofit/>
          </a:bodyPr>
          <a:lstStyle/>
          <a:p>
            <a:r>
              <a:rPr lang="ru-RU" sz="2800" dirty="0" smtClean="0">
                <a:solidFill>
                  <a:srgbClr val="FF6600"/>
                </a:solidFill>
              </a:rPr>
              <a:t>Витамин</a:t>
            </a:r>
            <a:r>
              <a:rPr lang="en-US" sz="2800" dirty="0" smtClean="0">
                <a:solidFill>
                  <a:srgbClr val="FF6600"/>
                </a:solidFill>
              </a:rPr>
              <a:t> </a:t>
            </a:r>
            <a:r>
              <a:rPr lang="ru-RU" sz="2800" dirty="0" smtClean="0">
                <a:solidFill>
                  <a:srgbClr val="FF6600"/>
                </a:solidFill>
              </a:rPr>
              <a:t>D</a:t>
            </a:r>
            <a:r>
              <a:rPr lang="en-US" sz="2800" dirty="0" smtClean="0">
                <a:solidFill>
                  <a:srgbClr val="FF6600"/>
                </a:solidFill>
              </a:rPr>
              <a:t>  (</a:t>
            </a:r>
            <a:r>
              <a:rPr lang="ru-RU" sz="2800" dirty="0">
                <a:solidFill>
                  <a:srgbClr val="FF6600"/>
                </a:solidFill>
              </a:rPr>
              <a:t>кальциферол</a:t>
            </a:r>
            <a:r>
              <a:rPr lang="ru-RU" sz="2800" dirty="0" smtClean="0">
                <a:solidFill>
                  <a:srgbClr val="FF6600"/>
                </a:solidFill>
              </a:rPr>
              <a:t>)</a:t>
            </a:r>
            <a:r>
              <a:rPr lang="en-US" sz="2800" dirty="0" smtClean="0"/>
              <a:t>-</a:t>
            </a:r>
            <a:r>
              <a:rPr lang="ru-RU" sz="2800" dirty="0" smtClean="0"/>
              <a:t>  </a:t>
            </a:r>
            <a:r>
              <a:rPr lang="ru-RU" sz="2800" dirty="0"/>
              <a:t>это группа жирорастворимых витаминов ,</a:t>
            </a:r>
            <a:r>
              <a:rPr lang="ru-RU" sz="2800" dirty="0" smtClean="0"/>
              <a:t>которые </a:t>
            </a:r>
            <a:r>
              <a:rPr lang="ru-RU" sz="2800" dirty="0"/>
              <a:t>образуются под действием ультрафиолетового облучения в тканях животных и растений из стеринов. </a:t>
            </a:r>
          </a:p>
        </p:txBody>
      </p:sp>
    </p:spTree>
    <p:extLst>
      <p:ext uri="{BB962C8B-B14F-4D97-AF65-F5344CB8AC3E}">
        <p14:creationId xmlns:p14="http://schemas.microsoft.com/office/powerpoint/2010/main" val="3698145922"/>
      </p:ext>
    </p:extLst>
  </p:cSld>
  <p:clrMapOvr>
    <a:masterClrMapping/>
  </p:clrMapOvr>
  <p:transition spd="slow">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275856" y="-171400"/>
            <a:ext cx="5760640" cy="1411436"/>
          </a:xfrm>
        </p:spPr>
        <p:txBody>
          <a:bodyPr>
            <a:normAutofit/>
          </a:bodyPr>
          <a:lstStyle/>
          <a:p>
            <a:r>
              <a:rPr lang="ru-RU" sz="4800" dirty="0" smtClean="0">
                <a:solidFill>
                  <a:srgbClr val="002060"/>
                </a:solidFill>
              </a:rPr>
              <a:t>Стерины</a:t>
            </a:r>
            <a:endParaRPr lang="ru-RU" sz="4800" dirty="0">
              <a:solidFill>
                <a:srgbClr val="002060"/>
              </a:solidFill>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2132856"/>
            <a:ext cx="3855696" cy="3456384"/>
          </a:xfrm>
        </p:spPr>
      </p:pic>
      <p:sp>
        <p:nvSpPr>
          <p:cNvPr id="6" name="Текст 5"/>
          <p:cNvSpPr>
            <a:spLocks noGrp="1"/>
          </p:cNvSpPr>
          <p:nvPr>
            <p:ph type="body" sz="half" idx="2"/>
          </p:nvPr>
        </p:nvSpPr>
        <p:spPr>
          <a:xfrm>
            <a:off x="4788024" y="1700808"/>
            <a:ext cx="3816424" cy="4691063"/>
          </a:xfrm>
          <a:solidFill>
            <a:schemeClr val="accent4">
              <a:lumMod val="20000"/>
              <a:lumOff val="80000"/>
            </a:schemeClr>
          </a:solidFill>
        </p:spPr>
        <p:txBody>
          <a:bodyPr>
            <a:normAutofit/>
          </a:bodyPr>
          <a:lstStyle/>
          <a:p>
            <a:r>
              <a:rPr lang="ru-RU" sz="2800" dirty="0">
                <a:solidFill>
                  <a:srgbClr val="FF6600"/>
                </a:solidFill>
              </a:rPr>
              <a:t>Стерины</a:t>
            </a:r>
            <a:r>
              <a:rPr lang="ru-RU" sz="2800" dirty="0"/>
              <a:t>— группа </a:t>
            </a:r>
            <a:r>
              <a:rPr lang="ru-RU" sz="2800" dirty="0" smtClean="0"/>
              <a:t>биохимических веществ </a:t>
            </a:r>
            <a:r>
              <a:rPr lang="ru-RU" sz="2800" dirty="0"/>
              <a:t>из группы стероидов. В основе структуры стеринов лежит насыщенный тетрациклический углеводород </a:t>
            </a:r>
            <a:r>
              <a:rPr lang="ru-RU" sz="2800" dirty="0" smtClean="0"/>
              <a:t>стеран</a:t>
            </a:r>
            <a:r>
              <a:rPr lang="ru-RU" sz="2800" dirty="0"/>
              <a:t> </a:t>
            </a:r>
            <a:r>
              <a:rPr lang="ru-RU" sz="2800" dirty="0" smtClean="0"/>
              <a:t>(на рис.).</a:t>
            </a:r>
            <a:endParaRPr lang="ru-RU" sz="2800" dirty="0"/>
          </a:p>
        </p:txBody>
      </p:sp>
    </p:spTree>
    <p:extLst>
      <p:ext uri="{BB962C8B-B14F-4D97-AF65-F5344CB8AC3E}">
        <p14:creationId xmlns:p14="http://schemas.microsoft.com/office/powerpoint/2010/main" val="1740624388"/>
      </p:ext>
    </p:extLst>
  </p:cSld>
  <p:clrMapOvr>
    <a:masterClrMapping/>
  </p:clrMapOvr>
  <p:transition spd="slow">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Заголовок 16"/>
          <p:cNvSpPr>
            <a:spLocks noGrp="1"/>
          </p:cNvSpPr>
          <p:nvPr>
            <p:ph type="title"/>
          </p:nvPr>
        </p:nvSpPr>
        <p:spPr>
          <a:xfrm>
            <a:off x="251520" y="197768"/>
            <a:ext cx="8820472" cy="1143000"/>
          </a:xfrm>
        </p:spPr>
        <p:txBody>
          <a:bodyPr>
            <a:normAutofit/>
          </a:bodyPr>
          <a:lstStyle/>
          <a:p>
            <a:r>
              <a:rPr lang="ru-RU" dirty="0" smtClean="0">
                <a:solidFill>
                  <a:srgbClr val="002060"/>
                </a:solidFill>
              </a:rPr>
              <a:t>Кальциферол(витамин </a:t>
            </a:r>
            <a:r>
              <a:rPr lang="en-US" dirty="0" smtClean="0">
                <a:solidFill>
                  <a:srgbClr val="002060"/>
                </a:solidFill>
              </a:rPr>
              <a:t>D</a:t>
            </a:r>
            <a:r>
              <a:rPr lang="ru-RU" dirty="0" smtClean="0">
                <a:solidFill>
                  <a:srgbClr val="002060"/>
                </a:solidFill>
              </a:rPr>
              <a:t>) </a:t>
            </a:r>
            <a:endParaRPr lang="ru-RU" dirty="0">
              <a:solidFill>
                <a:srgbClr val="002060"/>
              </a:solidFill>
            </a:endParaRPr>
          </a:p>
        </p:txBody>
      </p:sp>
      <p:sp>
        <p:nvSpPr>
          <p:cNvPr id="18" name="Текст 17"/>
          <p:cNvSpPr>
            <a:spLocks noGrp="1"/>
          </p:cNvSpPr>
          <p:nvPr>
            <p:ph type="body" idx="1"/>
          </p:nvPr>
        </p:nvSpPr>
        <p:spPr>
          <a:xfrm>
            <a:off x="467544" y="3645024"/>
            <a:ext cx="4032448" cy="936104"/>
          </a:xfrm>
          <a:solidFill>
            <a:schemeClr val="bg1"/>
          </a:solidFill>
          <a:ln w="38100">
            <a:solidFill>
              <a:schemeClr val="accent2"/>
            </a:solidFill>
          </a:ln>
        </p:spPr>
        <p:txBody>
          <a:bodyPr>
            <a:normAutofit fontScale="92500"/>
          </a:bodyPr>
          <a:lstStyle/>
          <a:p>
            <a:r>
              <a:rPr lang="ru-RU" sz="4000" b="0" dirty="0" smtClean="0"/>
              <a:t>Эргокальциферол </a:t>
            </a:r>
            <a:endParaRPr lang="ru-RU" sz="4000" b="0"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2627784" y="1419887"/>
            <a:ext cx="1676894" cy="2154002"/>
          </a:xfrm>
          <a:prstGeom prst="rect">
            <a:avLst/>
          </a:prstGeom>
          <a:noFill/>
          <a:ln>
            <a:noFill/>
          </a:ln>
          <a:effectLst>
            <a:glow rad="635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Текст 18"/>
          <p:cNvSpPr>
            <a:spLocks noGrp="1"/>
          </p:cNvSpPr>
          <p:nvPr>
            <p:ph type="body" sz="quarter" idx="3"/>
          </p:nvPr>
        </p:nvSpPr>
        <p:spPr>
          <a:xfrm>
            <a:off x="5040964" y="3645024"/>
            <a:ext cx="4041775" cy="936104"/>
          </a:xfrm>
          <a:ln w="38100">
            <a:solidFill>
              <a:schemeClr val="accent2"/>
            </a:solidFill>
          </a:ln>
        </p:spPr>
        <p:txBody>
          <a:bodyPr>
            <a:normAutofit/>
          </a:bodyPr>
          <a:lstStyle/>
          <a:p>
            <a:r>
              <a:rPr lang="ru-RU" sz="3600" b="0" dirty="0"/>
              <a:t>Х</a:t>
            </a:r>
            <a:r>
              <a:rPr lang="ru-RU" sz="3600" b="0" dirty="0" smtClean="0"/>
              <a:t>олекальциферол</a:t>
            </a:r>
            <a:endParaRPr lang="ru-RU" sz="3600" b="0"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211960" y="1340768"/>
            <a:ext cx="1800200" cy="2258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51520" y="5733256"/>
            <a:ext cx="8640960" cy="646331"/>
          </a:xfrm>
          <a:prstGeom prst="rect">
            <a:avLst/>
          </a:prstGeom>
          <a:solidFill>
            <a:schemeClr val="accent4">
              <a:lumMod val="20000"/>
              <a:lumOff val="80000"/>
            </a:schemeClr>
          </a:solidFill>
        </p:spPr>
        <p:txBody>
          <a:bodyPr wrap="square" rtlCol="0">
            <a:spAutoFit/>
          </a:bodyPr>
          <a:lstStyle/>
          <a:p>
            <a:r>
              <a:rPr lang="ru-RU" dirty="0"/>
              <a:t>Витамины группы D образуются под действием ультрафиолета в тканях животных и растений из </a:t>
            </a:r>
            <a:r>
              <a:rPr lang="ru-RU" dirty="0" smtClean="0"/>
              <a:t>провитаминов. </a:t>
            </a:r>
            <a:endParaRPr lang="ru-RU" dirty="0"/>
          </a:p>
        </p:txBody>
      </p:sp>
    </p:spTree>
    <p:extLst>
      <p:ext uri="{BB962C8B-B14F-4D97-AF65-F5344CB8AC3E}">
        <p14:creationId xmlns:p14="http://schemas.microsoft.com/office/powerpoint/2010/main" val="3212960372"/>
      </p:ext>
    </p:extLst>
  </p:cSld>
  <p:clrMapOvr>
    <a:masterClrMapping/>
  </p:clrMapOvr>
  <p:transition spd="slow">
    <p:randomBar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smtClean="0">
                <a:solidFill>
                  <a:srgbClr val="002060"/>
                </a:solidFill>
              </a:rPr>
              <a:t>Эргокальциферол(</a:t>
            </a:r>
            <a:r>
              <a:rPr lang="en-US" dirty="0" smtClean="0">
                <a:solidFill>
                  <a:srgbClr val="002060"/>
                </a:solidFill>
              </a:rPr>
              <a:t>D2)</a:t>
            </a:r>
            <a:endParaRPr lang="ru-RU" dirty="0">
              <a:solidFill>
                <a:srgbClr val="002060"/>
              </a:solidFill>
            </a:endParaRPr>
          </a:p>
        </p:txBody>
      </p:sp>
      <p:pic>
        <p:nvPicPr>
          <p:cNvPr id="9" name="Объект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916832"/>
            <a:ext cx="5004048" cy="3960440"/>
          </a:xfrm>
        </p:spPr>
      </p:pic>
      <p:sp>
        <p:nvSpPr>
          <p:cNvPr id="8" name="Объект 7"/>
          <p:cNvSpPr>
            <a:spLocks noGrp="1"/>
          </p:cNvSpPr>
          <p:nvPr>
            <p:ph sz="half" idx="2"/>
          </p:nvPr>
        </p:nvSpPr>
        <p:spPr>
          <a:xfrm>
            <a:off x="5484755" y="2348880"/>
            <a:ext cx="3466728" cy="2891849"/>
          </a:xfrm>
          <a:solidFill>
            <a:schemeClr val="accent4">
              <a:lumMod val="20000"/>
              <a:lumOff val="80000"/>
            </a:schemeClr>
          </a:solidFill>
        </p:spPr>
        <p:txBody>
          <a:bodyPr/>
          <a:lstStyle/>
          <a:p>
            <a:pPr marL="0" indent="0">
              <a:buNone/>
            </a:pPr>
            <a:r>
              <a:rPr lang="ru-RU" dirty="0" smtClean="0"/>
              <a:t> Вещество только растительного происхождения.</a:t>
            </a:r>
          </a:p>
          <a:p>
            <a:pPr marL="0" indent="0">
              <a:buNone/>
            </a:pPr>
            <a:endParaRPr lang="ru-RU" dirty="0" smtClean="0"/>
          </a:p>
        </p:txBody>
      </p:sp>
      <p:sp>
        <p:nvSpPr>
          <p:cNvPr id="11" name="TextBox 10"/>
          <p:cNvSpPr txBox="1"/>
          <p:nvPr/>
        </p:nvSpPr>
        <p:spPr>
          <a:xfrm>
            <a:off x="251520" y="6223070"/>
            <a:ext cx="8712968" cy="584775"/>
          </a:xfrm>
          <a:prstGeom prst="rect">
            <a:avLst/>
          </a:prstGeom>
          <a:noFill/>
        </p:spPr>
        <p:txBody>
          <a:bodyPr wrap="square" rtlCol="0">
            <a:spAutoFit/>
          </a:bodyPr>
          <a:lstStyle/>
          <a:p>
            <a:r>
              <a:rPr lang="ru-RU" sz="3200" dirty="0" smtClean="0"/>
              <a:t>Провитамином является </a:t>
            </a:r>
            <a:r>
              <a:rPr lang="ru-RU" sz="3200" b="1" dirty="0" smtClean="0"/>
              <a:t>эргостерол</a:t>
            </a:r>
            <a:r>
              <a:rPr lang="ru-RU" sz="3200" dirty="0" smtClean="0"/>
              <a:t>.</a:t>
            </a:r>
            <a:endParaRPr lang="ru-RU" sz="3200" dirty="0"/>
          </a:p>
        </p:txBody>
      </p:sp>
    </p:spTree>
    <p:extLst>
      <p:ext uri="{BB962C8B-B14F-4D97-AF65-F5344CB8AC3E}">
        <p14:creationId xmlns:p14="http://schemas.microsoft.com/office/powerpoint/2010/main" val="477329900"/>
      </p:ext>
    </p:extLst>
  </p:cSld>
  <p:clrMapOvr>
    <a:masterClrMapping/>
  </p:clrMapOvr>
  <p:transition spd="slow">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rPr>
              <a:t>Холекальциферол(</a:t>
            </a:r>
            <a:r>
              <a:rPr lang="en-US" dirty="0" smtClean="0">
                <a:solidFill>
                  <a:srgbClr val="002060"/>
                </a:solidFill>
              </a:rPr>
              <a:t>D3)</a:t>
            </a:r>
            <a:endParaRPr lang="ru-RU" dirty="0">
              <a:solidFill>
                <a:srgbClr val="002060"/>
              </a:solidFill>
            </a:endParaRPr>
          </a:p>
        </p:txBody>
      </p:sp>
      <p:sp>
        <p:nvSpPr>
          <p:cNvPr id="4" name="Объект 3"/>
          <p:cNvSpPr>
            <a:spLocks noGrp="1"/>
          </p:cNvSpPr>
          <p:nvPr>
            <p:ph sz="half" idx="2"/>
          </p:nvPr>
        </p:nvSpPr>
        <p:spPr>
          <a:solidFill>
            <a:schemeClr val="accent4">
              <a:lumMod val="20000"/>
              <a:lumOff val="80000"/>
            </a:schemeClr>
          </a:solidFill>
        </p:spPr>
        <p:txBody>
          <a:bodyPr/>
          <a:lstStyle/>
          <a:p>
            <a:pPr marL="0" indent="0">
              <a:buNone/>
            </a:pPr>
            <a:r>
              <a:rPr lang="ru-RU" dirty="0"/>
              <a:t> Холекальциферол </a:t>
            </a:r>
            <a:r>
              <a:rPr lang="ru-RU" dirty="0" smtClean="0"/>
              <a:t>образуется в коже под действием ультрафиолетовых лучей  </a:t>
            </a:r>
            <a:r>
              <a:rPr lang="ru-RU" dirty="0"/>
              <a:t>и поступает в организм человека с пищей. </a:t>
            </a:r>
          </a:p>
        </p:txBody>
      </p:sp>
      <p:pic>
        <p:nvPicPr>
          <p:cNvPr id="7" name="Объект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51520" y="1916832"/>
            <a:ext cx="4244280" cy="3528392"/>
          </a:xfrm>
        </p:spPr>
      </p:pic>
      <p:sp>
        <p:nvSpPr>
          <p:cNvPr id="8" name="TextBox 7"/>
          <p:cNvSpPr txBox="1"/>
          <p:nvPr/>
        </p:nvSpPr>
        <p:spPr>
          <a:xfrm>
            <a:off x="467544" y="6021288"/>
            <a:ext cx="8352928" cy="461665"/>
          </a:xfrm>
          <a:prstGeom prst="rect">
            <a:avLst/>
          </a:prstGeom>
          <a:noFill/>
        </p:spPr>
        <p:txBody>
          <a:bodyPr wrap="square" rtlCol="0">
            <a:spAutoFit/>
          </a:bodyPr>
          <a:lstStyle/>
          <a:p>
            <a:r>
              <a:rPr lang="ru-RU" sz="2400" dirty="0" smtClean="0"/>
              <a:t>Провитамином является </a:t>
            </a:r>
            <a:r>
              <a:rPr lang="ru-RU" sz="2400" b="1" dirty="0" smtClean="0"/>
              <a:t>7-дегидрохолестерин</a:t>
            </a:r>
            <a:r>
              <a:rPr lang="ru-RU" b="1" dirty="0" smtClean="0"/>
              <a:t>.</a:t>
            </a:r>
            <a:endParaRPr lang="ru-RU" b="1" dirty="0"/>
          </a:p>
        </p:txBody>
      </p:sp>
    </p:spTree>
    <p:extLst>
      <p:ext uri="{BB962C8B-B14F-4D97-AF65-F5344CB8AC3E}">
        <p14:creationId xmlns:p14="http://schemas.microsoft.com/office/powerpoint/2010/main" val="1876994143"/>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2008"/>
            <a:ext cx="9147042" cy="7225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Заголовок 5"/>
          <p:cNvSpPr>
            <a:spLocks noGrp="1"/>
          </p:cNvSpPr>
          <p:nvPr>
            <p:ph type="ctrTitle"/>
          </p:nvPr>
        </p:nvSpPr>
        <p:spPr>
          <a:xfrm>
            <a:off x="34077" y="476672"/>
            <a:ext cx="4680520" cy="1470025"/>
          </a:xfrm>
        </p:spPr>
        <p:txBody>
          <a:bodyPr>
            <a:normAutofit/>
          </a:bodyPr>
          <a:lstStyle/>
          <a:p>
            <a:r>
              <a:rPr lang="ru-RU" sz="8800" dirty="0" smtClean="0">
                <a:solidFill>
                  <a:schemeClr val="accent6">
                    <a:lumMod val="50000"/>
                  </a:schemeClr>
                </a:solidFill>
              </a:rPr>
              <a:t>Витамин</a:t>
            </a:r>
            <a:endParaRPr lang="ru-RU" sz="8800" dirty="0">
              <a:solidFill>
                <a:schemeClr val="accent6">
                  <a:lumMod val="50000"/>
                </a:schemeClr>
              </a:solidFill>
            </a:endParaRP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772816"/>
            <a:ext cx="238125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7985008"/>
      </p:ext>
    </p:extLst>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rPr>
              <a:t>Отличительная особенность:</a:t>
            </a:r>
            <a:endParaRPr lang="ru-RU" dirty="0">
              <a:solidFill>
                <a:srgbClr val="002060"/>
              </a:solidFill>
            </a:endParaRPr>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430636"/>
            <a:ext cx="8229600" cy="3302620"/>
          </a:xfrm>
        </p:spPr>
      </p:pic>
    </p:spTree>
    <p:extLst>
      <p:ext uri="{BB962C8B-B14F-4D97-AF65-F5344CB8AC3E}">
        <p14:creationId xmlns:p14="http://schemas.microsoft.com/office/powerpoint/2010/main" val="4105031600"/>
      </p:ext>
    </p:extLst>
  </p:cSld>
  <p:clrMapOvr>
    <a:masterClrMapping/>
  </p:clrMapOvr>
  <p:transition spd="slow">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2060"/>
                </a:solidFill>
              </a:rPr>
              <a:t>Источники витамина </a:t>
            </a:r>
            <a:r>
              <a:rPr lang="en-US" dirty="0" smtClean="0">
                <a:solidFill>
                  <a:srgbClr val="002060"/>
                </a:solidFill>
              </a:rPr>
              <a:t>D</a:t>
            </a:r>
            <a:r>
              <a:rPr lang="ru-RU" dirty="0" smtClean="0">
                <a:solidFill>
                  <a:srgbClr val="002060"/>
                </a:solidFill>
              </a:rPr>
              <a:t>:</a:t>
            </a:r>
            <a:endParaRPr lang="ru-RU" dirty="0">
              <a:solidFill>
                <a:srgbClr val="002060"/>
              </a:solidFill>
            </a:endParaRP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1340768"/>
            <a:ext cx="4038600" cy="2689770"/>
          </a:xfrm>
        </p:spPr>
      </p:pic>
      <p:pic>
        <p:nvPicPr>
          <p:cNvPr id="6" name="Объект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4008" y="1484784"/>
            <a:ext cx="4038600" cy="3166552"/>
          </a:xfr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5974" y="4005064"/>
            <a:ext cx="3952169" cy="2588146"/>
          </a:xfrm>
          <a:prstGeom prst="rect">
            <a:avLst/>
          </a:prstGeom>
        </p:spPr>
      </p:pic>
      <p:sp>
        <p:nvSpPr>
          <p:cNvPr id="8" name="TextBox 7"/>
          <p:cNvSpPr txBox="1"/>
          <p:nvPr/>
        </p:nvSpPr>
        <p:spPr>
          <a:xfrm>
            <a:off x="6228184" y="5445224"/>
            <a:ext cx="2592288" cy="1015663"/>
          </a:xfrm>
          <a:prstGeom prst="rect">
            <a:avLst/>
          </a:prstGeom>
          <a:solidFill>
            <a:schemeClr val="accent4">
              <a:lumMod val="20000"/>
              <a:lumOff val="80000"/>
            </a:schemeClr>
          </a:solidFill>
        </p:spPr>
        <p:txBody>
          <a:bodyPr wrap="square" rtlCol="0">
            <a:spAutoFit/>
          </a:bodyPr>
          <a:lstStyle/>
          <a:p>
            <a:r>
              <a:rPr lang="ru-RU" sz="2000" b="1" dirty="0"/>
              <a:t>Ежедневная потребность для взрослого - 1 - 10 мкг</a:t>
            </a:r>
          </a:p>
        </p:txBody>
      </p:sp>
    </p:spTree>
    <p:extLst>
      <p:ext uri="{BB962C8B-B14F-4D97-AF65-F5344CB8AC3E}">
        <p14:creationId xmlns:p14="http://schemas.microsoft.com/office/powerpoint/2010/main" val="1866484385"/>
      </p:ext>
    </p:extLst>
  </p:cSld>
  <p:clrMapOvr>
    <a:masterClrMapping/>
  </p:clrMapOvr>
  <p:transition spd="slow">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lstStyle/>
          <a:p>
            <a:r>
              <a:rPr lang="ru-RU" dirty="0" smtClean="0">
                <a:solidFill>
                  <a:srgbClr val="002060"/>
                </a:solidFill>
              </a:rPr>
              <a:t>Роль витамина </a:t>
            </a:r>
            <a:r>
              <a:rPr lang="en-US" dirty="0" smtClean="0">
                <a:solidFill>
                  <a:srgbClr val="002060"/>
                </a:solidFill>
              </a:rPr>
              <a:t>D </a:t>
            </a:r>
            <a:r>
              <a:rPr lang="ru-RU" dirty="0" smtClean="0">
                <a:solidFill>
                  <a:srgbClr val="002060"/>
                </a:solidFill>
              </a:rPr>
              <a:t>в организме:</a:t>
            </a:r>
            <a:endParaRPr lang="ru-RU" dirty="0">
              <a:solidFill>
                <a:srgbClr val="002060"/>
              </a:solidFill>
            </a:endParaRPr>
          </a:p>
        </p:txBody>
      </p:sp>
      <p:sp>
        <p:nvSpPr>
          <p:cNvPr id="3" name="Объект 2"/>
          <p:cNvSpPr>
            <a:spLocks noGrp="1"/>
          </p:cNvSpPr>
          <p:nvPr>
            <p:ph sz="half" idx="1"/>
          </p:nvPr>
        </p:nvSpPr>
        <p:spPr>
          <a:xfrm>
            <a:off x="457200" y="1600200"/>
            <a:ext cx="4042792" cy="4853136"/>
          </a:xfrm>
          <a:solidFill>
            <a:schemeClr val="accent4">
              <a:lumMod val="20000"/>
              <a:lumOff val="80000"/>
            </a:schemeClr>
          </a:solidFill>
        </p:spPr>
        <p:txBody>
          <a:bodyPr>
            <a:normAutofit lnSpcReduction="10000"/>
          </a:bodyPr>
          <a:lstStyle/>
          <a:p>
            <a:pPr marL="514350" indent="-514350">
              <a:buAutoNum type="arabicPeriod"/>
            </a:pPr>
            <a:r>
              <a:rPr lang="ru-RU" dirty="0"/>
              <a:t>Основная функция витамина D - обеспечение нормального роста и развития костей, предупреждение рахита и остеопороза</a:t>
            </a:r>
            <a:endParaRPr lang="ru-RU" dirty="0" smtClean="0"/>
          </a:p>
          <a:p>
            <a:pPr marL="514350" indent="-514350">
              <a:buAutoNum type="arabicPeriod"/>
            </a:pPr>
            <a:endParaRPr lang="ru-RU" dirty="0" smtClean="0"/>
          </a:p>
          <a:p>
            <a:pPr marL="514350" indent="-514350">
              <a:buAutoNum type="arabicPeriod"/>
            </a:pPr>
            <a:r>
              <a:rPr lang="ru-RU" dirty="0" smtClean="0"/>
              <a:t> Увеличивает </a:t>
            </a:r>
            <a:r>
              <a:rPr lang="ru-RU" dirty="0"/>
              <a:t>скорость работы мозга.</a:t>
            </a:r>
          </a:p>
          <a:p>
            <a:pPr marL="514350" indent="-514350">
              <a:buAutoNum type="arabicPeriod"/>
            </a:pPr>
            <a:endParaRPr lang="ru-RU" dirty="0"/>
          </a:p>
        </p:txBody>
      </p:sp>
      <p:sp>
        <p:nvSpPr>
          <p:cNvPr id="4" name="Объект 3"/>
          <p:cNvSpPr>
            <a:spLocks noGrp="1"/>
          </p:cNvSpPr>
          <p:nvPr>
            <p:ph sz="half" idx="2"/>
          </p:nvPr>
        </p:nvSpPr>
        <p:spPr>
          <a:xfrm>
            <a:off x="4788024" y="1628800"/>
            <a:ext cx="4038600" cy="4741987"/>
          </a:xfrm>
          <a:solidFill>
            <a:schemeClr val="accent4">
              <a:lumMod val="20000"/>
              <a:lumOff val="80000"/>
            </a:schemeClr>
          </a:solidFill>
        </p:spPr>
        <p:txBody>
          <a:bodyPr>
            <a:normAutofit lnSpcReduction="10000"/>
          </a:bodyPr>
          <a:lstStyle/>
          <a:p>
            <a:pPr marL="0" indent="0">
              <a:buNone/>
            </a:pPr>
            <a:r>
              <a:rPr lang="ru-RU" dirty="0" smtClean="0"/>
              <a:t>3.Витамин </a:t>
            </a:r>
            <a:r>
              <a:rPr lang="ru-RU" dirty="0"/>
              <a:t>обеспечивает всасывание кальция и фосфора в тонкой кишке, реабсорбцию фосфора в почечных канальцах и транспорт кальция из крови в костную ткань.</a:t>
            </a:r>
          </a:p>
          <a:p>
            <a:pPr marL="0" indent="0">
              <a:buNone/>
            </a:pPr>
            <a:endParaRPr lang="ru-RU" dirty="0" smtClean="0"/>
          </a:p>
          <a:p>
            <a:pPr marL="0" indent="0">
              <a:buNone/>
            </a:pPr>
            <a:endParaRPr lang="ru-RU" dirty="0" smtClean="0"/>
          </a:p>
        </p:txBody>
      </p:sp>
    </p:spTree>
    <p:extLst>
      <p:ext uri="{BB962C8B-B14F-4D97-AF65-F5344CB8AC3E}">
        <p14:creationId xmlns:p14="http://schemas.microsoft.com/office/powerpoint/2010/main" val="727184844"/>
      </p:ext>
    </p:extLst>
  </p:cSld>
  <p:clrMapOvr>
    <a:masterClrMapping/>
  </p:clrMapOvr>
  <p:transition spd="slow">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solidFill>
                  <a:srgbClr val="002060"/>
                </a:solidFill>
              </a:rPr>
              <a:t>Интересные факты:</a:t>
            </a:r>
            <a:endParaRPr lang="ru-RU" dirty="0">
              <a:solidFill>
                <a:srgbClr val="002060"/>
              </a:solidFill>
            </a:endParaRPr>
          </a:p>
        </p:txBody>
      </p:sp>
      <p:sp>
        <p:nvSpPr>
          <p:cNvPr id="3" name="Объект 2"/>
          <p:cNvSpPr>
            <a:spLocks noGrp="1"/>
          </p:cNvSpPr>
          <p:nvPr>
            <p:ph sz="half" idx="1"/>
          </p:nvPr>
        </p:nvSpPr>
        <p:spPr>
          <a:xfrm>
            <a:off x="395536" y="1916832"/>
            <a:ext cx="4038600" cy="4525963"/>
          </a:xfrm>
          <a:solidFill>
            <a:schemeClr val="accent4">
              <a:lumMod val="20000"/>
              <a:lumOff val="80000"/>
            </a:schemeClr>
          </a:solidFill>
        </p:spPr>
        <p:txBody>
          <a:bodyPr>
            <a:normAutofit fontScale="92500" lnSpcReduction="20000"/>
          </a:bodyPr>
          <a:lstStyle/>
          <a:p>
            <a:pPr marL="0" indent="0">
              <a:buNone/>
            </a:pPr>
            <a:r>
              <a:rPr lang="ru-RU" dirty="0" smtClean="0"/>
              <a:t>1.30 </a:t>
            </a:r>
            <a:r>
              <a:rPr lang="ru-RU" dirty="0"/>
              <a:t>минут — за это время летом светлокожий человек получает количество витамина D, равное 227 куриным яйцам или полкило печени трески</a:t>
            </a:r>
            <a:r>
              <a:rPr lang="ru-RU" dirty="0" smtClean="0"/>
              <a:t>.</a:t>
            </a:r>
          </a:p>
          <a:p>
            <a:pPr marL="0" indent="0">
              <a:buNone/>
            </a:pPr>
            <a:endParaRPr lang="ru-RU" dirty="0" smtClean="0"/>
          </a:p>
          <a:p>
            <a:pPr marL="0" indent="0">
              <a:buNone/>
            </a:pPr>
            <a:r>
              <a:rPr lang="ru-RU" dirty="0" smtClean="0"/>
              <a:t>2.6 </a:t>
            </a:r>
            <a:r>
              <a:rPr lang="ru-RU" dirty="0"/>
              <a:t>месяцев длится «зима витамина D» для жителей России, Северной Европы и Канады.</a:t>
            </a:r>
          </a:p>
          <a:p>
            <a:pPr marL="0" indent="0">
              <a:buNone/>
            </a:pPr>
            <a:endParaRPr lang="ru-RU" dirty="0"/>
          </a:p>
        </p:txBody>
      </p:sp>
      <p:sp>
        <p:nvSpPr>
          <p:cNvPr id="4" name="Объект 3"/>
          <p:cNvSpPr>
            <a:spLocks noGrp="1"/>
          </p:cNvSpPr>
          <p:nvPr>
            <p:ph sz="half" idx="2"/>
          </p:nvPr>
        </p:nvSpPr>
        <p:spPr>
          <a:xfrm>
            <a:off x="4716016" y="1988840"/>
            <a:ext cx="4038600" cy="4525963"/>
          </a:xfrm>
          <a:solidFill>
            <a:schemeClr val="accent4">
              <a:lumMod val="20000"/>
              <a:lumOff val="80000"/>
            </a:schemeClr>
          </a:solidFill>
        </p:spPr>
        <p:txBody>
          <a:bodyPr>
            <a:normAutofit fontScale="92500" lnSpcReduction="20000"/>
          </a:bodyPr>
          <a:lstStyle/>
          <a:p>
            <a:pPr marL="0" indent="0">
              <a:buNone/>
            </a:pPr>
            <a:r>
              <a:rPr lang="ru-RU" dirty="0" smtClean="0"/>
              <a:t>3.Пигмент </a:t>
            </a:r>
            <a:r>
              <a:rPr lang="ru-RU" dirty="0"/>
              <a:t>кожи меланин, который образуется в процессе загара, является естественным солнцезащитным фактором, поэтому темнокожим требуется в 3-6 раз большая доза инсоляции для выработки такого же количества витамина D, по сравнению со светлокожими. </a:t>
            </a:r>
          </a:p>
        </p:txBody>
      </p:sp>
    </p:spTree>
    <p:extLst>
      <p:ext uri="{BB962C8B-B14F-4D97-AF65-F5344CB8AC3E}">
        <p14:creationId xmlns:p14="http://schemas.microsoft.com/office/powerpoint/2010/main" val="1434656330"/>
      </p:ext>
    </p:extLst>
  </p:cSld>
  <p:clrMapOvr>
    <a:masterClrMapping/>
  </p:clrMapOvr>
  <p:transition spd="slow">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16632"/>
            <a:ext cx="8229600" cy="1143000"/>
          </a:xfrm>
        </p:spPr>
        <p:txBody>
          <a:bodyPr>
            <a:normAutofit/>
          </a:bodyPr>
          <a:lstStyle/>
          <a:p>
            <a:r>
              <a:rPr lang="ru-RU" sz="4800" b="1" dirty="0" smtClean="0">
                <a:solidFill>
                  <a:srgbClr val="FF0000"/>
                </a:solidFill>
              </a:rPr>
              <a:t>Витамин </a:t>
            </a:r>
            <a:r>
              <a:rPr lang="en-US" sz="4800" b="1" dirty="0" smtClean="0">
                <a:solidFill>
                  <a:srgbClr val="FF0000"/>
                </a:solidFill>
              </a:rPr>
              <a:t>PP</a:t>
            </a:r>
            <a:endParaRPr lang="ru-RU" sz="4800" b="1" dirty="0">
              <a:solidFill>
                <a:srgbClr val="FF0000"/>
              </a:solidFill>
            </a:endParaRPr>
          </a:p>
        </p:txBody>
      </p:sp>
      <p:sp>
        <p:nvSpPr>
          <p:cNvPr id="3" name="Объект 2"/>
          <p:cNvSpPr>
            <a:spLocks noGrp="1"/>
          </p:cNvSpPr>
          <p:nvPr>
            <p:ph idx="1"/>
          </p:nvPr>
        </p:nvSpPr>
        <p:spPr>
          <a:xfrm>
            <a:off x="0" y="1268760"/>
            <a:ext cx="8229600" cy="4525963"/>
          </a:xfrm>
        </p:spPr>
        <p:txBody>
          <a:bodyPr>
            <a:normAutofit/>
          </a:bodyPr>
          <a:lstStyle/>
          <a:p>
            <a:pPr marL="0" indent="0">
              <a:buNone/>
            </a:pPr>
            <a:r>
              <a:rPr lang="ru-RU" sz="2400" i="1" dirty="0">
                <a:solidFill>
                  <a:srgbClr val="FF0000"/>
                </a:solidFill>
              </a:rPr>
              <a:t>В</a:t>
            </a:r>
            <a:r>
              <a:rPr lang="ru-RU" sz="2400" i="1" dirty="0" smtClean="0">
                <a:solidFill>
                  <a:srgbClr val="FF0000"/>
                </a:solidFill>
              </a:rPr>
              <a:t>итамин </a:t>
            </a:r>
            <a:r>
              <a:rPr lang="en-US" sz="2400" i="1" dirty="0" smtClean="0">
                <a:solidFill>
                  <a:srgbClr val="FF0000"/>
                </a:solidFill>
              </a:rPr>
              <a:t>PP</a:t>
            </a:r>
            <a:r>
              <a:rPr lang="uk-UA" sz="2400" i="1" dirty="0">
                <a:solidFill>
                  <a:srgbClr val="FF0000"/>
                </a:solidFill>
              </a:rPr>
              <a:t> (Никотиновая </a:t>
            </a:r>
            <a:r>
              <a:rPr lang="uk-UA" sz="2400" i="1" dirty="0" smtClean="0">
                <a:solidFill>
                  <a:srgbClr val="FF0000"/>
                </a:solidFill>
              </a:rPr>
              <a:t>кислота) </a:t>
            </a:r>
            <a:r>
              <a:rPr lang="uk-UA" sz="2400" dirty="0" smtClean="0"/>
              <a:t>– </a:t>
            </a:r>
            <a:r>
              <a:rPr lang="ru-RU" sz="1800" dirty="0"/>
              <a:t>Белый кристаллический порошок без запаха, слабокислого вкуса. Трудно растворим в холодной воде (1:70), лучше в горячей (1:15), мало растворим в этаноле, очень мало — в эфире.</a:t>
            </a:r>
            <a:endParaRPr lang="uk-UA" sz="1800" dirty="0" smtClean="0"/>
          </a:p>
          <a:p>
            <a:pPr marL="0" indent="0">
              <a:buNone/>
            </a:pPr>
            <a:r>
              <a:rPr lang="ru-RU" sz="2400" i="1" dirty="0">
                <a:solidFill>
                  <a:srgbClr val="FF0000"/>
                </a:solidFill>
              </a:rPr>
              <a:t>Витамин </a:t>
            </a:r>
            <a:r>
              <a:rPr lang="en-US" sz="2400" i="1" dirty="0">
                <a:solidFill>
                  <a:srgbClr val="FF0000"/>
                </a:solidFill>
              </a:rPr>
              <a:t>PP</a:t>
            </a:r>
            <a:r>
              <a:rPr lang="ru-RU" sz="1800" dirty="0" smtClean="0"/>
              <a:t> участвует </a:t>
            </a:r>
            <a:r>
              <a:rPr lang="ru-RU" sz="1800" dirty="0"/>
              <a:t>во многих окислительных реакциях живых клеток, лекарственное средство</a:t>
            </a:r>
            <a:r>
              <a:rPr lang="ru-RU" sz="1800" dirty="0" smtClean="0"/>
              <a:t>. </a:t>
            </a:r>
          </a:p>
          <a:p>
            <a:pPr marL="0" indent="0">
              <a:buNone/>
            </a:pPr>
            <a:endParaRPr lang="ru-RU" sz="1800" dirty="0"/>
          </a:p>
          <a:p>
            <a:pPr marL="0" indent="0">
              <a:buNone/>
            </a:pPr>
            <a:r>
              <a:rPr lang="ru-RU" sz="1800" dirty="0"/>
              <a:t>Благодаря </a:t>
            </a:r>
            <a:r>
              <a:rPr lang="ru-RU" sz="2400" i="1" dirty="0" smtClean="0">
                <a:solidFill>
                  <a:srgbClr val="FF0000"/>
                </a:solidFill>
              </a:rPr>
              <a:t>Витамину </a:t>
            </a:r>
            <a:r>
              <a:rPr lang="en-US" sz="2400" i="1" dirty="0">
                <a:solidFill>
                  <a:srgbClr val="FF0000"/>
                </a:solidFill>
              </a:rPr>
              <a:t>PP</a:t>
            </a:r>
            <a:r>
              <a:rPr lang="ru-RU" sz="2400" dirty="0" smtClean="0"/>
              <a:t> </a:t>
            </a:r>
            <a:r>
              <a:rPr lang="ru-RU" sz="1800" dirty="0" smtClean="0"/>
              <a:t>человек </a:t>
            </a:r>
            <a:r>
              <a:rPr lang="ru-RU" sz="1800" dirty="0"/>
              <a:t>защищён от сердечно-сосудистых заболеваний, тромбозов, гипертонии и диабета. Без витамина РР невозможна нормальная работа нервной системы.</a:t>
            </a:r>
            <a:endParaRPr lang="ru-RU" sz="1800" dirty="0" smtClean="0"/>
          </a:p>
          <a:p>
            <a:pPr marL="0" indent="0">
              <a:buNone/>
            </a:pPr>
            <a:endParaRPr lang="ru-RU" sz="1800" i="1" dirty="0">
              <a:solidFill>
                <a:srgbClr val="FF0000"/>
              </a:solidFill>
            </a:endParaRPr>
          </a:p>
        </p:txBody>
      </p:sp>
      <p:pic>
        <p:nvPicPr>
          <p:cNvPr id="1028" name="Picture 4" descr="C:\Documents and Settings\Lanos\Рабочий стол\Niacin_structure.sv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4725144"/>
            <a:ext cx="2325617" cy="19442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09584" y="4189730"/>
            <a:ext cx="2534415" cy="646331"/>
          </a:xfrm>
          <a:prstGeom prst="rect">
            <a:avLst/>
          </a:prstGeom>
          <a:noFill/>
        </p:spPr>
        <p:txBody>
          <a:bodyPr wrap="square" rtlCol="0">
            <a:spAutoFit/>
          </a:bodyPr>
          <a:lstStyle/>
          <a:p>
            <a:r>
              <a:rPr lang="ru-RU" b="1" dirty="0">
                <a:solidFill>
                  <a:srgbClr val="7030A0"/>
                </a:solidFill>
              </a:rPr>
              <a:t>Никотиновая кислота</a:t>
            </a:r>
            <a:br>
              <a:rPr lang="ru-RU" b="1" dirty="0">
                <a:solidFill>
                  <a:srgbClr val="7030A0"/>
                </a:solidFill>
              </a:rPr>
            </a:br>
            <a:r>
              <a:rPr lang="ru-RU" b="1" dirty="0">
                <a:solidFill>
                  <a:srgbClr val="7030A0"/>
                </a:solidFill>
              </a:rPr>
              <a:t>(С6</a:t>
            </a:r>
            <a:r>
              <a:rPr lang="en-US" b="1" dirty="0" smtClean="0">
                <a:solidFill>
                  <a:srgbClr val="7030A0"/>
                </a:solidFill>
              </a:rPr>
              <a:t>H5NO2</a:t>
            </a:r>
            <a:r>
              <a:rPr lang="ru-RU" b="1" dirty="0" smtClean="0">
                <a:solidFill>
                  <a:srgbClr val="7030A0"/>
                </a:solidFill>
              </a:rPr>
              <a:t>)</a:t>
            </a:r>
            <a:endParaRPr lang="ru-RU" b="1" dirty="0">
              <a:solidFill>
                <a:srgbClr val="7030A0"/>
              </a:solidFill>
            </a:endParaRPr>
          </a:p>
        </p:txBody>
      </p:sp>
      <p:pic>
        <p:nvPicPr>
          <p:cNvPr id="1029" name="Picture 5" descr="C:\Documents and Settings\Lanos\Рабочий стол\Vitamin_pp_3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645296"/>
            <a:ext cx="3442057" cy="2103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342010"/>
      </p:ext>
    </p:extLst>
  </p:cSld>
  <p:clrMapOvr>
    <a:masterClrMapping/>
  </p:clrMapOvr>
  <p:transition spd="slow">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0"/>
            <a:ext cx="8229600" cy="1143000"/>
          </a:xfrm>
        </p:spPr>
        <p:txBody>
          <a:bodyPr/>
          <a:lstStyle/>
          <a:p>
            <a:r>
              <a:rPr lang="ru-RU" dirty="0">
                <a:solidFill>
                  <a:srgbClr val="FF0000"/>
                </a:solidFill>
              </a:rPr>
              <a:t>Синтез и свойства</a:t>
            </a:r>
          </a:p>
        </p:txBody>
      </p:sp>
      <p:sp>
        <p:nvSpPr>
          <p:cNvPr id="3" name="Объект 2"/>
          <p:cNvSpPr>
            <a:spLocks noGrp="1"/>
          </p:cNvSpPr>
          <p:nvPr>
            <p:ph idx="1"/>
          </p:nvPr>
        </p:nvSpPr>
        <p:spPr>
          <a:xfrm>
            <a:off x="-21704" y="980728"/>
            <a:ext cx="8229600" cy="4525963"/>
          </a:xfrm>
        </p:spPr>
        <p:txBody>
          <a:bodyPr>
            <a:normAutofit fontScale="77500" lnSpcReduction="20000"/>
          </a:bodyPr>
          <a:lstStyle/>
          <a:p>
            <a:pPr marL="0" indent="0">
              <a:buNone/>
            </a:pPr>
            <a:r>
              <a:rPr lang="ru-RU" dirty="0"/>
              <a:t>Впервые никотиновая кислота была синтезирована в 1873 году Вайделем при окислении никотина азотной </a:t>
            </a:r>
            <a:r>
              <a:rPr lang="ru-RU" dirty="0" smtClean="0"/>
              <a:t>кислотой, современные </a:t>
            </a:r>
            <a:r>
              <a:rPr lang="ru-RU" dirty="0"/>
              <a:t>как лабораторные, так и промышленные методы синтеза никотиновой кислоты основаны также на окислении производных пиридина. Так, никотиновая кислота может быть синтезирована окислением </a:t>
            </a:r>
            <a:r>
              <a:rPr lang="ru-RU" dirty="0" smtClean="0"/>
              <a:t>β-пиколина</a:t>
            </a:r>
            <a:r>
              <a:rPr lang="ru-RU" dirty="0"/>
              <a:t>:</a:t>
            </a:r>
            <a:endParaRPr lang="ru-RU" dirty="0" smtClean="0"/>
          </a:p>
          <a:p>
            <a:pPr marL="0" indent="0">
              <a:buNone/>
            </a:pPr>
            <a:endParaRPr lang="ru-RU" dirty="0"/>
          </a:p>
          <a:p>
            <a:pPr marL="0" indent="0">
              <a:buNone/>
            </a:pPr>
            <a:endParaRPr lang="ru-RU" dirty="0" smtClean="0"/>
          </a:p>
          <a:p>
            <a:pPr marL="0" indent="0">
              <a:buNone/>
            </a:pPr>
            <a:endParaRPr lang="ru-RU" dirty="0"/>
          </a:p>
          <a:p>
            <a:pPr marL="0" indent="0">
              <a:buNone/>
            </a:pPr>
            <a:endParaRPr lang="ru-RU" dirty="0" smtClean="0"/>
          </a:p>
          <a:p>
            <a:pPr marL="0" indent="0">
              <a:buNone/>
            </a:pPr>
            <a:r>
              <a:rPr lang="ru-RU" dirty="0" smtClean="0"/>
              <a:t>Либо </a:t>
            </a:r>
            <a:r>
              <a:rPr lang="ru-RU" dirty="0"/>
              <a:t>окислением хинолина до пиридин-2,3-дикарбоновой кислоты с последующим ее декарбоксилированием:</a:t>
            </a:r>
          </a:p>
        </p:txBody>
      </p:sp>
      <p:pic>
        <p:nvPicPr>
          <p:cNvPr id="5122" name="Picture 2" descr="C:\Documents and Settings\Lanos\Рабочий стол\500px-Synthesis_Niacin_II.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84984"/>
            <a:ext cx="4762500" cy="116205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Documents and Settings\Lanos\Рабочий стол\500px-Synthesis_Niacin_I.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660899"/>
            <a:ext cx="7481351" cy="1152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587058"/>
      </p:ext>
    </p:extLst>
  </p:cSld>
  <p:clrMapOvr>
    <a:masterClrMapping/>
  </p:clrMapOvr>
  <p:transition spd="slow">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460" y="0"/>
            <a:ext cx="8229600" cy="4525963"/>
          </a:xfrm>
        </p:spPr>
        <p:txBody>
          <a:bodyPr/>
          <a:lstStyle/>
          <a:p>
            <a:pPr marL="0" indent="0">
              <a:buNone/>
            </a:pPr>
            <a:r>
              <a:rPr lang="ru-RU" sz="2400" i="1" dirty="0">
                <a:solidFill>
                  <a:srgbClr val="FF0000"/>
                </a:solidFill>
              </a:rPr>
              <a:t>Витамин </a:t>
            </a:r>
            <a:r>
              <a:rPr lang="en-US" sz="2400" i="1" dirty="0" smtClean="0">
                <a:solidFill>
                  <a:srgbClr val="FF0000"/>
                </a:solidFill>
              </a:rPr>
              <a:t>PP</a:t>
            </a:r>
            <a:r>
              <a:rPr lang="ru-RU" sz="2400" i="1" dirty="0" smtClean="0">
                <a:solidFill>
                  <a:srgbClr val="FF0000"/>
                </a:solidFill>
              </a:rPr>
              <a:t> </a:t>
            </a:r>
            <a:r>
              <a:rPr lang="ru-RU" sz="1800" dirty="0" smtClean="0"/>
              <a:t>Содержится </a:t>
            </a:r>
            <a:r>
              <a:rPr lang="ru-RU" sz="1800" dirty="0"/>
              <a:t>в ржаном хлебе, ананасе, гречке, фасоли, мясе, грибах, печени, почках. В пищевой промышленности используется в качестве пищевой добавки E375. Суточная потребность взрослого человека 15—20 мг.</a:t>
            </a:r>
          </a:p>
          <a:p>
            <a:pPr marL="0" indent="0">
              <a:buNone/>
            </a:pPr>
            <a:endParaRPr lang="ru-RU" sz="1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27374"/>
            <a:ext cx="4282629" cy="2833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728" y="2613750"/>
            <a:ext cx="3851920" cy="2811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83" y="4902938"/>
            <a:ext cx="2792945" cy="195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886" y="4005064"/>
            <a:ext cx="3812058" cy="284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896354"/>
      </p:ext>
    </p:extLst>
  </p:cSld>
  <p:clrMapOvr>
    <a:masterClrMapping/>
  </p:clrMapOvr>
  <p:transition spd="slow">
    <p:randomBar dir="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
            <a:ext cx="8229600" cy="2204863"/>
          </a:xfrm>
        </p:spPr>
        <p:txBody>
          <a:bodyPr>
            <a:normAutofit/>
          </a:bodyPr>
          <a:lstStyle/>
          <a:p>
            <a:pPr marL="0" indent="0">
              <a:buNone/>
            </a:pPr>
            <a:r>
              <a:rPr lang="ru-RU" sz="1800" i="1" dirty="0">
                <a:solidFill>
                  <a:srgbClr val="FF0000"/>
                </a:solidFill>
              </a:rPr>
              <a:t>Гиповитаминоз РР</a:t>
            </a:r>
            <a:r>
              <a:rPr lang="ru-RU" sz="1800" i="1" dirty="0"/>
              <a:t> </a:t>
            </a:r>
            <a:r>
              <a:rPr lang="ru-RU" sz="1800" dirty="0"/>
              <a:t>приводит к пеллагре — заболеванию, симптомами которого являются дерматит, диарея, деменция (приобретённое </a:t>
            </a:r>
            <a:r>
              <a:rPr lang="ru-RU" sz="1800" dirty="0" smtClean="0"/>
              <a:t>слабоумие).</a:t>
            </a:r>
          </a:p>
          <a:p>
            <a:pPr marL="0" indent="0">
              <a:buNone/>
            </a:pPr>
            <a:r>
              <a:rPr lang="ru-RU" sz="1800" dirty="0"/>
              <a:t>Для профилактики </a:t>
            </a:r>
            <a:r>
              <a:rPr lang="ru-RU" sz="1800" i="1" dirty="0">
                <a:solidFill>
                  <a:srgbClr val="FF0000"/>
                </a:solidFill>
              </a:rPr>
              <a:t>гиповитаминоза РР </a:t>
            </a:r>
            <a:r>
              <a:rPr lang="ru-RU" sz="1800" dirty="0"/>
              <a:t>наиболее предпочтительно сбалансированное питание; лечение требует дополнительного назначения витамина РР. Продукты, </a:t>
            </a:r>
            <a:r>
              <a:rPr lang="ru-RU" sz="2000" b="1" dirty="0"/>
              <a:t>богатые</a:t>
            </a:r>
            <a:r>
              <a:rPr lang="ru-RU" sz="1800" dirty="0"/>
              <a:t> витамином </a:t>
            </a:r>
            <a:r>
              <a:rPr lang="ru-RU" sz="1800" dirty="0" smtClean="0"/>
              <a:t>РР —печень</a:t>
            </a:r>
            <a:r>
              <a:rPr lang="ru-RU" sz="1800" dirty="0"/>
              <a:t>, </a:t>
            </a:r>
            <a:r>
              <a:rPr lang="ru-RU" sz="1800" dirty="0" smtClean="0"/>
              <a:t>яичный </a:t>
            </a:r>
            <a:r>
              <a:rPr lang="ru-RU" sz="1800" dirty="0"/>
              <a:t>желток, молоко, рыба, курица, </a:t>
            </a:r>
            <a:r>
              <a:rPr lang="ru-RU" sz="1800" dirty="0" smtClean="0"/>
              <a:t>зеленые </a:t>
            </a:r>
            <a:r>
              <a:rPr lang="ru-RU" sz="1800" dirty="0"/>
              <a:t>овощи, земляные орехи</a:t>
            </a:r>
            <a:r>
              <a:rPr lang="ru-RU" sz="1800" dirty="0" smtClean="0"/>
              <a:t>, а также </a:t>
            </a:r>
            <a:r>
              <a:rPr lang="ru-RU" sz="1800" dirty="0"/>
              <a:t>любая белковая пища, содержащая триптофан (ароматическая </a:t>
            </a:r>
            <a:r>
              <a:rPr lang="ru-RU" sz="1800" dirty="0" smtClean="0"/>
              <a:t>альфа-аминокислота).</a:t>
            </a:r>
            <a:endParaRPr lang="ru-RU" sz="18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81625"/>
            <a:ext cx="3419474"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0848"/>
            <a:ext cx="3983265" cy="2983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5229795"/>
            <a:ext cx="2482650" cy="1628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5044826"/>
            <a:ext cx="2003235" cy="1813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5362" y="2060849"/>
            <a:ext cx="3978638" cy="2983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8054360"/>
      </p:ext>
    </p:extLst>
  </p:cSld>
  <p:clrMapOvr>
    <a:masterClrMapping/>
  </p:clrMapOvr>
  <p:transition spd="slow">
    <p:randomBar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1366"/>
            <a:ext cx="8229600" cy="3993697"/>
          </a:xfrm>
        </p:spPr>
        <p:txBody>
          <a:bodyPr>
            <a:normAutofit fontScale="77500" lnSpcReduction="20000"/>
          </a:bodyPr>
          <a:lstStyle/>
          <a:p>
            <a:pPr marL="0" indent="0">
              <a:buNone/>
            </a:pPr>
            <a:r>
              <a:rPr lang="ru-RU" dirty="0" smtClean="0"/>
              <a:t>Интересные факты о </a:t>
            </a:r>
            <a:r>
              <a:rPr lang="ru-RU" i="1" dirty="0" smtClean="0">
                <a:solidFill>
                  <a:srgbClr val="FF0000"/>
                </a:solidFill>
              </a:rPr>
              <a:t>витамине РР:</a:t>
            </a:r>
          </a:p>
          <a:p>
            <a:pPr marL="0" indent="0">
              <a:buNone/>
            </a:pPr>
            <a:r>
              <a:rPr lang="en-US" i="1" dirty="0" smtClean="0">
                <a:solidFill>
                  <a:srgbClr val="FF0000"/>
                </a:solidFill>
              </a:rPr>
              <a:t/>
            </a:r>
            <a:br>
              <a:rPr lang="en-US" i="1" dirty="0" smtClean="0">
                <a:solidFill>
                  <a:srgbClr val="FF0000"/>
                </a:solidFill>
              </a:rPr>
            </a:br>
            <a:r>
              <a:rPr lang="ru-RU" dirty="0"/>
              <a:t>1. Многие специалисты считают, что никотиновая кислота препятствует перерождению нормальных клеток в раковые</a:t>
            </a:r>
            <a:r>
              <a:rPr lang="ru-RU" dirty="0" smtClean="0"/>
              <a:t>.</a:t>
            </a:r>
          </a:p>
          <a:p>
            <a:pPr marL="0" indent="0">
              <a:buNone/>
            </a:pPr>
            <a:r>
              <a:rPr lang="ru-RU" dirty="0"/>
              <a:t>2. Никотиновая кислота не способна сжигать жиры, но она выводит из организма шлаки и токсины, превращает жиры и углеводы в энергию, поэтому многие женщины употребляют её для снижения веса</a:t>
            </a:r>
            <a:r>
              <a:rPr lang="ru-RU" dirty="0" smtClean="0"/>
              <a:t>.</a:t>
            </a:r>
          </a:p>
          <a:p>
            <a:pPr marL="0" indent="0">
              <a:buNone/>
            </a:pPr>
            <a:r>
              <a:rPr lang="ru-RU" dirty="0"/>
              <a:t>3. Н</a:t>
            </a:r>
            <a:r>
              <a:rPr lang="ru-RU" dirty="0" smtClean="0"/>
              <a:t>икотиновую </a:t>
            </a:r>
            <a:r>
              <a:rPr lang="ru-RU" dirty="0"/>
              <a:t>кислоту </a:t>
            </a:r>
            <a:r>
              <a:rPr lang="ru-RU" dirty="0" smtClean="0"/>
              <a:t>открыли случайно. И сделали </a:t>
            </a:r>
            <a:r>
              <a:rPr lang="ru-RU" dirty="0"/>
              <a:t>у</a:t>
            </a:r>
            <a:r>
              <a:rPr lang="ru-RU" dirty="0" smtClean="0"/>
              <a:t>чёные </a:t>
            </a:r>
            <a:r>
              <a:rPr lang="ru-RU" dirty="0"/>
              <a:t>в </a:t>
            </a:r>
            <a:r>
              <a:rPr lang="ru-RU" dirty="0" smtClean="0"/>
              <a:t>США, во время крупной вспышки </a:t>
            </a:r>
            <a:r>
              <a:rPr lang="ru-RU" dirty="0"/>
              <a:t>заболевания под названием «пеллагра».</a:t>
            </a:r>
          </a:p>
          <a:p>
            <a:pPr marL="0" indent="0">
              <a:buNone/>
            </a:pP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3056"/>
            <a:ext cx="3048000" cy="292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23" y="3933056"/>
            <a:ext cx="4139977" cy="290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864567"/>
      </p:ext>
    </p:extLst>
  </p:cSld>
  <p:clrMapOvr>
    <a:masterClrMapping/>
  </p:clrMapOvr>
  <p:transition spd="slow">
    <p:randomBar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2188" y="17241"/>
            <a:ext cx="5688632" cy="830997"/>
          </a:xfrm>
          <a:prstGeom prst="rect">
            <a:avLst/>
          </a:prstGeom>
          <a:noFill/>
        </p:spPr>
        <p:txBody>
          <a:bodyPr wrap="square" rtlCol="0">
            <a:spAutoFit/>
          </a:bodyPr>
          <a:lstStyle/>
          <a:p>
            <a:r>
              <a:rPr lang="ru-RU" sz="4800" i="1" dirty="0" smtClean="0">
                <a:solidFill>
                  <a:srgbClr val="FFC000"/>
                </a:solidFill>
              </a:rPr>
              <a:t>Гиповитаминоз</a:t>
            </a:r>
            <a:endParaRPr lang="ru-RU" sz="4800" i="1" dirty="0">
              <a:solidFill>
                <a:srgbClr val="FFC000"/>
              </a:solidFill>
            </a:endParaRPr>
          </a:p>
        </p:txBody>
      </p:sp>
      <p:sp>
        <p:nvSpPr>
          <p:cNvPr id="5" name="Прямоугольник 4"/>
          <p:cNvSpPr/>
          <p:nvPr/>
        </p:nvSpPr>
        <p:spPr>
          <a:xfrm>
            <a:off x="70992" y="896580"/>
            <a:ext cx="9073008" cy="3693319"/>
          </a:xfrm>
          <a:prstGeom prst="rect">
            <a:avLst/>
          </a:prstGeom>
        </p:spPr>
        <p:txBody>
          <a:bodyPr wrap="square">
            <a:spAutoFit/>
          </a:bodyPr>
          <a:lstStyle/>
          <a:p>
            <a:r>
              <a:rPr lang="ru-RU" b="1" i="1" dirty="0" smtClean="0">
                <a:solidFill>
                  <a:srgbClr val="FF0000"/>
                </a:solidFill>
              </a:rPr>
              <a:t>Гиповитаминоз - </a:t>
            </a:r>
            <a:r>
              <a:rPr lang="ru-RU" dirty="0" smtClean="0"/>
              <a:t>болезненное </a:t>
            </a:r>
            <a:r>
              <a:rPr lang="ru-RU" dirty="0"/>
              <a:t>состояние, возникающее при нарушении соответствия между расходованием витаминов и поступлением их в организм; то же, что витаминная недостаточность</a:t>
            </a:r>
            <a:r>
              <a:rPr lang="ru-RU" dirty="0" smtClean="0"/>
              <a:t>.</a:t>
            </a:r>
          </a:p>
          <a:p>
            <a:endParaRPr lang="ru-RU" b="1" i="1" dirty="0">
              <a:solidFill>
                <a:srgbClr val="FF0000"/>
              </a:solidFill>
            </a:endParaRPr>
          </a:p>
          <a:p>
            <a:r>
              <a:rPr lang="ru-RU" b="1" i="1" dirty="0">
                <a:solidFill>
                  <a:srgbClr val="FF0000"/>
                </a:solidFill>
              </a:rPr>
              <a:t>Гиповитаминоз </a:t>
            </a:r>
            <a:r>
              <a:rPr lang="ru-RU" dirty="0"/>
              <a:t>развивается при недостаточном поступлении витаминов. Гиповитаминоз развивается незаметно: появляется раздражительность, повышенная утомляемость, снижается внимание, ухудшается аппетит, нарушается сон. </a:t>
            </a:r>
            <a:endParaRPr lang="ru-RU" dirty="0" smtClean="0"/>
          </a:p>
          <a:p>
            <a:endParaRPr lang="ru-RU" b="1" i="1" dirty="0">
              <a:solidFill>
                <a:srgbClr val="FF0000"/>
              </a:solidFill>
            </a:endParaRPr>
          </a:p>
          <a:p>
            <a:r>
              <a:rPr lang="ru-RU" b="1" i="1" dirty="0" smtClean="0">
                <a:solidFill>
                  <a:srgbClr val="FF0000"/>
                </a:solidFill>
              </a:rPr>
              <a:t>Систематический </a:t>
            </a:r>
            <a:r>
              <a:rPr lang="ru-RU" dirty="0"/>
              <a:t>длительный недостаток витаминов в пище снижает работоспособность, сказывается на состоянии отдельных органов и тканей (кожа, слизистые, мышцы, костная ткань) и важнейших функциях организма, таких как рост, интеллектуальные и физические возможности, продолжение рода, защитные силы организма.</a:t>
            </a:r>
          </a:p>
        </p:txBody>
      </p:sp>
      <p:pic>
        <p:nvPicPr>
          <p:cNvPr id="3076" name="Picture 4" descr="http://honestmed.ru/dp/p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3738" y="4476750"/>
            <a:ext cx="54483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302520"/>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0" y="1"/>
            <a:ext cx="4283968" cy="6858000"/>
          </a:xfrm>
          <a:solidFill>
            <a:schemeClr val="accent6">
              <a:lumMod val="20000"/>
              <a:lumOff val="80000"/>
            </a:schemeClr>
          </a:solidFill>
        </p:spPr>
        <p:txBody>
          <a:bodyPr>
            <a:noAutofit/>
          </a:bodyPr>
          <a:lstStyle/>
          <a:p>
            <a:pPr marL="0" indent="0">
              <a:buNone/>
            </a:pPr>
            <a:r>
              <a:rPr lang="ru-RU" sz="1800" dirty="0"/>
              <a:t>Витами́н A — группа близких по химическому строению веществ, которая включает ретинол </a:t>
            </a:r>
            <a:r>
              <a:rPr lang="ru-RU" sz="1800" dirty="0" smtClean="0"/>
              <a:t>аксерофтол</a:t>
            </a:r>
            <a:r>
              <a:rPr lang="ru-RU" sz="1800" dirty="0"/>
              <a:t>) другие ретиноиды, обладающие сходной биологической активностью: дегидроретинол </a:t>
            </a:r>
            <a:r>
              <a:rPr lang="ru-RU" sz="1800" dirty="0" smtClean="0"/>
              <a:t>, </a:t>
            </a:r>
            <a:r>
              <a:rPr lang="ru-RU" sz="1800" dirty="0"/>
              <a:t>ретиналь (ретинен, альдегид </a:t>
            </a:r>
            <a:r>
              <a:rPr lang="ru-RU" sz="1800" dirty="0" smtClean="0"/>
              <a:t>вит </a:t>
            </a:r>
            <a:r>
              <a:rPr lang="ru-RU" sz="1800" dirty="0"/>
              <a:t>и ретиноевую </a:t>
            </a:r>
            <a:r>
              <a:rPr lang="ru-RU" sz="1800" dirty="0" smtClean="0"/>
              <a:t>кислоту. </a:t>
            </a:r>
            <a:r>
              <a:rPr lang="ru-RU" sz="1800" dirty="0"/>
              <a:t>К провитаминам A относятся каротиноиды, которые являются метаболическими предшественниками витамина A; наиболее важным среди них является β-каротин. Ретиноиды содержатся в продуктах животного происхождения, а каротиноиды — растительных. Все эти вещества хорошо растворимы в неполярных органических растворителях (например, в маслах) и плохо растворимы в воде. Витамин А депонируется в печени, может накапливаться в тканях. При передозировке проявляет </a:t>
            </a:r>
            <a:r>
              <a:rPr lang="ru-RU" sz="1800" dirty="0" smtClean="0"/>
              <a:t>токсичность.</a:t>
            </a:r>
            <a:endParaRPr lang="ru-RU"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7" y="1196752"/>
            <a:ext cx="4835243" cy="564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7699885"/>
      </p:ext>
    </p:extLst>
  </p:cSld>
  <p:clrMapOvr>
    <a:masterClrMapping/>
  </p:clrMapOvr>
  <p:transition spd="slow">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medicalplanet.su/Patfiz/Img/2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3517"/>
            <a:ext cx="8753129" cy="6381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776696"/>
      </p:ext>
    </p:extLst>
  </p:cSld>
  <p:clrMapOvr>
    <a:masterClrMapping/>
  </p:clrMapOvr>
  <p:transition spd="slow">
    <p:randomBar dir="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4520" y="0"/>
            <a:ext cx="5832648" cy="830997"/>
          </a:xfrm>
          <a:prstGeom prst="rect">
            <a:avLst/>
          </a:prstGeom>
          <a:noFill/>
        </p:spPr>
        <p:txBody>
          <a:bodyPr wrap="square" rtlCol="0">
            <a:spAutoFit/>
          </a:bodyPr>
          <a:lstStyle/>
          <a:p>
            <a:pPr algn="ctr"/>
            <a:r>
              <a:rPr lang="ru-RU" sz="4800" b="1" i="1" dirty="0" err="1" smtClean="0">
                <a:solidFill>
                  <a:srgbClr val="FFC000"/>
                </a:solidFill>
              </a:rPr>
              <a:t>Авитоминоз</a:t>
            </a:r>
            <a:endParaRPr lang="ru-RU" sz="4800" b="1" i="1" dirty="0">
              <a:solidFill>
                <a:srgbClr val="FFC000"/>
              </a:solidFill>
            </a:endParaRPr>
          </a:p>
        </p:txBody>
      </p:sp>
      <p:sp>
        <p:nvSpPr>
          <p:cNvPr id="5" name="Прямоугольник 4"/>
          <p:cNvSpPr/>
          <p:nvPr/>
        </p:nvSpPr>
        <p:spPr>
          <a:xfrm>
            <a:off x="0" y="894074"/>
            <a:ext cx="9036496" cy="646331"/>
          </a:xfrm>
          <a:prstGeom prst="rect">
            <a:avLst/>
          </a:prstGeom>
        </p:spPr>
        <p:txBody>
          <a:bodyPr wrap="square">
            <a:spAutoFit/>
          </a:bodyPr>
          <a:lstStyle/>
          <a:p>
            <a:pPr algn="ctr"/>
            <a:r>
              <a:rPr lang="ru-RU" b="1" dirty="0" err="1"/>
              <a:t>Авитамино́з</a:t>
            </a:r>
            <a:r>
              <a:rPr lang="ru-RU" dirty="0"/>
              <a:t> — заболевание, являющееся следствием длительного неполноценного питания, в котором отсутствуют какие-либо витамины.</a:t>
            </a:r>
            <a:endParaRPr lang="ru-RU" dirty="0"/>
          </a:p>
        </p:txBody>
      </p:sp>
      <p:sp>
        <p:nvSpPr>
          <p:cNvPr id="6" name="Прямоугольник 5"/>
          <p:cNvSpPr/>
          <p:nvPr/>
        </p:nvSpPr>
        <p:spPr>
          <a:xfrm>
            <a:off x="179512" y="1540405"/>
            <a:ext cx="8208912" cy="2031325"/>
          </a:xfrm>
          <a:prstGeom prst="rect">
            <a:avLst/>
          </a:prstGeom>
        </p:spPr>
        <p:txBody>
          <a:bodyPr wrap="square">
            <a:spAutoFit/>
          </a:bodyPr>
          <a:lstStyle/>
          <a:p>
            <a:pPr algn="ctr"/>
            <a:r>
              <a:rPr lang="ru-RU" b="1" u="sng" dirty="0"/>
              <a:t>Симптомы авитаминоза</a:t>
            </a:r>
            <a:endParaRPr lang="ru-RU" b="1" dirty="0"/>
          </a:p>
          <a:p>
            <a:pPr algn="ctr"/>
            <a:r>
              <a:rPr lang="ru-RU" dirty="0"/>
              <a:t>— Бледная вялая кожа склонна к сухости и раздражению;</a:t>
            </a:r>
            <a:br>
              <a:rPr lang="ru-RU" dirty="0"/>
            </a:br>
            <a:r>
              <a:rPr lang="ru-RU" dirty="0"/>
              <a:t>— безжизненные сухие волосы с тенденцией к сечению и выпадению;</a:t>
            </a:r>
            <a:br>
              <a:rPr lang="ru-RU" dirty="0"/>
            </a:br>
            <a:r>
              <a:rPr lang="ru-RU" dirty="0"/>
              <a:t>— потрескавшиеся уголки губ, на которые не действуют ни крема, ни помады;</a:t>
            </a:r>
            <a:br>
              <a:rPr lang="ru-RU" dirty="0"/>
            </a:br>
            <a:r>
              <a:rPr lang="ru-RU" dirty="0"/>
              <a:t>— кровоточащие при чистке зубов десны;</a:t>
            </a:r>
            <a:br>
              <a:rPr lang="ru-RU" dirty="0"/>
            </a:br>
            <a:r>
              <a:rPr lang="ru-RU" dirty="0"/>
              <a:t>— частые простуды с трудным и долгим восстановлением;</a:t>
            </a:r>
            <a:br>
              <a:rPr lang="ru-RU" dirty="0"/>
            </a:br>
            <a:r>
              <a:rPr lang="ru-RU" dirty="0"/>
              <a:t>— постоянное чувство усталости, апатии, раздражения;</a:t>
            </a:r>
          </a:p>
        </p:txBody>
      </p:sp>
      <p:pic>
        <p:nvPicPr>
          <p:cNvPr id="4100" name="Picture 4" descr="http://tvoelechenie.ru/wp-content/uploads/2013/07/avitaminoz_na_ruk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45024"/>
            <a:ext cx="2857500" cy="23431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img.liveinternet.ru/images/attach/2/6170/6170294_vesna_sopli_avitamino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4127" y="3671063"/>
            <a:ext cx="2963531" cy="318693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vashaibolit.ru/uploads/posts/2013-03/1363470676_avitaminoz-v-organizme-u-malenkogo-reben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7658" y="3571730"/>
            <a:ext cx="3050704" cy="2881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102615"/>
      </p:ext>
    </p:extLst>
  </p:cSld>
  <p:clrMapOvr>
    <a:masterClrMapping/>
  </p:clrMapOvr>
  <p:transition spd="slow">
    <p:randomBar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652" y="0"/>
            <a:ext cx="9122348" cy="5909310"/>
          </a:xfrm>
          <a:prstGeom prst="rect">
            <a:avLst/>
          </a:prstGeom>
        </p:spPr>
        <p:txBody>
          <a:bodyPr wrap="square">
            <a:spAutoFit/>
          </a:bodyPr>
          <a:lstStyle/>
          <a:p>
            <a:r>
              <a:rPr lang="ru-RU" b="1" u="sng" dirty="0"/>
              <a:t>Причины </a:t>
            </a:r>
            <a:r>
              <a:rPr lang="ru-RU" b="1" u="sng" dirty="0" smtClean="0"/>
              <a:t>авитаминоза</a:t>
            </a:r>
          </a:p>
          <a:p>
            <a:r>
              <a:rPr lang="ru-RU" dirty="0"/>
              <a:t>Л</a:t>
            </a:r>
            <a:r>
              <a:rPr lang="ru-RU" dirty="0" smtClean="0"/>
              <a:t>етом </a:t>
            </a:r>
            <a:r>
              <a:rPr lang="ru-RU" dirty="0"/>
              <a:t>получить необходимую дозу витаминов только из фруктов не так-то просто. Чтобы восполнить суточную потребность в витаминах и микроэлементах, необходимо съедать не менее 1,5-2 кг плодов, ягод и овощей</a:t>
            </a:r>
            <a:r>
              <a:rPr lang="ru-RU" dirty="0" smtClean="0"/>
              <a:t>.</a:t>
            </a:r>
          </a:p>
          <a:p>
            <a:endParaRPr lang="ru-RU" dirty="0" smtClean="0"/>
          </a:p>
          <a:p>
            <a:endParaRPr lang="ru-RU" dirty="0" smtClean="0"/>
          </a:p>
          <a:p>
            <a:endParaRPr lang="ru-RU" dirty="0"/>
          </a:p>
          <a:p>
            <a:endParaRPr lang="ru-RU" dirty="0"/>
          </a:p>
          <a:p>
            <a:endParaRPr lang="ru-RU" dirty="0" smtClean="0"/>
          </a:p>
          <a:p>
            <a:endParaRPr lang="ru-RU" dirty="0" smtClean="0"/>
          </a:p>
          <a:p>
            <a:endParaRPr lang="ru-RU" dirty="0"/>
          </a:p>
          <a:p>
            <a:r>
              <a:rPr lang="ru-RU" dirty="0" smtClean="0"/>
              <a:t> </a:t>
            </a:r>
            <a:r>
              <a:rPr lang="ru-RU" dirty="0"/>
              <a:t>Настоящий авитаминоз — это тяжелое патологическое состояние, связанное с острой нехваткой в организме витаминов</a:t>
            </a:r>
            <a:r>
              <a:rPr lang="ru-RU" dirty="0" smtClean="0"/>
              <a:t>.</a:t>
            </a:r>
          </a:p>
          <a:p>
            <a:endParaRPr lang="ru-RU" dirty="0"/>
          </a:p>
          <a:p>
            <a:endParaRPr lang="ru-RU" dirty="0" smtClean="0"/>
          </a:p>
          <a:p>
            <a:endParaRPr lang="ru-RU" dirty="0"/>
          </a:p>
          <a:p>
            <a:endParaRPr lang="ru-RU" dirty="0" smtClean="0"/>
          </a:p>
          <a:p>
            <a:endParaRPr lang="ru-RU" dirty="0"/>
          </a:p>
          <a:p>
            <a:endParaRPr lang="ru-RU" dirty="0" smtClean="0"/>
          </a:p>
          <a:p>
            <a:r>
              <a:rPr lang="ru-RU" dirty="0" smtClean="0"/>
              <a:t>Кроме </a:t>
            </a:r>
            <a:r>
              <a:rPr lang="ru-RU" dirty="0"/>
              <a:t>витаминов, организм может недополучить микроэлементы. По статистике, российским женщинам больше всего не хватает железа, йода и селена.</a:t>
            </a:r>
          </a:p>
        </p:txBody>
      </p:sp>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836711"/>
            <a:ext cx="2173401" cy="2173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146" y="1216302"/>
            <a:ext cx="3238131" cy="1739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2298" y="3428999"/>
            <a:ext cx="3294023" cy="179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0683282"/>
      </p:ext>
    </p:extLst>
  </p:cSld>
  <p:clrMapOvr>
    <a:masterClrMapping/>
  </p:clrMapOvr>
  <p:transition spd="slow">
    <p:randomBar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zabastovka.com/sites/default/files/avitaminoz_de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49"/>
            <a:ext cx="9144000" cy="6846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382849"/>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6086"/>
            <a:ext cx="6372200" cy="2031325"/>
          </a:xfrm>
          <a:prstGeom prst="rect">
            <a:avLst/>
          </a:prstGeom>
          <a:solidFill>
            <a:schemeClr val="accent6">
              <a:lumMod val="40000"/>
              <a:lumOff val="60000"/>
            </a:schemeClr>
          </a:solidFill>
        </p:spPr>
        <p:txBody>
          <a:bodyPr wrap="square">
            <a:spAutoFit/>
          </a:bodyPr>
          <a:lstStyle/>
          <a:p>
            <a:r>
              <a:rPr lang="ru-RU" dirty="0"/>
              <a:t>Витамин А выполняет множество биохимически важных функций в организме человека и животных. Ретиналь является компонентом родопсина — основного зрительного пигмента. В форме ретиноевой кислоты витамин стимулирует рост и развитие. Ретинол является структурным компонентом клеточных мембран, обеспечивает антиоксидантную защиту организма</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018" y="-21907"/>
            <a:ext cx="277647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4022976"/>
            <a:ext cx="6593080" cy="283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3391111"/>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4572000" cy="3970318"/>
          </a:xfrm>
          <a:prstGeom prst="rect">
            <a:avLst/>
          </a:prstGeom>
          <a:solidFill>
            <a:schemeClr val="accent6">
              <a:lumMod val="20000"/>
              <a:lumOff val="80000"/>
            </a:schemeClr>
          </a:solidFill>
        </p:spPr>
        <p:txBody>
          <a:bodyPr>
            <a:spAutoFit/>
          </a:bodyPr>
          <a:lstStyle/>
          <a:p>
            <a:r>
              <a:rPr lang="ru-RU" sz="2800" dirty="0"/>
              <a:t>При недостатке витамина A развиваются различные поражения эпителия, ухудшается зрение, нарушается смачивание роговицы. Также наблюдается снижение иммунной функции и замедление </a:t>
            </a:r>
            <a:r>
              <a:rPr lang="ru-RU" sz="2800" dirty="0" smtClean="0"/>
              <a:t>роста.</a:t>
            </a:r>
            <a:endParaRPr lang="ru-RU" sz="28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6483" y="3800872"/>
            <a:ext cx="4585692" cy="3057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349104">
            <a:off x="5923609" y="-470937"/>
            <a:ext cx="2376264" cy="3626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1558829"/>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ctrTitle"/>
          </p:nvPr>
        </p:nvSpPr>
        <p:spPr>
          <a:xfrm>
            <a:off x="539552" y="1052736"/>
            <a:ext cx="7772400" cy="1470025"/>
          </a:xfrm>
          <a:solidFill>
            <a:schemeClr val="accent6">
              <a:lumMod val="20000"/>
              <a:lumOff val="80000"/>
            </a:schemeClr>
          </a:solidFill>
        </p:spPr>
        <p:txBody>
          <a:bodyPr>
            <a:normAutofit/>
          </a:bodyPr>
          <a:lstStyle/>
          <a:p>
            <a:r>
              <a:rPr lang="ru-RU" sz="6600" dirty="0" smtClean="0">
                <a:solidFill>
                  <a:schemeClr val="accent6">
                    <a:lumMod val="50000"/>
                  </a:schemeClr>
                </a:solidFill>
              </a:rPr>
              <a:t>Строение и формы</a:t>
            </a:r>
            <a:endParaRPr lang="ru-RU" sz="6600" dirty="0">
              <a:solidFill>
                <a:schemeClr val="accent6">
                  <a:lumMod val="50000"/>
                </a:schemeClr>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3936" y="3645024"/>
            <a:ext cx="5150064" cy="3209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961902"/>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5116"/>
            <a:ext cx="3707904" cy="2308324"/>
          </a:xfrm>
          <a:prstGeom prst="rect">
            <a:avLst/>
          </a:prstGeom>
          <a:solidFill>
            <a:schemeClr val="accent6">
              <a:lumMod val="40000"/>
              <a:lumOff val="60000"/>
            </a:schemeClr>
          </a:solidFill>
        </p:spPr>
        <p:txBody>
          <a:bodyPr wrap="square">
            <a:spAutoFit/>
          </a:bodyPr>
          <a:lstStyle/>
          <a:p>
            <a:r>
              <a:rPr lang="ru-RU" dirty="0"/>
              <a:t>Витамин A представляет собой циклический непредельный спирт, состоящий из </a:t>
            </a:r>
            <a:r>
              <a:rPr lang="ru-RU" dirty="0" smtClean="0"/>
              <a:t>β-ионового </a:t>
            </a:r>
            <a:r>
              <a:rPr lang="ru-RU" dirty="0"/>
              <a:t>кольца и боковой цепи из двух остатков изопрена и первичной спиртовой группы. В организме окисляется до ретиналя (витамин A-альдегид) и ретиноевой кислоты.</a:t>
            </a:r>
          </a:p>
        </p:txBody>
      </p:sp>
      <p:sp>
        <p:nvSpPr>
          <p:cNvPr id="5" name="Прямоугольник 4"/>
          <p:cNvSpPr/>
          <p:nvPr/>
        </p:nvSpPr>
        <p:spPr>
          <a:xfrm>
            <a:off x="0" y="2304515"/>
            <a:ext cx="3707904" cy="2585323"/>
          </a:xfrm>
          <a:prstGeom prst="rect">
            <a:avLst/>
          </a:prstGeom>
          <a:solidFill>
            <a:schemeClr val="accent6">
              <a:lumMod val="40000"/>
              <a:lumOff val="60000"/>
            </a:schemeClr>
          </a:solidFill>
        </p:spPr>
        <p:txBody>
          <a:bodyPr wrap="square">
            <a:spAutoFit/>
          </a:bodyPr>
          <a:lstStyle/>
          <a:p>
            <a:r>
              <a:rPr lang="ru-RU" dirty="0"/>
              <a:t>В продуктах животного происхождения содержится во всех формах, однако так как чистый ретинол нестабилен, то основная часть находится в виде сложных эфиров ретинола (в промышленности в основном выпускается в виде пальмитата или ацетата</a:t>
            </a:r>
            <a:r>
              <a:rPr lang="ru-RU" dirty="0" smtClean="0"/>
              <a:t>).</a:t>
            </a:r>
            <a:endParaRPr lang="ru-RU" dirty="0"/>
          </a:p>
        </p:txBody>
      </p:sp>
      <p:sp>
        <p:nvSpPr>
          <p:cNvPr id="6" name="Прямоугольник 5"/>
          <p:cNvSpPr/>
          <p:nvPr/>
        </p:nvSpPr>
        <p:spPr>
          <a:xfrm>
            <a:off x="0" y="4889838"/>
            <a:ext cx="3707904" cy="923330"/>
          </a:xfrm>
          <a:prstGeom prst="rect">
            <a:avLst/>
          </a:prstGeom>
          <a:solidFill>
            <a:schemeClr val="accent6">
              <a:lumMod val="40000"/>
              <a:lumOff val="60000"/>
            </a:schemeClr>
          </a:solidFill>
        </p:spPr>
        <p:txBody>
          <a:bodyPr wrap="square">
            <a:spAutoFit/>
          </a:bodyPr>
          <a:lstStyle/>
          <a:p>
            <a:r>
              <a:rPr lang="ru-RU" dirty="0"/>
              <a:t>В растениях содержатся провитамины A — некоторые каротиноиды</a:t>
            </a:r>
          </a:p>
        </p:txBody>
      </p:sp>
      <p:pic>
        <p:nvPicPr>
          <p:cNvPr id="5126" name="Picture 6" descr="http://upload.wikimedia.org/wikipedia/commons/thumb/5/5c/All-trans-Retinol2.svg/220px-All-trans-Retinol2.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44624"/>
            <a:ext cx="3959236" cy="122376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5508104" y="1340768"/>
            <a:ext cx="2232248" cy="369332"/>
          </a:xfrm>
          <a:prstGeom prst="rect">
            <a:avLst/>
          </a:prstGeom>
          <a:solidFill>
            <a:schemeClr val="accent6">
              <a:lumMod val="20000"/>
              <a:lumOff val="80000"/>
            </a:schemeClr>
          </a:solidFill>
        </p:spPr>
        <p:txBody>
          <a:bodyPr wrap="square">
            <a:spAutoFit/>
          </a:bodyPr>
          <a:lstStyle/>
          <a:p>
            <a:r>
              <a:rPr lang="ru-RU" dirty="0"/>
              <a:t>Ретинол</a:t>
            </a:r>
          </a:p>
        </p:txBody>
      </p:sp>
      <p:pic>
        <p:nvPicPr>
          <p:cNvPr id="5128" name="Picture 8" descr="http://upload.wikimedia.org/wikipedia/commons/thumb/a/a1/All-trans-Retinal2.svg/220px-All-trans-Retinal2.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2033142"/>
            <a:ext cx="3743212" cy="1208038"/>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5534827" y="3275783"/>
            <a:ext cx="2205525" cy="369332"/>
          </a:xfrm>
          <a:prstGeom prst="rect">
            <a:avLst/>
          </a:prstGeom>
          <a:solidFill>
            <a:schemeClr val="accent6">
              <a:lumMod val="20000"/>
              <a:lumOff val="80000"/>
            </a:schemeClr>
          </a:solidFill>
        </p:spPr>
        <p:txBody>
          <a:bodyPr wrap="square">
            <a:spAutoFit/>
          </a:bodyPr>
          <a:lstStyle/>
          <a:p>
            <a:r>
              <a:rPr lang="ru-RU" dirty="0"/>
              <a:t>Ретиналь</a:t>
            </a:r>
          </a:p>
        </p:txBody>
      </p:sp>
      <p:pic>
        <p:nvPicPr>
          <p:cNvPr id="5130" name="Picture 10" descr="http://upload.wikimedia.org/wikipedia/commons/thumb/2/2b/All-trans-Retins%C3%A4ure.svg/220px-All-trans-Retins%C3%A4ure.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1168" y="4126966"/>
            <a:ext cx="3743212" cy="1156993"/>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5436096" y="5517232"/>
            <a:ext cx="2304256" cy="369332"/>
          </a:xfrm>
          <a:prstGeom prst="rect">
            <a:avLst/>
          </a:prstGeom>
          <a:solidFill>
            <a:schemeClr val="accent6">
              <a:lumMod val="20000"/>
              <a:lumOff val="80000"/>
            </a:schemeClr>
          </a:solidFill>
        </p:spPr>
        <p:txBody>
          <a:bodyPr wrap="square">
            <a:spAutoFit/>
          </a:bodyPr>
          <a:lstStyle/>
          <a:p>
            <a:r>
              <a:rPr lang="ru-RU" dirty="0"/>
              <a:t>Ретиноевая кислота</a:t>
            </a:r>
          </a:p>
        </p:txBody>
      </p:sp>
    </p:spTree>
    <p:extLst>
      <p:ext uri="{BB962C8B-B14F-4D97-AF65-F5344CB8AC3E}">
        <p14:creationId xmlns:p14="http://schemas.microsoft.com/office/powerpoint/2010/main" val="2663901778"/>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938</TotalTime>
  <Words>2180</Words>
  <Application>Microsoft Office PowerPoint</Application>
  <PresentationFormat>Экран (4:3)</PresentationFormat>
  <Paragraphs>202</Paragraphs>
  <Slides>53</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53</vt:i4>
      </vt:variant>
    </vt:vector>
  </HeadingPairs>
  <TitlesOfParts>
    <vt:vector size="54" baseType="lpstr">
      <vt:lpstr>Тема Office</vt:lpstr>
      <vt:lpstr>Витамины </vt:lpstr>
      <vt:lpstr>Презентация PowerPoint</vt:lpstr>
      <vt:lpstr>Презентация PowerPoint</vt:lpstr>
      <vt:lpstr>Витамин</vt:lpstr>
      <vt:lpstr>Презентация PowerPoint</vt:lpstr>
      <vt:lpstr>Презентация PowerPoint</vt:lpstr>
      <vt:lpstr>Презентация PowerPoint</vt:lpstr>
      <vt:lpstr>Строение и формы</vt:lpstr>
      <vt:lpstr>Презентация PowerPoint</vt:lpstr>
      <vt:lpstr>Пищевые источники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Витамин D(кальциферол)</vt:lpstr>
      <vt:lpstr>Стерины</vt:lpstr>
      <vt:lpstr>Кальциферол(витамин D) </vt:lpstr>
      <vt:lpstr>Эргокальциферол(D2)</vt:lpstr>
      <vt:lpstr>Холекальциферол(D3)</vt:lpstr>
      <vt:lpstr>Отличительная особенность:</vt:lpstr>
      <vt:lpstr>Источники витамина D:</vt:lpstr>
      <vt:lpstr>Роль витамина D в организме:</vt:lpstr>
      <vt:lpstr>Интересные факты:</vt:lpstr>
      <vt:lpstr>Витамин PP</vt:lpstr>
      <vt:lpstr>Синтез и свойства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Витамины</dc:title>
  <dc:creator>My-pc</dc:creator>
  <cp:lastModifiedBy>Deafult User</cp:lastModifiedBy>
  <cp:revision>91</cp:revision>
  <dcterms:created xsi:type="dcterms:W3CDTF">2014-02-05T19:48:29Z</dcterms:created>
  <dcterms:modified xsi:type="dcterms:W3CDTF">2014-02-12T20:12:28Z</dcterms:modified>
</cp:coreProperties>
</file>