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68" r:id="rId16"/>
    <p:sldId id="272" r:id="rId17"/>
    <p:sldId id="273" r:id="rId18"/>
    <p:sldId id="274" r:id="rId19"/>
    <p:sldId id="275" r:id="rId20"/>
    <p:sldId id="277" r:id="rId21"/>
    <p:sldId id="278" r:id="rId22"/>
    <p:sldId id="279" r:id="rId23"/>
    <p:sldId id="276" r:id="rId24"/>
    <p:sldId id="280" r:id="rId2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4660"/>
  </p:normalViewPr>
  <p:slideViewPr>
    <p:cSldViewPr>
      <p:cViewPr varScale="1">
        <p:scale>
          <a:sx n="106" d="100"/>
          <a:sy n="106" d="100"/>
        </p:scale>
        <p:origin x="-4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F1CB055-83BB-4F73-9508-C66A0F38589F}" type="datetimeFigureOut">
              <a:rPr lang="uk-UA" smtClean="0"/>
              <a:pPr/>
              <a:t>02.10.2013</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a:lstStyle/>
          <a:p>
            <a:fld id="{5ACBAABB-375F-445C-90FC-86D9F4FBC6B8}" type="slidenum">
              <a:rPr lang="uk-UA" smtClean="0"/>
              <a:pPr/>
              <a:t>‹#›</a:t>
            </a:fld>
            <a:endParaRPr lang="uk-UA"/>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1CB055-83BB-4F73-9508-C66A0F38589F}" type="datetimeFigureOut">
              <a:rPr lang="uk-UA" smtClean="0"/>
              <a:pPr/>
              <a:t>02.10.2013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ACBAABB-375F-445C-90FC-86D9F4FBC6B8}"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1CB055-83BB-4F73-9508-C66A0F38589F}" type="datetimeFigureOut">
              <a:rPr lang="uk-UA" smtClean="0"/>
              <a:pPr/>
              <a:t>02.10.2013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ACBAABB-375F-445C-90FC-86D9F4FBC6B8}"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1CB055-83BB-4F73-9508-C66A0F38589F}" type="datetimeFigureOut">
              <a:rPr lang="uk-UA" smtClean="0"/>
              <a:pPr/>
              <a:t>02.10.2013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ACBAABB-375F-445C-90FC-86D9F4FBC6B8}"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F1CB055-83BB-4F73-9508-C66A0F38589F}" type="datetimeFigureOut">
              <a:rPr lang="uk-UA" smtClean="0"/>
              <a:pPr/>
              <a:t>02.10.2013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7924800" y="6416675"/>
            <a:ext cx="762000" cy="365125"/>
          </a:xfrm>
        </p:spPr>
        <p:txBody>
          <a:bodyPr/>
          <a:lstStyle/>
          <a:p>
            <a:fld id="{5ACBAABB-375F-445C-90FC-86D9F4FBC6B8}"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F1CB055-83BB-4F73-9508-C66A0F38589F}" type="datetimeFigureOut">
              <a:rPr lang="uk-UA" smtClean="0"/>
              <a:pPr/>
              <a:t>02.10.2013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ACBAABB-375F-445C-90FC-86D9F4FBC6B8}"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F1CB055-83BB-4F73-9508-C66A0F38589F}" type="datetimeFigureOut">
              <a:rPr lang="uk-UA" smtClean="0"/>
              <a:pPr/>
              <a:t>02.10.2013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ACBAABB-375F-445C-90FC-86D9F4FBC6B8}"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F1CB055-83BB-4F73-9508-C66A0F38589F}" type="datetimeFigureOut">
              <a:rPr lang="uk-UA" smtClean="0"/>
              <a:pPr/>
              <a:t>02.10.2013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ACBAABB-375F-445C-90FC-86D9F4FBC6B8}"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1CB055-83BB-4F73-9508-C66A0F38589F}" type="datetimeFigureOut">
              <a:rPr lang="uk-UA" smtClean="0"/>
              <a:pPr/>
              <a:t>02.10.2013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ACBAABB-375F-445C-90FC-86D9F4FBC6B8}"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F1CB055-83BB-4F73-9508-C66A0F38589F}" type="datetimeFigureOut">
              <a:rPr lang="uk-UA" smtClean="0"/>
              <a:pPr/>
              <a:t>02.10.2013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ACBAABB-375F-445C-90FC-86D9F4FBC6B8}"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F1CB055-83BB-4F73-9508-C66A0F38589F}" type="datetimeFigureOut">
              <a:rPr lang="uk-UA" smtClean="0"/>
              <a:pPr/>
              <a:t>02.10.2013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ACBAABB-375F-445C-90FC-86D9F4FBC6B8}"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F1CB055-83BB-4F73-9508-C66A0F38589F}" type="datetimeFigureOut">
              <a:rPr lang="uk-UA" smtClean="0"/>
              <a:pPr/>
              <a:t>02.10.2013</a:t>
            </a:fld>
            <a:endParaRPr lang="uk-UA"/>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CBAABB-375F-445C-90FC-86D9F4FBC6B8}"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uk-UA" sz="4400" i="1" dirty="0" smtClean="0"/>
              <a:t>Бароко</a:t>
            </a:r>
            <a:endParaRPr lang="uk-UA" sz="4400" i="1" dirty="0"/>
          </a:p>
        </p:txBody>
      </p:sp>
      <p:sp>
        <p:nvSpPr>
          <p:cNvPr id="6" name="Текст 5"/>
          <p:cNvSpPr>
            <a:spLocks noGrp="1"/>
          </p:cNvSpPr>
          <p:nvPr>
            <p:ph type="body" idx="2"/>
          </p:nvPr>
        </p:nvSpPr>
        <p:spPr/>
        <p:txBody>
          <a:bodyPr>
            <a:normAutofit/>
          </a:bodyPr>
          <a:lstStyle/>
          <a:p>
            <a:r>
              <a:rPr lang="uk-UA" sz="2000" dirty="0" smtClean="0"/>
              <a:t>Бароко – стиль у європейському мистецтві  та архітектурі. За естетичним визначенням – це стиль, що виникає на хвилі кризи гуманізму і народженню маньєризму.</a:t>
            </a:r>
            <a:endParaRPr lang="uk-UA" sz="2000" dirty="0"/>
          </a:p>
        </p:txBody>
      </p:sp>
      <p:pic>
        <p:nvPicPr>
          <p:cNvPr id="7" name="Содержимое 6" descr="b7475957c6ef.jpg"/>
          <p:cNvPicPr>
            <a:picLocks noGrp="1" noChangeAspect="1"/>
          </p:cNvPicPr>
          <p:nvPr>
            <p:ph sz="half" idx="1"/>
          </p:nvPr>
        </p:nvPicPr>
        <p:blipFill>
          <a:blip r:embed="rId2" cstate="print"/>
          <a:stretch>
            <a:fillRect/>
          </a:stretch>
        </p:blipFill>
        <p:spPr>
          <a:xfrm>
            <a:off x="3749675" y="908844"/>
            <a:ext cx="4762500" cy="4581525"/>
          </a:xfrm>
        </p:spPr>
      </p:pic>
    </p:spTree>
  </p:cSld>
  <p:clrMapOvr>
    <a:masterClrMapping/>
  </p:clrMapOvr>
  <p:transition advTm="107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Содержимое 4" descr="0fe6acd4c67f.jpg"/>
          <p:cNvPicPr>
            <a:picLocks noGrp="1" noChangeAspect="1"/>
          </p:cNvPicPr>
          <p:nvPr>
            <p:ph sz="half" idx="1"/>
          </p:nvPr>
        </p:nvPicPr>
        <p:blipFill>
          <a:blip r:embed="rId2" cstate="print"/>
          <a:stretch>
            <a:fillRect/>
          </a:stretch>
        </p:blipFill>
        <p:spPr>
          <a:xfrm>
            <a:off x="457200" y="2502678"/>
            <a:ext cx="4038600" cy="2721007"/>
          </a:xfrm>
          <a:prstGeom prst="rect">
            <a:avLst/>
          </a:prstGeom>
          <a:ln>
            <a:noFill/>
          </a:ln>
          <a:effectLst>
            <a:outerShdw blurRad="190500" algn="tl" rotWithShape="0">
              <a:srgbClr val="000000">
                <a:alpha val="70000"/>
              </a:srgbClr>
            </a:outerShdw>
          </a:effectLst>
        </p:spPr>
      </p:pic>
      <p:pic>
        <p:nvPicPr>
          <p:cNvPr id="6" name="Содержимое 5" descr="1247491988_450px-praha_st_nicholas_from_mostecka_dscn1192.jpg"/>
          <p:cNvPicPr>
            <a:picLocks noGrp="1" noChangeAspect="1"/>
          </p:cNvPicPr>
          <p:nvPr>
            <p:ph sz="half" idx="2"/>
          </p:nvPr>
        </p:nvPicPr>
        <p:blipFill>
          <a:blip r:embed="rId3" cstate="print"/>
          <a:stretch>
            <a:fillRect/>
          </a:stretch>
        </p:blipFill>
        <p:spPr>
          <a:xfrm>
            <a:off x="5000628" y="1643050"/>
            <a:ext cx="3394472" cy="4525963"/>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7" name="Содержимое 6" descr="main_guide.jpg"/>
          <p:cNvPicPr>
            <a:picLocks noGrp="1" noChangeAspect="1"/>
          </p:cNvPicPr>
          <p:nvPr>
            <p:ph sz="half" idx="1"/>
          </p:nvPr>
        </p:nvPicPr>
        <p:blipFill>
          <a:blip r:embed="rId2" cstate="print"/>
          <a:stretch>
            <a:fillRect/>
          </a:stretch>
        </p:blipFill>
        <p:spPr>
          <a:xfrm>
            <a:off x="457200" y="2348706"/>
            <a:ext cx="4038600" cy="3028950"/>
          </a:xfrm>
        </p:spPr>
      </p:pic>
      <p:pic>
        <p:nvPicPr>
          <p:cNvPr id="10" name="Содержимое 9" descr="World_Austria_Pallas_Athene_Fountain__Parliament_building__Vienna__Austria_007842__3.jpg"/>
          <p:cNvPicPr>
            <a:picLocks noGrp="1" noChangeAspect="1"/>
          </p:cNvPicPr>
          <p:nvPr>
            <p:ph sz="half" idx="2"/>
          </p:nvPr>
        </p:nvPicPr>
        <p:blipFill>
          <a:blip r:embed="rId3" cstate="print"/>
          <a:stretch>
            <a:fillRect/>
          </a:stretch>
        </p:blipFill>
        <p:spPr>
          <a:xfrm>
            <a:off x="4648200" y="2345571"/>
            <a:ext cx="4038600" cy="3035221"/>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ppt_w*0.05"/>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anim calcmode="lin" valueType="num">
                                      <p:cBhvr>
                                        <p:cTn id="17" dur="500" fill="hold"/>
                                        <p:tgtEl>
                                          <p:spTgt spid="10"/>
                                        </p:tgtEl>
                                        <p:attrNameLst>
                                          <p:attrName>ppt_x</p:attrName>
                                        </p:attrNameLst>
                                      </p:cBhvr>
                                      <p:tavLst>
                                        <p:tav tm="0">
                                          <p:val>
                                            <p:strVal val="#ppt_x-.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Кращі представники бароко </a:t>
            </a:r>
            <a:endParaRPr lang="uk-UA" dirty="0"/>
          </a:p>
        </p:txBody>
      </p:sp>
      <p:sp>
        <p:nvSpPr>
          <p:cNvPr id="3" name="Текст 2"/>
          <p:cNvSpPr>
            <a:spLocks noGrp="1"/>
          </p:cNvSpPr>
          <p:nvPr>
            <p:ph type="body" idx="1"/>
          </p:nvPr>
        </p:nvSpPr>
        <p:spPr/>
        <p:txBody>
          <a:bodyPr/>
          <a:lstStyle/>
          <a:p>
            <a:r>
              <a:rPr lang="uk-UA" dirty="0" smtClean="0"/>
              <a:t>Лоренцо </a:t>
            </a:r>
            <a:r>
              <a:rPr lang="uk-UA" dirty="0" err="1" smtClean="0"/>
              <a:t>берніні</a:t>
            </a:r>
            <a:r>
              <a:rPr lang="uk-UA" dirty="0" smtClean="0"/>
              <a:t> </a:t>
            </a:r>
            <a:endParaRPr lang="uk-UA" dirty="0"/>
          </a:p>
        </p:txBody>
      </p:sp>
      <p:sp>
        <p:nvSpPr>
          <p:cNvPr id="4" name="Текст 3"/>
          <p:cNvSpPr>
            <a:spLocks noGrp="1"/>
          </p:cNvSpPr>
          <p:nvPr>
            <p:ph type="body" sz="half" idx="3"/>
          </p:nvPr>
        </p:nvSpPr>
        <p:spPr/>
        <p:txBody>
          <a:bodyPr/>
          <a:lstStyle/>
          <a:p>
            <a:endParaRPr lang="uk-UA" dirty="0"/>
          </a:p>
        </p:txBody>
      </p:sp>
      <p:pic>
        <p:nvPicPr>
          <p:cNvPr id="7" name="Содержимое 6" descr="gian-lorenzo-bernini-mobile-wallpaper.jpg"/>
          <p:cNvPicPr>
            <a:picLocks noGrp="1" noChangeAspect="1"/>
          </p:cNvPicPr>
          <p:nvPr>
            <p:ph sz="quarter" idx="2"/>
          </p:nvPr>
        </p:nvPicPr>
        <p:blipFill>
          <a:blip r:embed="rId2" cstate="print"/>
          <a:stretch>
            <a:fillRect/>
          </a:stretch>
        </p:blipFill>
        <p:spPr>
          <a:xfrm>
            <a:off x="1222639" y="2362200"/>
            <a:ext cx="2509309" cy="3763963"/>
          </a:xfrm>
        </p:spPr>
      </p:pic>
      <p:sp>
        <p:nvSpPr>
          <p:cNvPr id="6" name="Содержимое 5"/>
          <p:cNvSpPr>
            <a:spLocks noGrp="1"/>
          </p:cNvSpPr>
          <p:nvPr>
            <p:ph sz="quarter" idx="4"/>
          </p:nvPr>
        </p:nvSpPr>
        <p:spPr/>
        <p:txBody>
          <a:bodyPr>
            <a:normAutofit fontScale="70000" lnSpcReduction="20000"/>
          </a:bodyPr>
          <a:lstStyle/>
          <a:p>
            <a:r>
              <a:rPr lang="vi-VN" b="1" dirty="0" smtClean="0"/>
              <a:t>Джова́нні Лоре́нцо Берні́ні</a:t>
            </a:r>
            <a:r>
              <a:rPr lang="vi-VN" dirty="0" smtClean="0"/>
              <a:t> (</a:t>
            </a:r>
            <a:r>
              <a:rPr lang="uk-UA" dirty="0" smtClean="0"/>
              <a:t>7грудня 1598</a:t>
            </a:r>
            <a:r>
              <a:rPr lang="vi-VN" dirty="0" smtClean="0"/>
              <a:t>, </a:t>
            </a:r>
            <a:r>
              <a:rPr lang="uk-UA" dirty="0" smtClean="0"/>
              <a:t>Неаполь</a:t>
            </a:r>
            <a:r>
              <a:rPr lang="vi-VN" dirty="0" smtClean="0"/>
              <a:t>— †</a:t>
            </a:r>
            <a:r>
              <a:rPr lang="uk-UA" dirty="0" smtClean="0"/>
              <a:t>12 листопада 1680 ,Рим</a:t>
            </a:r>
            <a:r>
              <a:rPr lang="vi-VN" dirty="0" smtClean="0"/>
              <a:t>) — </a:t>
            </a:r>
            <a:r>
              <a:rPr lang="uk-UA" dirty="0" smtClean="0"/>
              <a:t>італійський архітектор і скульптор.</a:t>
            </a:r>
            <a:r>
              <a:rPr lang="vi-VN" dirty="0" smtClean="0"/>
              <a:t>У архітектурі і скульптурі Берніні, найбільшого майстра римського і всього італійського </a:t>
            </a:r>
            <a:r>
              <a:rPr lang="uk-UA" dirty="0" smtClean="0"/>
              <a:t>бароко,</a:t>
            </a:r>
            <a:r>
              <a:rPr lang="vi-VN" dirty="0" smtClean="0"/>
              <a:t>яскраво утілилися головні принципи цього стилю: підвищена емоційність, театральність, активне протидія простору і маси, поєднання релігійної афектації з підкресленою чуттєвістю.</a:t>
            </a:r>
            <a:endParaRPr lang="uk-UA"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Роботи Лоренцо </a:t>
            </a:r>
            <a:r>
              <a:rPr lang="uk-UA" dirty="0" err="1" smtClean="0"/>
              <a:t>Берніні</a:t>
            </a:r>
            <a:endParaRPr lang="uk-UA" dirty="0"/>
          </a:p>
        </p:txBody>
      </p:sp>
      <p:sp>
        <p:nvSpPr>
          <p:cNvPr id="4" name="Текст 3"/>
          <p:cNvSpPr>
            <a:spLocks noGrp="1"/>
          </p:cNvSpPr>
          <p:nvPr>
            <p:ph type="body" sz="half" idx="2"/>
          </p:nvPr>
        </p:nvSpPr>
        <p:spPr/>
        <p:txBody>
          <a:bodyPr/>
          <a:lstStyle/>
          <a:p>
            <a:endParaRPr lang="uk-UA" dirty="0"/>
          </a:p>
        </p:txBody>
      </p:sp>
      <p:pic>
        <p:nvPicPr>
          <p:cNvPr id="7" name="Рисунок 6" descr="2.jpg"/>
          <p:cNvPicPr>
            <a:picLocks noGrp="1" noChangeAspect="1"/>
          </p:cNvPicPr>
          <p:nvPr>
            <p:ph type="pic" idx="1"/>
          </p:nvPr>
        </p:nvPicPr>
        <p:blipFill>
          <a:blip r:embed="rId2" cstate="print"/>
          <a:srcRect t="3592" b="3592"/>
          <a:stretch>
            <a:fillRect/>
          </a:stretch>
        </p:blip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Содержимое 4" descr="1.jpg"/>
          <p:cNvPicPr>
            <a:picLocks noGrp="1" noChangeAspect="1"/>
          </p:cNvPicPr>
          <p:nvPr>
            <p:ph sz="half" idx="1"/>
          </p:nvPr>
        </p:nvPicPr>
        <p:blipFill>
          <a:blip r:embed="rId2" cstate="print"/>
          <a:stretch>
            <a:fillRect/>
          </a:stretch>
        </p:blipFill>
        <p:spPr>
          <a:xfrm>
            <a:off x="792420" y="1600200"/>
            <a:ext cx="3368159" cy="4525963"/>
          </a:xfrm>
        </p:spPr>
      </p:pic>
      <p:pic>
        <p:nvPicPr>
          <p:cNvPr id="8" name="Содержимое 7" descr="4.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Франческо</a:t>
            </a:r>
            <a:r>
              <a:rPr lang="uk-UA" dirty="0" smtClean="0"/>
              <a:t> </a:t>
            </a:r>
            <a:r>
              <a:rPr lang="uk-UA" dirty="0" err="1" smtClean="0"/>
              <a:t>Борроміні</a:t>
            </a:r>
            <a:r>
              <a:rPr lang="uk-UA" dirty="0" smtClean="0"/>
              <a:t> </a:t>
            </a:r>
            <a:endParaRPr lang="uk-UA" dirty="0"/>
          </a:p>
        </p:txBody>
      </p:sp>
      <p:sp>
        <p:nvSpPr>
          <p:cNvPr id="3" name="Текст 2"/>
          <p:cNvSpPr>
            <a:spLocks noGrp="1"/>
          </p:cNvSpPr>
          <p:nvPr>
            <p:ph type="body" idx="2"/>
          </p:nvPr>
        </p:nvSpPr>
        <p:spPr/>
        <p:txBody>
          <a:bodyPr>
            <a:normAutofit fontScale="92500"/>
          </a:bodyPr>
          <a:lstStyle/>
          <a:p>
            <a:r>
              <a:rPr lang="uk-UA" dirty="0" smtClean="0"/>
              <a:t>Походить з родини будівничого. Сам працював на будівництві в Мілані. Він небіж римського архітектора Карло  </a:t>
            </a:r>
            <a:r>
              <a:rPr lang="uk-UA" dirty="0" err="1" smtClean="0"/>
              <a:t>Мадерно</a:t>
            </a:r>
            <a:r>
              <a:rPr lang="uk-UA" dirty="0" smtClean="0"/>
              <a:t> (1556–1629), що добудував в Вічному місті собор Св. Петра, а також створив фасад церкви Св. </a:t>
            </a:r>
            <a:r>
              <a:rPr lang="uk-UA" dirty="0" err="1" smtClean="0"/>
              <a:t>Сусани</a:t>
            </a:r>
            <a:r>
              <a:rPr lang="uk-UA" dirty="0" smtClean="0"/>
              <a:t>  і палаццо </a:t>
            </a:r>
            <a:r>
              <a:rPr lang="uk-UA" dirty="0" err="1" smtClean="0"/>
              <a:t>Маттеі-ді-Джове</a:t>
            </a:r>
            <a:r>
              <a:rPr lang="uk-UA" dirty="0" smtClean="0"/>
              <a:t>.</a:t>
            </a:r>
          </a:p>
          <a:p>
            <a:r>
              <a:rPr lang="uk-UA" dirty="0" smtClean="0"/>
              <a:t>Карло </a:t>
            </a:r>
            <a:r>
              <a:rPr lang="uk-UA" dirty="0" err="1" smtClean="0"/>
              <a:t>Мадерно</a:t>
            </a:r>
            <a:r>
              <a:rPr lang="uk-UA" dirty="0" smtClean="0"/>
              <a:t>  викликав його в Рим, де і пройшли всі роки життя митця. Робив поряд з </a:t>
            </a:r>
            <a:r>
              <a:rPr lang="uk-UA" dirty="0" err="1" smtClean="0"/>
              <a:t>Мадерна</a:t>
            </a:r>
            <a:r>
              <a:rPr lang="uk-UA" dirty="0" smtClean="0"/>
              <a:t>. Занадто талановитий </a:t>
            </a:r>
            <a:r>
              <a:rPr lang="uk-UA" dirty="0" err="1" smtClean="0"/>
              <a:t>Борроміні</a:t>
            </a:r>
            <a:r>
              <a:rPr lang="uk-UA" dirty="0" smtClean="0"/>
              <a:t> сприймався конкурентом могутнього </a:t>
            </a:r>
            <a:r>
              <a:rPr lang="uk-UA" dirty="0" err="1" smtClean="0"/>
              <a:t>ЛоренцоБерніні</a:t>
            </a:r>
            <a:r>
              <a:rPr lang="uk-UA" dirty="0" smtClean="0"/>
              <a:t>, який зробив все можливе для відсторонення архітектора від державних та приватних замовлень. Головними замовниками </a:t>
            </a:r>
            <a:r>
              <a:rPr lang="uk-UA" dirty="0" err="1" smtClean="0"/>
              <a:t>Борроміні</a:t>
            </a:r>
            <a:r>
              <a:rPr lang="uk-UA" dirty="0" smtClean="0"/>
              <a:t> стали католицькі чернечі ордени.</a:t>
            </a:r>
          </a:p>
          <a:p>
            <a:r>
              <a:rPr lang="uk-UA" dirty="0" smtClean="0"/>
              <a:t>З 22 липня 1667 року відчув себе тяжко хворим. Усамітнився, знищив особистий архів, малюнки і креслення. Покінчив життя самогубством.</a:t>
            </a:r>
            <a:endParaRPr lang="uk-UA" dirty="0"/>
          </a:p>
        </p:txBody>
      </p:sp>
      <p:pic>
        <p:nvPicPr>
          <p:cNvPr id="5" name="Содержимое 4" descr="Borromini.jpg"/>
          <p:cNvPicPr>
            <a:picLocks noGrp="1" noChangeAspect="1"/>
          </p:cNvPicPr>
          <p:nvPr>
            <p:ph sz="half" idx="1"/>
          </p:nvPr>
        </p:nvPicPr>
        <p:blipFill>
          <a:blip r:embed="rId2" cstate="print"/>
          <a:stretch>
            <a:fillRect/>
          </a:stretch>
        </p:blipFill>
        <p:spPr>
          <a:xfrm>
            <a:off x="4286248" y="1000108"/>
            <a:ext cx="3500461" cy="4786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6"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3">
                                            <p:txEl>
                                              <p:pRg st="0" end="0"/>
                                            </p:txEl>
                                          </p:spTgt>
                                        </p:tgtEl>
                                        <p:attrNameLst>
                                          <p:attrName>fill.type</p:attrName>
                                        </p:attrNameLst>
                                      </p:cBhvr>
                                      <p:to>
                                        <p:strVal val="solid"/>
                                      </p:to>
                                    </p:set>
                                  </p:childTnLst>
                                </p:cTn>
                              </p:par>
                              <p:par>
                                <p:cTn id="19" presetID="27" presetClass="entr" presetSubtype="0" fill="hold" nodeType="with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1"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1" end="1"/>
                                            </p:txEl>
                                          </p:spTgt>
                                        </p:tgtEl>
                                        <p:attrNameLst>
                                          <p:attrName>fill.type</p:attrName>
                                        </p:attrNameLst>
                                      </p:cBhvr>
                                      <p:to>
                                        <p:strVal val="solid"/>
                                      </p:to>
                                    </p:set>
                                  </p:childTnLst>
                                </p:cTn>
                              </p:par>
                              <p:par>
                                <p:cTn id="24" presetID="27" presetClass="entr" presetSubtype="0" fill="hold" nodeType="withEffect">
                                  <p:stCondLst>
                                    <p:cond delay="0"/>
                                  </p:stCondLst>
                                  <p:iterate type="lt">
                                    <p:tmPct val="50000"/>
                                  </p:iterate>
                                  <p:childTnLst>
                                    <p:set>
                                      <p:cBhvr>
                                        <p:cTn id="25"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6"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3"/>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Роботи </a:t>
            </a:r>
            <a:r>
              <a:rPr lang="uk-UA" dirty="0" err="1" smtClean="0"/>
              <a:t>Франческо</a:t>
            </a:r>
            <a:r>
              <a:rPr lang="uk-UA" dirty="0" smtClean="0"/>
              <a:t> </a:t>
            </a:r>
            <a:r>
              <a:rPr lang="uk-UA" dirty="0" err="1" smtClean="0"/>
              <a:t>Борроміні</a:t>
            </a:r>
            <a:r>
              <a:rPr lang="uk-UA" dirty="0" smtClean="0"/>
              <a:t> </a:t>
            </a:r>
            <a:endParaRPr lang="uk-UA" dirty="0"/>
          </a:p>
        </p:txBody>
      </p:sp>
      <p:sp>
        <p:nvSpPr>
          <p:cNvPr id="4" name="Текст 3"/>
          <p:cNvSpPr>
            <a:spLocks noGrp="1"/>
          </p:cNvSpPr>
          <p:nvPr>
            <p:ph type="body" sz="half" idx="2"/>
          </p:nvPr>
        </p:nvSpPr>
        <p:spPr/>
        <p:txBody>
          <a:bodyPr/>
          <a:lstStyle/>
          <a:p>
            <a:endParaRPr lang="uk-UA"/>
          </a:p>
        </p:txBody>
      </p:sp>
      <p:pic>
        <p:nvPicPr>
          <p:cNvPr id="7" name="Рисунок 6" descr="6.jpg"/>
          <p:cNvPicPr>
            <a:picLocks noGrp="1" noChangeAspect="1"/>
          </p:cNvPicPr>
          <p:nvPr>
            <p:ph type="pic" idx="1"/>
          </p:nvPr>
        </p:nvPicPr>
        <p:blipFill>
          <a:blip r:embed="rId2" cstate="print"/>
          <a:srcRect t="7765" b="7765"/>
          <a:stretch>
            <a:fillRect/>
          </a:stretch>
        </p:blip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3"/>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Содержимое 4" descr="5.jpeg"/>
          <p:cNvPicPr>
            <a:picLocks noGrp="1" noChangeAspect="1"/>
          </p:cNvPicPr>
          <p:nvPr>
            <p:ph sz="half" idx="1"/>
          </p:nvPr>
        </p:nvPicPr>
        <p:blipFill>
          <a:blip r:embed="rId2" cstate="print"/>
          <a:stretch>
            <a:fillRect/>
          </a:stretch>
        </p:blipFill>
        <p:spPr>
          <a:xfrm>
            <a:off x="779264" y="1600200"/>
            <a:ext cx="3394472" cy="4525963"/>
          </a:xfrm>
        </p:spPr>
      </p:pic>
      <p:pic>
        <p:nvPicPr>
          <p:cNvPr id="6" name="Содержимое 5" descr="7.jpg"/>
          <p:cNvPicPr>
            <a:picLocks noGrp="1" noChangeAspect="1"/>
          </p:cNvPicPr>
          <p:nvPr>
            <p:ph sz="half" idx="2"/>
          </p:nvPr>
        </p:nvPicPr>
        <p:blipFill>
          <a:blip r:embed="rId3" cstate="print"/>
          <a:stretch>
            <a:fillRect/>
          </a:stretch>
        </p:blipFill>
        <p:spPr>
          <a:xfrm>
            <a:off x="4648200" y="2358803"/>
            <a:ext cx="4038600" cy="3008757"/>
          </a:xfrm>
        </p:spPr>
      </p:pic>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Содержимое 4" descr="8.jpg"/>
          <p:cNvPicPr>
            <a:picLocks noGrp="1" noChangeAspect="1"/>
          </p:cNvPicPr>
          <p:nvPr>
            <p:ph sz="half" idx="1"/>
          </p:nvPr>
        </p:nvPicPr>
        <p:blipFill>
          <a:blip r:embed="rId2" cstate="print"/>
          <a:stretch>
            <a:fillRect/>
          </a:stretch>
        </p:blipFill>
        <p:spPr>
          <a:xfrm>
            <a:off x="1033462" y="1610519"/>
            <a:ext cx="2886075" cy="4505325"/>
          </a:xfrm>
        </p:spPr>
      </p:pic>
      <p:pic>
        <p:nvPicPr>
          <p:cNvPr id="6" name="Содержимое 5" descr="9.jpg"/>
          <p:cNvPicPr>
            <a:picLocks noGrp="1" noChangeAspect="1"/>
          </p:cNvPicPr>
          <p:nvPr>
            <p:ph sz="half" idx="2"/>
          </p:nvPr>
        </p:nvPicPr>
        <p:blipFill>
          <a:blip r:embed="rId3" cstate="print"/>
          <a:stretch>
            <a:fillRect/>
          </a:stretch>
        </p:blipFill>
        <p:spPr>
          <a:xfrm>
            <a:off x="4648200" y="2154963"/>
            <a:ext cx="4038600" cy="3416437"/>
          </a:xfrm>
        </p:spPr>
      </p:pic>
    </p:spTree>
  </p:cSld>
  <p:clrMapOvr>
    <a:masterClrMapping/>
  </p:clrMapOvr>
  <p:transition>
    <p:pull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Бароко в Україні  </a:t>
            </a:r>
            <a:br>
              <a:rPr lang="uk-UA" dirty="0" smtClean="0"/>
            </a:br>
            <a:r>
              <a:rPr lang="uk-UA" dirty="0" smtClean="0"/>
              <a:t>(архітектура)</a:t>
            </a:r>
            <a:endParaRPr lang="uk-UA" dirty="0"/>
          </a:p>
        </p:txBody>
      </p:sp>
      <p:sp>
        <p:nvSpPr>
          <p:cNvPr id="3" name="Текст 2"/>
          <p:cNvSpPr>
            <a:spLocks noGrp="1"/>
          </p:cNvSpPr>
          <p:nvPr>
            <p:ph type="body" idx="2"/>
          </p:nvPr>
        </p:nvSpPr>
        <p:spPr/>
        <p:txBody>
          <a:bodyPr>
            <a:normAutofit fontScale="92500" lnSpcReduction="10000"/>
          </a:bodyPr>
          <a:lstStyle/>
          <a:p>
            <a:r>
              <a:rPr lang="uk-UA" b="1" dirty="0" smtClean="0"/>
              <a:t>Бароко в Україні</a:t>
            </a:r>
            <a:r>
              <a:rPr lang="uk-UA" dirty="0" smtClean="0"/>
              <a:t> розповідає про європейське та  українське (козацьке) бароко  на українських землях 17 — 18 століття.</a:t>
            </a:r>
          </a:p>
          <a:p>
            <a:r>
              <a:rPr lang="uk-UA" dirty="0" smtClean="0"/>
              <a:t>Бароко на українських землях найбільше представлено в церковній архітектурі, значно менше в гравюрі і живописі . На сюжети стінописів впливала гравюра, а не навпаки. Архітектура  відігравала домінуючу роль і залишила найбільшу кількість характерних зразків стилю в різних регіонах. Дещо менше було зразків в скульптурі, тісно пов'язаній з храмовим будівництвом і різьбленням вівтарів. Яскравим зразком скульптури бароко була творчість </a:t>
            </a:r>
            <a:r>
              <a:rPr lang="uk-UA" dirty="0" err="1" smtClean="0"/>
              <a:t>Пінзеля</a:t>
            </a:r>
            <a:r>
              <a:rPr lang="uk-UA" dirty="0" smtClean="0"/>
              <a:t> та скульпторів його школи у Львові.</a:t>
            </a:r>
          </a:p>
          <a:p>
            <a:r>
              <a:rPr lang="uk-UA" dirty="0" smtClean="0"/>
              <a:t>Собор Святого Юра  у Львові </a:t>
            </a:r>
          </a:p>
          <a:p>
            <a:r>
              <a:rPr lang="uk-UA" dirty="0" smtClean="0"/>
              <a:t>На Лівобережній Україні своє почесне місце зайняла не скульптура, а різьблені вівтарі (бароковий вівтар Софії Київської, вівтар в церкві міста Глухів  тощо).</a:t>
            </a:r>
          </a:p>
          <a:p>
            <a:endParaRPr lang="uk-UA" dirty="0"/>
          </a:p>
        </p:txBody>
      </p:sp>
      <p:pic>
        <p:nvPicPr>
          <p:cNvPr id="7" name="Содержимое 6" descr="10.jpg"/>
          <p:cNvPicPr>
            <a:picLocks noGrp="1" noChangeAspect="1"/>
          </p:cNvPicPr>
          <p:nvPr>
            <p:ph sz="half" idx="1"/>
          </p:nvPr>
        </p:nvPicPr>
        <p:blipFill>
          <a:blip r:embed="rId2" cstate="print"/>
          <a:stretch>
            <a:fillRect/>
          </a:stretch>
        </p:blipFill>
        <p:spPr>
          <a:xfrm>
            <a:off x="4416425" y="913606"/>
            <a:ext cx="3429000" cy="4572000"/>
          </a:xfrm>
        </p:spPr>
      </p:pic>
    </p:spTree>
  </p:cSld>
  <p:clrMapOvr>
    <a:masterClrMapping/>
  </p:clrMapOvr>
  <p:transition>
    <p:pull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Загальна характеристика</a:t>
            </a:r>
            <a:endParaRPr lang="uk-UA" dirty="0"/>
          </a:p>
        </p:txBody>
      </p:sp>
      <p:sp>
        <p:nvSpPr>
          <p:cNvPr id="3" name="Содержимое 2"/>
          <p:cNvSpPr>
            <a:spLocks noGrp="1"/>
          </p:cNvSpPr>
          <p:nvPr>
            <p:ph idx="1"/>
          </p:nvPr>
        </p:nvSpPr>
        <p:spPr/>
        <p:txBody>
          <a:bodyPr>
            <a:noAutofit/>
          </a:bodyPr>
          <a:lstStyle/>
          <a:p>
            <a:r>
              <a:rPr lang="uk-UA" i="1" dirty="0" smtClean="0"/>
              <a:t>Прагнення вразити читача  пишним оздобленням твору</a:t>
            </a:r>
          </a:p>
          <a:p>
            <a:r>
              <a:rPr lang="uk-UA" i="1" dirty="0" smtClean="0"/>
              <a:t>Відтворення постійного руху, пишності вихору часу</a:t>
            </a:r>
          </a:p>
          <a:p>
            <a:r>
              <a:rPr lang="uk-UA" i="1" dirty="0" smtClean="0"/>
              <a:t>Алегоризм</a:t>
            </a:r>
          </a:p>
          <a:p>
            <a:r>
              <a:rPr lang="uk-UA" i="1" dirty="0" smtClean="0"/>
              <a:t>Різкий контраст </a:t>
            </a:r>
          </a:p>
          <a:p>
            <a:r>
              <a:rPr lang="uk-UA" i="1" dirty="0" smtClean="0"/>
              <a:t>Вираження просвітницької тематики </a:t>
            </a:r>
          </a:p>
          <a:p>
            <a:r>
              <a:rPr lang="uk-UA" i="1" dirty="0" smtClean="0"/>
              <a:t>Тенденції  життєстверджуючого сприйняття дійсності </a:t>
            </a:r>
            <a:endParaRPr lang="uk-UA"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Содержимое 4" descr="11.jpg"/>
          <p:cNvPicPr>
            <a:picLocks noGrp="1" noChangeAspect="1"/>
          </p:cNvPicPr>
          <p:nvPr>
            <p:ph sz="half" idx="1"/>
          </p:nvPr>
        </p:nvPicPr>
        <p:blipFill>
          <a:blip r:embed="rId2" cstate="print"/>
          <a:stretch>
            <a:fillRect/>
          </a:stretch>
        </p:blipFill>
        <p:spPr>
          <a:xfrm>
            <a:off x="779264" y="1600200"/>
            <a:ext cx="3394472" cy="4525963"/>
          </a:xfrm>
        </p:spPr>
      </p:pic>
      <p:pic>
        <p:nvPicPr>
          <p:cNvPr id="6" name="Содержимое 5" descr="12.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Содержимое 4" descr="13.jpg"/>
          <p:cNvPicPr>
            <a:picLocks noGrp="1" noChangeAspect="1"/>
          </p:cNvPicPr>
          <p:nvPr>
            <p:ph sz="half" idx="1"/>
          </p:nvPr>
        </p:nvPicPr>
        <p:blipFill>
          <a:blip r:embed="rId2" cstate="print"/>
          <a:stretch>
            <a:fillRect/>
          </a:stretch>
        </p:blipFill>
        <p:spPr>
          <a:xfrm>
            <a:off x="457200" y="2426733"/>
            <a:ext cx="4038600" cy="2872896"/>
          </a:xfrm>
        </p:spPr>
      </p:pic>
      <p:pic>
        <p:nvPicPr>
          <p:cNvPr id="6" name="Содержимое 5" descr="14.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Содержимое 4" descr="15.jpg"/>
          <p:cNvPicPr>
            <a:picLocks noGrp="1" noChangeAspect="1"/>
          </p:cNvPicPr>
          <p:nvPr>
            <p:ph sz="half" idx="1"/>
          </p:nvPr>
        </p:nvPicPr>
        <p:blipFill>
          <a:blip r:embed="rId2" cstate="print"/>
          <a:stretch>
            <a:fillRect/>
          </a:stretch>
        </p:blipFill>
        <p:spPr>
          <a:xfrm>
            <a:off x="752862" y="1600200"/>
            <a:ext cx="3447275" cy="4525963"/>
          </a:xfrm>
        </p:spPr>
      </p:pic>
      <p:pic>
        <p:nvPicPr>
          <p:cNvPr id="8" name="Содержимое 7" descr="17 арх.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Бароко в Україні</a:t>
            </a:r>
            <a:br>
              <a:rPr lang="uk-UA" dirty="0" smtClean="0"/>
            </a:br>
            <a:r>
              <a:rPr lang="uk-UA" dirty="0" smtClean="0"/>
              <a:t>( живопис)</a:t>
            </a:r>
            <a:endParaRPr lang="uk-UA" dirty="0"/>
          </a:p>
        </p:txBody>
      </p:sp>
      <p:sp>
        <p:nvSpPr>
          <p:cNvPr id="3" name="Текст 2"/>
          <p:cNvSpPr>
            <a:spLocks noGrp="1"/>
          </p:cNvSpPr>
          <p:nvPr>
            <p:ph type="body" idx="2"/>
          </p:nvPr>
        </p:nvSpPr>
        <p:spPr/>
        <p:txBody>
          <a:bodyPr>
            <a:normAutofit fontScale="92500"/>
          </a:bodyPr>
          <a:lstStyle/>
          <a:p>
            <a:r>
              <a:rPr lang="uk-UA" dirty="0" smtClean="0"/>
              <a:t>Провідне місце у культурному житі тодішнього суспільства посідав жанр портрета, який також відноситься до яскравих і самобутніх явищ національної художньої культури. Художня мова відтворення портретного образу своєрідно використовувала європейські барокові ідеї та національні традиції, яким також були притаманні риси театралізації, умовності, певна символічна система. Вишуканий стиль бароко якнайкраще виражав духовні інтереси української козацької старшини й вищого духовенства, їхні прагнення до рафінованої аристократичності. Значною мірою через портрети сотників і полковників, видатних політичних і культурних діячів епохи козацької автономії ми маємо уявлення про військових і політичних діячів Україні тих часів.</a:t>
            </a:r>
            <a:endParaRPr lang="uk-UA" dirty="0"/>
          </a:p>
        </p:txBody>
      </p:sp>
      <p:pic>
        <p:nvPicPr>
          <p:cNvPr id="5" name="Содержимое 4" descr="17 живопис.jpg"/>
          <p:cNvPicPr>
            <a:picLocks noGrp="1" noChangeAspect="1"/>
          </p:cNvPicPr>
          <p:nvPr>
            <p:ph sz="half" idx="1"/>
          </p:nvPr>
        </p:nvPicPr>
        <p:blipFill>
          <a:blip r:embed="rId2" cstate="print"/>
          <a:stretch>
            <a:fillRect/>
          </a:stretch>
        </p:blipFill>
        <p:spPr>
          <a:xfrm>
            <a:off x="5102224" y="1828006"/>
            <a:ext cx="3041675" cy="3458382"/>
          </a:xfr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Содержимое 4" descr="18.JPG"/>
          <p:cNvPicPr>
            <a:picLocks noGrp="1" noChangeAspect="1"/>
          </p:cNvPicPr>
          <p:nvPr>
            <p:ph sz="half" idx="1"/>
          </p:nvPr>
        </p:nvPicPr>
        <p:blipFill>
          <a:blip r:embed="rId2" cstate="print"/>
          <a:stretch>
            <a:fillRect/>
          </a:stretch>
        </p:blipFill>
        <p:spPr>
          <a:xfrm>
            <a:off x="457200" y="2495105"/>
            <a:ext cx="4038600" cy="2736152"/>
          </a:xfrm>
        </p:spPr>
      </p:pic>
      <p:pic>
        <p:nvPicPr>
          <p:cNvPr id="8" name="Содержимое 7" descr="20.jpg"/>
          <p:cNvPicPr>
            <a:picLocks noGrp="1" noChangeAspect="1"/>
          </p:cNvPicPr>
          <p:nvPr>
            <p:ph sz="half" idx="2"/>
          </p:nvPr>
        </p:nvPicPr>
        <p:blipFill>
          <a:blip r:embed="rId3" cstate="print"/>
          <a:stretch>
            <a:fillRect/>
          </a:stretch>
        </p:blipFill>
        <p:spPr>
          <a:xfrm>
            <a:off x="4648200" y="1711720"/>
            <a:ext cx="4038600" cy="4302922"/>
          </a:xfr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Засновник  бароко </a:t>
            </a:r>
            <a:br>
              <a:rPr lang="uk-UA" dirty="0" smtClean="0"/>
            </a:br>
            <a:endParaRPr lang="uk-UA" dirty="0"/>
          </a:p>
        </p:txBody>
      </p:sp>
      <p:sp>
        <p:nvSpPr>
          <p:cNvPr id="3" name="Текст 2"/>
          <p:cNvSpPr>
            <a:spLocks noGrp="1"/>
          </p:cNvSpPr>
          <p:nvPr>
            <p:ph type="body" idx="2"/>
          </p:nvPr>
        </p:nvSpPr>
        <p:spPr/>
        <p:txBody>
          <a:bodyPr>
            <a:normAutofit fontScale="92500" lnSpcReduction="20000"/>
          </a:bodyPr>
          <a:lstStyle/>
          <a:p>
            <a:r>
              <a:rPr lang="uk-UA" sz="2000" dirty="0" smtClean="0"/>
              <a:t>Засновником бароко вважають Мікеланджело  </a:t>
            </a:r>
            <a:r>
              <a:rPr lang="uk-UA" sz="2000" dirty="0" err="1" smtClean="0"/>
              <a:t>Буонароті</a:t>
            </a:r>
            <a:r>
              <a:rPr lang="uk-UA" sz="2000" dirty="0" smtClean="0"/>
              <a:t> . Саме він підсилив архітектуру велетенським ордером , широко використовував карнизи , подвоєння пілястр та колон </a:t>
            </a:r>
          </a:p>
          <a:p>
            <a:r>
              <a:rPr lang="uk-UA" sz="2000" dirty="0" smtClean="0"/>
              <a:t>тісняву архітектурних елементів та надлюдський розмір. Скульптурні та архітектурні твори генія й досі справляють враження скорботи, напруги, нервовості, хоча зберігають чітку побудову, симетрію і потойбічну, майже неможливу красу.</a:t>
            </a:r>
          </a:p>
          <a:p>
            <a:endParaRPr lang="uk-UA" dirty="0"/>
          </a:p>
        </p:txBody>
      </p:sp>
      <p:pic>
        <p:nvPicPr>
          <p:cNvPr id="5" name="Содержимое 4" descr="michelangelo300.jpg"/>
          <p:cNvPicPr>
            <a:picLocks noGrp="1" noChangeAspect="1"/>
          </p:cNvPicPr>
          <p:nvPr>
            <p:ph sz="half" idx="1"/>
          </p:nvPr>
        </p:nvPicPr>
        <p:blipFill>
          <a:blip r:embed="rId2" cstate="print"/>
          <a:stretch>
            <a:fillRect/>
          </a:stretch>
        </p:blipFill>
        <p:spPr>
          <a:xfrm>
            <a:off x="4702175" y="1018381"/>
            <a:ext cx="2857500" cy="4362450"/>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Живопис бароко </a:t>
            </a:r>
            <a:endParaRPr lang="uk-UA" dirty="0"/>
          </a:p>
        </p:txBody>
      </p:sp>
      <p:pic>
        <p:nvPicPr>
          <p:cNvPr id="5" name="Содержимое 4" descr="73104266_3509727_annunciationmid.jpg"/>
          <p:cNvPicPr>
            <a:picLocks noGrp="1" noChangeAspect="1"/>
          </p:cNvPicPr>
          <p:nvPr>
            <p:ph sz="half" idx="1"/>
          </p:nvPr>
        </p:nvPicPr>
        <p:blipFill>
          <a:blip r:embed="rId2" cstate="print"/>
          <a:stretch>
            <a:fillRect/>
          </a:stretch>
        </p:blipFill>
        <p:spPr>
          <a:xfrm>
            <a:off x="500034" y="1857364"/>
            <a:ext cx="4038600" cy="3992379"/>
          </a:xfrm>
        </p:spPr>
      </p:pic>
      <p:pic>
        <p:nvPicPr>
          <p:cNvPr id="6" name="Содержимое 5" descr="2f9c35b4550e.jpg"/>
          <p:cNvPicPr>
            <a:picLocks noGrp="1" noChangeAspect="1"/>
          </p:cNvPicPr>
          <p:nvPr>
            <p:ph sz="half" idx="2"/>
          </p:nvPr>
        </p:nvPicPr>
        <p:blipFill>
          <a:blip r:embed="rId3" cstate="print"/>
          <a:stretch>
            <a:fillRect/>
          </a:stretch>
        </p:blipFill>
        <p:spPr>
          <a:xfrm>
            <a:off x="4840142" y="1600200"/>
            <a:ext cx="3654715" cy="452596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6" name="Содержимое 5" descr="73306129_4000579_Gossart_Jan_Saint_Luka_Painting_the_Virgin_Mary__posters_b.jpg"/>
          <p:cNvPicPr>
            <a:picLocks noGrp="1" noChangeAspect="1"/>
          </p:cNvPicPr>
          <p:nvPr>
            <p:ph idx="1"/>
          </p:nvPr>
        </p:nvPicPr>
        <p:blipFill>
          <a:blip r:embed="rId2" cstate="print"/>
          <a:stretch>
            <a:fillRect/>
          </a:stretch>
        </p:blipFill>
        <p:spPr>
          <a:xfrm>
            <a:off x="2508096" y="1600200"/>
            <a:ext cx="4127807" cy="4708525"/>
          </a:xfr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7" name="Содержимое 6" descr="3c1dce56bac094e10033932fcac5452e.jpg"/>
          <p:cNvPicPr>
            <a:picLocks noGrp="1" noChangeAspect="1"/>
          </p:cNvPicPr>
          <p:nvPr>
            <p:ph sz="half" idx="1"/>
          </p:nvPr>
        </p:nvPicPr>
        <p:blipFill>
          <a:blip r:embed="rId2" cstate="print"/>
          <a:stretch>
            <a:fillRect/>
          </a:stretch>
        </p:blipFill>
        <p:spPr>
          <a:xfrm>
            <a:off x="514172" y="1600200"/>
            <a:ext cx="3924656" cy="4525963"/>
          </a:xfrm>
        </p:spPr>
      </p:pic>
      <p:pic>
        <p:nvPicPr>
          <p:cNvPr id="14" name="Содержимое 13" descr="6a00d834bff11969e2012876646614970c-500pi.jpg"/>
          <p:cNvPicPr>
            <a:picLocks noGrp="1" noChangeAspect="1"/>
          </p:cNvPicPr>
          <p:nvPr>
            <p:ph sz="half" idx="2"/>
          </p:nvPr>
        </p:nvPicPr>
        <p:blipFill>
          <a:blip r:embed="rId3" cstate="print"/>
          <a:stretch>
            <a:fillRect/>
          </a:stretch>
        </p:blipFill>
        <p:spPr>
          <a:xfrm>
            <a:off x="4965738" y="1600200"/>
            <a:ext cx="3403524" cy="4525963"/>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Содержимое 4" descr="5_0_7_2.jpg"/>
          <p:cNvPicPr>
            <a:picLocks noGrp="1" noChangeAspect="1"/>
          </p:cNvPicPr>
          <p:nvPr>
            <p:ph sz="half" idx="1"/>
          </p:nvPr>
        </p:nvPicPr>
        <p:blipFill>
          <a:blip r:embed="rId2" cstate="print"/>
          <a:stretch>
            <a:fillRect/>
          </a:stretch>
        </p:blipFill>
        <p:spPr>
          <a:xfrm>
            <a:off x="791395" y="1600200"/>
            <a:ext cx="3370210" cy="4525963"/>
          </a:xfrm>
        </p:spPr>
      </p:pic>
      <p:pic>
        <p:nvPicPr>
          <p:cNvPr id="6" name="Содержимое 5" descr="49392088_nimfuy_u_fontana_lyubvi.jpg"/>
          <p:cNvPicPr>
            <a:picLocks noGrp="1" noChangeAspect="1"/>
          </p:cNvPicPr>
          <p:nvPr>
            <p:ph sz="half" idx="2"/>
          </p:nvPr>
        </p:nvPicPr>
        <p:blipFill>
          <a:blip r:embed="rId3" cstate="print"/>
          <a:stretch>
            <a:fillRect/>
          </a:stretch>
        </p:blipFill>
        <p:spPr>
          <a:xfrm>
            <a:off x="4648200" y="1743976"/>
            <a:ext cx="4038600" cy="4238411"/>
          </a:xfr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Содержимое 4" descr="72847513_Frans_Hals__Portret_molodogo_cheloveka_s_perchatkoy_v_ruke.jpg"/>
          <p:cNvPicPr>
            <a:picLocks noGrp="1" noChangeAspect="1"/>
          </p:cNvPicPr>
          <p:nvPr>
            <p:ph sz="half" idx="1"/>
          </p:nvPr>
        </p:nvPicPr>
        <p:blipFill>
          <a:blip r:embed="rId2" cstate="print"/>
          <a:stretch>
            <a:fillRect/>
          </a:stretch>
        </p:blipFill>
        <p:spPr>
          <a:xfrm>
            <a:off x="618200" y="1600200"/>
            <a:ext cx="3716599" cy="4525963"/>
          </a:xfrm>
        </p:spPr>
      </p:pic>
      <p:pic>
        <p:nvPicPr>
          <p:cNvPr id="8" name="Содержимое 7" descr="the_poulterers_shop-large.jpg"/>
          <p:cNvPicPr>
            <a:picLocks noGrp="1" noChangeAspect="1"/>
          </p:cNvPicPr>
          <p:nvPr>
            <p:ph sz="half" idx="2"/>
          </p:nvPr>
        </p:nvPicPr>
        <p:blipFill>
          <a:blip r:embed="rId3" cstate="print"/>
          <a:stretch>
            <a:fillRect/>
          </a:stretch>
        </p:blipFill>
        <p:spPr>
          <a:xfrm>
            <a:off x="5197602" y="2107533"/>
            <a:ext cx="2939796" cy="35112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from="(-#ppt_w/2)" to="(#ppt_x)" calcmode="lin" valueType="num">
                                      <p:cBhvr>
                                        <p:cTn id="14" dur="600" fill="hold">
                                          <p:stCondLst>
                                            <p:cond delay="0"/>
                                          </p:stCondLst>
                                        </p:cTn>
                                        <p:tgtEl>
                                          <p:spTgt spid="8"/>
                                        </p:tgtEl>
                                        <p:attrNameLst>
                                          <p:attrName>ppt_x</p:attrName>
                                        </p:attrNameLst>
                                      </p:cBhvr>
                                    </p:anim>
                                    <p:anim from="0" to="-1.0" calcmode="lin" valueType="num">
                                      <p:cBhvr>
                                        <p:cTn id="15" dur="200" decel="50000" autoRev="1" fill="hold">
                                          <p:stCondLst>
                                            <p:cond delay="600"/>
                                          </p:stCondLst>
                                        </p:cTn>
                                        <p:tgtEl>
                                          <p:spTgt spid="8"/>
                                        </p:tgtEl>
                                        <p:attrNameLst>
                                          <p:attrName>xshear</p:attrName>
                                        </p:attrNameLst>
                                      </p:cBhvr>
                                    </p:anim>
                                    <p:animScale>
                                      <p:cBhvr>
                                        <p:cTn id="16" dur="200" decel="100000" autoRev="1" fill="hold">
                                          <p:stCondLst>
                                            <p:cond delay="600"/>
                                          </p:stCondLst>
                                        </p:cTn>
                                        <p:tgtEl>
                                          <p:spTgt spid="8"/>
                                        </p:tgtEl>
                                      </p:cBhvr>
                                      <p:from x="100000" y="100000"/>
                                      <p:to x="80000" y="100000"/>
                                    </p:animScale>
                                    <p:anim by="(#ppt_h/3+#ppt_w*0.1)" calcmode="lin" valueType="num">
                                      <p:cBhvr additive="sum">
                                        <p:cTn id="17"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Бароко в архітектурі</a:t>
            </a:r>
            <a:br>
              <a:rPr lang="uk-UA" dirty="0" smtClean="0"/>
            </a:br>
            <a:endParaRPr lang="uk-UA" dirty="0"/>
          </a:p>
        </p:txBody>
      </p:sp>
      <p:sp>
        <p:nvSpPr>
          <p:cNvPr id="3" name="Текст 2"/>
          <p:cNvSpPr>
            <a:spLocks noGrp="1"/>
          </p:cNvSpPr>
          <p:nvPr>
            <p:ph type="body" idx="2"/>
          </p:nvPr>
        </p:nvSpPr>
        <p:spPr/>
        <p:txBody>
          <a:bodyPr>
            <a:normAutofit/>
          </a:bodyPr>
          <a:lstStyle/>
          <a:p>
            <a:r>
              <a:rPr lang="uk-UA" sz="2000" dirty="0" smtClean="0"/>
              <a:t>Скульптура бароко відрізняється патетикою жестів, експресією ракурсів, соковитою пластикою, живопис - барвистістю, декоративністю, ефектами світлотіні. Те ж саме і в архітектурі: вся естетика бароко заснована на перебільшеному пафосі, прагненні вразити уяву</a:t>
            </a:r>
            <a:endParaRPr lang="uk-UA" sz="2000" dirty="0"/>
          </a:p>
        </p:txBody>
      </p:sp>
      <p:pic>
        <p:nvPicPr>
          <p:cNvPr id="5" name="Содержимое 4" descr="arhitektura-barokko.jpg"/>
          <p:cNvPicPr>
            <a:picLocks noGrp="1" noChangeAspect="1"/>
          </p:cNvPicPr>
          <p:nvPr>
            <p:ph sz="half" idx="1"/>
          </p:nvPr>
        </p:nvPicPr>
        <p:blipFill>
          <a:blip r:embed="rId2" cstate="print"/>
          <a:stretch>
            <a:fillRect/>
          </a:stretch>
        </p:blipFill>
        <p:spPr>
          <a:xfrm>
            <a:off x="4714876" y="1428736"/>
            <a:ext cx="2857500" cy="3500462"/>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TotalTime>
  <Words>160</Words>
  <Application>Microsoft Office PowerPoint</Application>
  <PresentationFormat>Экран (4:3)</PresentationFormat>
  <Paragraphs>31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Апекс</vt:lpstr>
      <vt:lpstr>Бароко</vt:lpstr>
      <vt:lpstr>Загальна характеристика</vt:lpstr>
      <vt:lpstr>Засновник  бароко  </vt:lpstr>
      <vt:lpstr>Живопис бароко </vt:lpstr>
      <vt:lpstr>Слайд 5</vt:lpstr>
      <vt:lpstr>Слайд 6</vt:lpstr>
      <vt:lpstr>Слайд 7</vt:lpstr>
      <vt:lpstr>Слайд 8</vt:lpstr>
      <vt:lpstr>Бароко в архітектурі </vt:lpstr>
      <vt:lpstr>Слайд 10</vt:lpstr>
      <vt:lpstr>Слайд 11</vt:lpstr>
      <vt:lpstr>Кращі представники бароко </vt:lpstr>
      <vt:lpstr>Роботи Лоренцо Берніні</vt:lpstr>
      <vt:lpstr>Слайд 14</vt:lpstr>
      <vt:lpstr>Франческо Борроміні </vt:lpstr>
      <vt:lpstr>Роботи Франческо Борроміні </vt:lpstr>
      <vt:lpstr>Слайд 17</vt:lpstr>
      <vt:lpstr>Слайд 18</vt:lpstr>
      <vt:lpstr>Бароко в Україні   (архітектура)</vt:lpstr>
      <vt:lpstr>Слайд 20</vt:lpstr>
      <vt:lpstr>Слайд 21</vt:lpstr>
      <vt:lpstr>Слайд 22</vt:lpstr>
      <vt:lpstr>Бароко в Україні ( живопис)</vt:lpstr>
      <vt:lpstr>Слайд 24</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Бароко</dc:title>
  <dc:creator>Даша Таранова</dc:creator>
  <cp:lastModifiedBy>Даша Таранова</cp:lastModifiedBy>
  <cp:revision>12</cp:revision>
  <dcterms:created xsi:type="dcterms:W3CDTF">2013-03-03T11:32:23Z</dcterms:created>
  <dcterms:modified xsi:type="dcterms:W3CDTF">2013-10-02T15:00:04Z</dcterms:modified>
</cp:coreProperties>
</file>