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58" r:id="rId6"/>
    <p:sldId id="262" r:id="rId7"/>
    <p:sldId id="264" r:id="rId8"/>
    <p:sldId id="260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ACF8-95D5-4CD0-BEA4-66DE5D1182BA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5E987-91DD-4AE6-9B1E-8E55B6309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5E987-91DD-4AE6-9B1E-8E55B6309FF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D438D8-5B86-4CB4-AF66-63D9AC70AA33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FD692E-B341-4DD0-A7D5-03E4DA29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28604"/>
            <a:ext cx="8786842" cy="2786082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4300" i="1" dirty="0" smtClean="0">
                <a:ea typeface="Meiryo" pitchFamily="34" charset="-128"/>
                <a:cs typeface="MoolBoran" pitchFamily="34" charset="0"/>
              </a:rPr>
              <a:t>О</a:t>
            </a:r>
            <a:r>
              <a:rPr lang="uk-UA" sz="4300" b="1" i="1" dirty="0" smtClean="0">
                <a:ea typeface="Meiryo" pitchFamily="34" charset="-128"/>
                <a:cs typeface="MoolBoran" pitchFamily="34" charset="0"/>
              </a:rPr>
              <a:t>собливості вживання осново – і </a:t>
            </a:r>
            <a:r>
              <a:rPr lang="uk-UA" sz="4300" i="1" dirty="0" smtClean="0">
                <a:ea typeface="Meiryo" pitchFamily="34" charset="-128"/>
                <a:cs typeface="MoolBoran" pitchFamily="34" charset="0"/>
              </a:rPr>
              <a:t>словоскладання </a:t>
            </a:r>
            <a:r>
              <a:rPr lang="uk-UA" sz="4300" b="1" i="1" dirty="0" smtClean="0">
                <a:ea typeface="Meiryo" pitchFamily="34" charset="-128"/>
                <a:cs typeface="MoolBoran" pitchFamily="34" charset="0"/>
              </a:rPr>
              <a:t/>
            </a:r>
            <a:br>
              <a:rPr lang="uk-UA" sz="4300" b="1" i="1" dirty="0" smtClean="0">
                <a:ea typeface="Meiryo" pitchFamily="34" charset="-128"/>
                <a:cs typeface="MoolBoran" pitchFamily="34" charset="0"/>
              </a:rPr>
            </a:br>
            <a:r>
              <a:rPr lang="uk-UA" sz="4300" b="1" i="1" dirty="0" smtClean="0">
                <a:ea typeface="Meiryo" pitchFamily="34" charset="-128"/>
                <a:cs typeface="MoolBoran" pitchFamily="34" charset="0"/>
              </a:rPr>
              <a:t>абревіатур, їх правильна вимова.</a:t>
            </a:r>
            <a:endParaRPr lang="ru-RU" sz="4300" b="1" i="1" dirty="0" smtClean="0">
              <a:ea typeface="Meiryo" pitchFamily="34" charset="-128"/>
              <a:cs typeface="MoolBoran" pitchFamily="34" charset="0"/>
            </a:endParaRPr>
          </a:p>
        </p:txBody>
      </p:sp>
      <p:pic>
        <p:nvPicPr>
          <p:cNvPr id="7" name="Рисунок 6" descr="ped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786058"/>
            <a:ext cx="3864290" cy="385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5357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Великими літерами пишуться абревіатури, які не відмінюються (СНД, США, ГЕС, ТЕЦ, МТС, ВНЗ), і малими, якщо вони відмінюються і </a:t>
            </a:r>
          </a:p>
          <a:p>
            <a:pPr algn="just"/>
            <a:r>
              <a:rPr lang="uk-UA" dirty="0" smtClean="0"/>
              <a:t>перетворилися у звичайні слова-корені, за допомогою яких будуються нові слова (неп, бо за часів непу, непман, непівська модель еконо-міки).</a:t>
            </a:r>
          </a:p>
          <a:p>
            <a:pPr algn="just"/>
            <a:r>
              <a:rPr lang="uk-UA" dirty="0" smtClean="0"/>
              <a:t>При комбінованому записі деяких абревіатур в одному слові поєднуються два способи слово-твору (ДонНТУ: Дон- – складноскорочення від власної назви Донецький і НТУ – невідмінювана абревіатура від національний технічний універ-</a:t>
            </a:r>
          </a:p>
          <a:p>
            <a:pPr algn="just"/>
            <a:r>
              <a:rPr lang="uk-UA" dirty="0" smtClean="0"/>
              <a:t>ситет), або поступового переходу абревіатур до розряду звичайних слів, коли вони починають відмінюватися, що й підкреслюється додаванням закінчення (СНІДу).</a:t>
            </a:r>
            <a:endParaRPr lang="uk-UA" dirty="0"/>
          </a:p>
        </p:txBody>
      </p:sp>
      <p:pic>
        <p:nvPicPr>
          <p:cNvPr id="3" name="Рисунок 2" descr="johnny_automatic_wise_owl_on_boo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136" y="2071678"/>
            <a:ext cx="3920864" cy="43165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Графічні скорочення</a:t>
            </a:r>
            <a:r>
              <a:rPr lang="uk-UA" dirty="0" smtClean="0"/>
              <a:t>. Абревіатури є самостійними словами, які мають усі граматичні ознаки, а тому їх слід відрізняти від звичай- них графічних скорочень відповідних слів і словосполучень. Останні не мають абревіатурної вимови і власних граматичних характеристик: вони передаються на письмі малими літерами, після яких ставиться крапка (крім стандартних скорочень з мет-ричної системи мір: мм – міліметр, см – сантиметр, кг кілограм, т – тонна), курсивом, через скісну лінію, з написанням через дефіс, якщо скорочення у середині слова. </a:t>
            </a:r>
          </a:p>
          <a:p>
            <a:pPr algn="just"/>
            <a:r>
              <a:rPr lang="uk-UA" dirty="0" smtClean="0"/>
              <a:t>Наприклад, слово ПТУ (пе-те-у) – абревіатура, бо воно має літерну вимову, ознаки середнього роду і може бути твірною основою похідних слів (петеушник), а написання б-ка (бібліотека), д-р (доктор), л-ра (література), та ін. (та інше), сб (субота), півн.-зах. ( північно-західний), п/к (під керівництвом) – скорочення, оскільки вони не збігаються з вимовою і з окремою граматичною характеристикою слів. </a:t>
            </a:r>
            <a:endParaRPr lang="uk-UA" dirty="0" smtClean="0"/>
          </a:p>
        </p:txBody>
      </p:sp>
      <p:pic>
        <p:nvPicPr>
          <p:cNvPr id="3" name="Рисунок 2" descr="lenguaje.previe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357694"/>
            <a:ext cx="2293158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3240" y="928670"/>
            <a:ext cx="50006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Складання</a:t>
            </a:r>
            <a:r>
              <a:rPr lang="uk-UA" dirty="0" smtClean="0"/>
              <a:t> — це спосіб творення складних слів поєднанням двох або більше основ чи цілих слів або їх скорочень. Цим воно відріз- няється від інших способів морфологічного словотвору, орієнтованих нам творення про- стих слів.</a:t>
            </a:r>
            <a:br>
              <a:rPr lang="uk-UA" dirty="0" smtClean="0"/>
            </a:br>
            <a:r>
              <a:rPr lang="uk-UA" dirty="0" smtClean="0"/>
              <a:t>Складні слова функціонують у тісному зв’язку із системою словосполучень, які стають основою їх творення .</a:t>
            </a:r>
            <a:r>
              <a:rPr lang="uk-UA" b="1" dirty="0" smtClean="0"/>
              <a:t> </a:t>
            </a:r>
          </a:p>
          <a:p>
            <a:endParaRPr lang="uk-UA" b="1" dirty="0" smtClean="0"/>
          </a:p>
          <a:p>
            <a:r>
              <a:rPr lang="uk-UA" b="1" i="1" dirty="0" smtClean="0"/>
              <a:t>Основоскладання, словоскладання та абревіація </a:t>
            </a:r>
            <a:r>
              <a:rPr lang="uk-UA" dirty="0" smtClean="0"/>
              <a:t>— різні типи складання основ, унаслідок чого виникають складні та скла- дноскорочені слова: двовірш, світловодо-лікарня, голіруч, землероб.</a:t>
            </a:r>
            <a:br>
              <a:rPr lang="uk-UA" dirty="0" smtClean="0"/>
            </a:br>
            <a:endParaRPr lang="uk-UA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328965154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296227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571480"/>
            <a:ext cx="46434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Словоскладання</a:t>
            </a:r>
            <a:r>
              <a:rPr lang="uk-UA" dirty="0" smtClean="0"/>
              <a:t> , або </a:t>
            </a:r>
            <a:r>
              <a:rPr lang="uk-UA" b="1" i="1" dirty="0" smtClean="0"/>
              <a:t>юкстапозиція</a:t>
            </a:r>
            <a:r>
              <a:rPr lang="uk-UA" dirty="0" smtClean="0"/>
              <a:t> (лат.juxta — поряд, біля і positio — міс-</a:t>
            </a:r>
          </a:p>
          <a:p>
            <a:r>
              <a:rPr lang="uk-UA" dirty="0" smtClean="0"/>
              <a:t>це), — </a:t>
            </a:r>
            <a:r>
              <a:rPr lang="uk-UA" dirty="0" smtClean="0"/>
              <a:t>це</a:t>
            </a:r>
            <a:r>
              <a:rPr lang="uk-UA" dirty="0" smtClean="0"/>
              <a:t> поєднання двох слів або слово- форм в одному складному слові (салон-перукарня, вагон-ресторан).</a:t>
            </a:r>
            <a:br>
              <a:rPr lang="uk-UA" dirty="0" smtClean="0"/>
            </a:br>
            <a:r>
              <a:rPr lang="uk-UA" i="1" dirty="0" smtClean="0"/>
              <a:t>Юкстапозити</a:t>
            </a:r>
            <a:r>
              <a:rPr lang="uk-UA" dirty="0" smtClean="0"/>
              <a:t> утворюються на основі словосполучень прикладкового типу, але на відміну від синтаксичного словосполу-</a:t>
            </a:r>
            <a:br>
              <a:rPr lang="uk-UA" dirty="0" smtClean="0"/>
            </a:br>
            <a:r>
              <a:rPr lang="uk-UA" dirty="0" smtClean="0"/>
              <a:t>чення, що складається з головного слова і прикладки (на зразок дівчина-красуня, місто-гігант), яка виражає другу назву, слова - юкстапозити виражають одне поняття.</a:t>
            </a:r>
            <a:br>
              <a:rPr lang="uk-UA" dirty="0" smtClean="0"/>
            </a:br>
            <a:r>
              <a:rPr lang="uk-UA" dirty="0" smtClean="0"/>
              <a:t>Складання є продуктивним способом творення іменників і прикметників, менше використовується в прислівниках (здебільшого як індивідуально-авторські новотвори) і спорадично — в дієсловах.</a:t>
            </a:r>
            <a:endParaRPr lang="uk-UA" dirty="0"/>
          </a:p>
        </p:txBody>
      </p:sp>
      <p:pic>
        <p:nvPicPr>
          <p:cNvPr id="3" name="Рисунок 2" descr="728782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2886075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42852"/>
            <a:ext cx="70723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Також словоскладання – спосіб утворення нових слів без </a:t>
            </a:r>
          </a:p>
          <a:p>
            <a:r>
              <a:rPr lang="uk-UA" dirty="0" smtClean="0"/>
              <a:t>інтерфіксів. </a:t>
            </a:r>
          </a:p>
          <a:p>
            <a:r>
              <a:rPr lang="uk-UA" dirty="0" smtClean="0"/>
              <a:t>Цим способом творять наукові терміни на зразок: ракета-носій, кіловат-година, інженер-економіст, лікар-стоматолог, </a:t>
            </a:r>
          </a:p>
          <a:p>
            <a:r>
              <a:rPr lang="uk-UA" dirty="0" smtClean="0"/>
              <a:t>мовознавець-лексикограф, технік-механік, проте більшість </a:t>
            </a:r>
          </a:p>
          <a:p>
            <a:r>
              <a:rPr lang="uk-UA" dirty="0" smtClean="0"/>
              <a:t>таких утворень має яскраво виражену образність. </a:t>
            </a:r>
          </a:p>
          <a:p>
            <a:r>
              <a:rPr lang="uk-UA" dirty="0" smtClean="0"/>
              <a:t>Одним із небажаних явищ в українській мові є калькування. </a:t>
            </a:r>
          </a:p>
          <a:p>
            <a:r>
              <a:rPr lang="uk-UA" dirty="0" smtClean="0"/>
              <a:t>Калька – слово чи словосполучення, складене з українських </a:t>
            </a:r>
          </a:p>
          <a:p>
            <a:r>
              <a:rPr lang="uk-UA" dirty="0" smtClean="0"/>
              <a:t>мовних елементів (морфем, слів) шляхом перекладу структури </a:t>
            </a:r>
          </a:p>
          <a:p>
            <a:r>
              <a:rPr lang="uk-UA" dirty="0" smtClean="0"/>
              <a:t>іншомовного зразка. Кальки – це приховані запозичення українським словом значення іншомовного слова, яке відбувається на основі того, що вони вже мають інші спільні значення. Наприклад, слова лівий і правий стали означати політичні поняття під впливом відповідних значень французь- ких слів; слово блискучий здобуло значення талановитий, прек- расний також під впливом французького. </a:t>
            </a:r>
          </a:p>
          <a:p>
            <a:endParaRPr lang="ru-RU" dirty="0"/>
          </a:p>
        </p:txBody>
      </p:sp>
      <p:pic>
        <p:nvPicPr>
          <p:cNvPr id="5" name="Рисунок 4" descr="11614_html_m6b1ecc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572008"/>
            <a:ext cx="3047989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1071546"/>
            <a:ext cx="4786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Основоскладання</a:t>
            </a:r>
            <a:r>
              <a:rPr lang="uk-UA" dirty="0" smtClean="0"/>
              <a:t> — це поєднання кількох основ слів за допомогою інтерфіксів  </a:t>
            </a:r>
          </a:p>
          <a:p>
            <a:r>
              <a:rPr lang="uk-UA" dirty="0" smtClean="0"/>
              <a:t>-о-, -є- (доброзичливий, працездатний),</a:t>
            </a:r>
          </a:p>
          <a:p>
            <a:r>
              <a:rPr lang="uk-UA" dirty="0" smtClean="0"/>
              <a:t> -и-, -ох- (триповерховий, двохатомний). </a:t>
            </a:r>
          </a:p>
          <a:p>
            <a:r>
              <a:rPr lang="uk-UA" dirty="0" smtClean="0"/>
              <a:t>Результатом основоскладання є </a:t>
            </a:r>
            <a:r>
              <a:rPr lang="uk-UA" i="1" dirty="0" smtClean="0"/>
              <a:t>складні слова</a:t>
            </a:r>
            <a:r>
              <a:rPr lang="uk-UA" dirty="0" smtClean="0"/>
              <a:t>, або </a:t>
            </a:r>
            <a:r>
              <a:rPr lang="uk-UA" i="1" dirty="0" smtClean="0"/>
              <a:t>композити </a:t>
            </a:r>
            <a:r>
              <a:rPr lang="uk-UA" dirty="0" smtClean="0"/>
              <a:t>(лат. compositus — складний, складений із частин).</a:t>
            </a:r>
            <a:br>
              <a:rPr lang="uk-UA" dirty="0" smtClean="0"/>
            </a:br>
            <a:r>
              <a:rPr lang="uk-UA" dirty="0" smtClean="0"/>
              <a:t>У композитах твірними виступають повні основи слів, які співвідносяться із слово-сполученнями, побудованими за типами підрядного зв’язку (дрібнолистий, книго-друк) або із сурядним зв’язком (природ-ничо - географічний).</a:t>
            </a:r>
          </a:p>
          <a:p>
            <a:r>
              <a:rPr lang="uk-UA" dirty="0" smtClean="0"/>
              <a:t> Основоскладання може супроводжуватися </a:t>
            </a:r>
            <a:r>
              <a:rPr lang="uk-UA" i="1" dirty="0" smtClean="0"/>
              <a:t>суфіксацією</a:t>
            </a:r>
            <a:r>
              <a:rPr lang="uk-UA" dirty="0" smtClean="0"/>
              <a:t>,наприклад:природознавство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13204995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2857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7500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Цей засіб словотвору властивий усім функціональним </a:t>
            </a:r>
          </a:p>
          <a:p>
            <a:r>
              <a:rPr lang="uk-UA" dirty="0" smtClean="0"/>
              <a:t>стилям мови, але найбільше поширений він в офіційно-ділових, </a:t>
            </a:r>
          </a:p>
          <a:p>
            <a:r>
              <a:rPr lang="uk-UA" dirty="0" smtClean="0"/>
              <a:t>наукових і публіцистичних текстах. Як правило, книжно -</a:t>
            </a:r>
          </a:p>
          <a:p>
            <a:r>
              <a:rPr lang="uk-UA" dirty="0" smtClean="0"/>
              <a:t>термінологічний характер мають утворення з іншомовними </a:t>
            </a:r>
          </a:p>
          <a:p>
            <a:r>
              <a:rPr lang="uk-UA" dirty="0" smtClean="0"/>
              <a:t>складниками: гідроканал, демократія, макросистема, </a:t>
            </a:r>
          </a:p>
          <a:p>
            <a:r>
              <a:rPr lang="uk-UA" dirty="0" smtClean="0"/>
              <a:t>мікросвіт. Книжного (але менш інтенсивного) відтінку </a:t>
            </a:r>
          </a:p>
          <a:p>
            <a:r>
              <a:rPr lang="uk-UA" dirty="0" smtClean="0"/>
              <a:t>надають питомі компоненти само -, мало -, багато -: </a:t>
            </a:r>
          </a:p>
          <a:p>
            <a:r>
              <a:rPr lang="uk-UA" dirty="0" smtClean="0"/>
              <a:t>самозречення, самоаналіз, малозабезпечений, багатоплановість. Виразне книжне забарвлення характерне для слів з </a:t>
            </a:r>
          </a:p>
          <a:p>
            <a:r>
              <a:rPr lang="uk-UA" dirty="0" smtClean="0"/>
              <a:t>компонентами - лог, - філ, - фоб, - ман, - знавство: філолог, </a:t>
            </a:r>
          </a:p>
          <a:p>
            <a:r>
              <a:rPr lang="uk-UA" dirty="0" smtClean="0"/>
              <a:t>палеонтологія, слов'янофіл, слов'янофільство, бібліофіл, </a:t>
            </a:r>
          </a:p>
          <a:p>
            <a:r>
              <a:rPr lang="uk-UA" dirty="0" smtClean="0"/>
              <a:t>графоманія, меломанія, суспільствознавство, антропологія. </a:t>
            </a:r>
            <a:endParaRPr lang="uk-UA" dirty="0" smtClean="0"/>
          </a:p>
        </p:txBody>
      </p:sp>
      <p:pic>
        <p:nvPicPr>
          <p:cNvPr id="3" name="Рисунок 2" descr="johnny_automatic_wise_owl_on_boo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546" y="3286124"/>
            <a:ext cx="3244454" cy="3571876"/>
          </a:xfrm>
          <a:prstGeom prst="rect">
            <a:avLst/>
          </a:prstGeom>
        </p:spPr>
      </p:pic>
      <p:pic>
        <p:nvPicPr>
          <p:cNvPr id="4" name="Рисунок 3" descr="190adf98e257bde6b4c3ad97e2cd21dcb289fb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500570"/>
            <a:ext cx="4100931" cy="17621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Утворення складних слів пов’язане з безафіксним словотворенням, до якого належить передусім основоскладання. </a:t>
            </a:r>
          </a:p>
          <a:p>
            <a:r>
              <a:rPr lang="uk-UA" sz="1400" dirty="0" smtClean="0"/>
              <a:t>За його допомогою утворюються складні іменники і прикметники поєднанням двох і біль- ше основ. </a:t>
            </a:r>
          </a:p>
          <a:p>
            <a:r>
              <a:rPr lang="uk-UA" sz="1400" dirty="0" smtClean="0"/>
              <a:t>У ролі сполучних звуків (інтерфіксів) виступають </a:t>
            </a:r>
            <a:r>
              <a:rPr lang="uk-UA" sz="1400" b="1" dirty="0" smtClean="0"/>
              <a:t>-о-</a:t>
            </a:r>
            <a:r>
              <a:rPr lang="uk-UA" sz="1400" dirty="0" smtClean="0"/>
              <a:t> або </a:t>
            </a:r>
            <a:r>
              <a:rPr lang="uk-UA" sz="1400" b="1" dirty="0" smtClean="0"/>
              <a:t>-е- </a:t>
            </a:r>
            <a:r>
              <a:rPr lang="uk-UA" sz="1400" dirty="0" smtClean="0"/>
              <a:t>(</a:t>
            </a:r>
            <a:r>
              <a:rPr lang="uk-UA" sz="1400" b="1" dirty="0" smtClean="0"/>
              <a:t>-є-</a:t>
            </a:r>
            <a:r>
              <a:rPr lang="uk-UA" sz="1400" dirty="0" smtClean="0"/>
              <a:t>). </a:t>
            </a:r>
          </a:p>
          <a:p>
            <a:r>
              <a:rPr lang="uk-UA" sz="1400" dirty="0" smtClean="0"/>
              <a:t>Якщо першою частиною складного слова є прикметник, то сполучним звуком виступає </a:t>
            </a:r>
          </a:p>
          <a:p>
            <a:r>
              <a:rPr lang="uk-UA" sz="1400" dirty="0" smtClean="0"/>
              <a:t>-о- (у прикметниках м’якої групи — -ьо-): </a:t>
            </a:r>
            <a:r>
              <a:rPr lang="uk-UA" sz="1400" i="1" dirty="0" smtClean="0"/>
              <a:t>важкоатлет</a:t>
            </a:r>
            <a:r>
              <a:rPr lang="uk-UA" sz="1400" dirty="0" smtClean="0"/>
              <a:t>, </a:t>
            </a:r>
            <a:r>
              <a:rPr lang="uk-UA" sz="1400" i="1" dirty="0" smtClean="0"/>
              <a:t>гірничопромисловий</a:t>
            </a:r>
            <a:r>
              <a:rPr lang="uk-UA" sz="1400" dirty="0" smtClean="0"/>
              <a:t>, </a:t>
            </a:r>
            <a:r>
              <a:rPr lang="uk-UA" sz="1400" i="1" dirty="0" smtClean="0"/>
              <a:t>давньо -руський</a:t>
            </a:r>
            <a:r>
              <a:rPr lang="uk-UA" sz="1400" dirty="0" smtClean="0"/>
              <a:t>. Якщо перша частина складного слова іменник або займенник, то вживання сполучного звука (-о- або -е-) залежить від м’якості – твердості останнього звука основи: </a:t>
            </a:r>
            <a:r>
              <a:rPr lang="uk-UA" sz="1400" i="1" dirty="0" smtClean="0"/>
              <a:t>атомохід, дощомір,самовчитель </a:t>
            </a:r>
            <a:r>
              <a:rPr lang="uk-UA" sz="1400" dirty="0" smtClean="0"/>
              <a:t>(бо атом, дощ, сам) і </a:t>
            </a:r>
            <a:r>
              <a:rPr lang="uk-UA" sz="1400" i="1" dirty="0" smtClean="0"/>
              <a:t>землетрус, працездатний</a:t>
            </a:r>
            <a:r>
              <a:rPr lang="uk-UA" sz="1400" dirty="0" smtClean="0"/>
              <a:t>, </a:t>
            </a:r>
            <a:r>
              <a:rPr lang="uk-UA" sz="1400" i="1" dirty="0" smtClean="0"/>
              <a:t>боєздатність</a:t>
            </a:r>
            <a:r>
              <a:rPr lang="uk-UA" sz="1400" dirty="0" smtClean="0"/>
              <a:t> (бо земля,праця, бій) тощо. Винятки: </a:t>
            </a:r>
            <a:r>
              <a:rPr lang="uk-UA" sz="1400" i="1" dirty="0" smtClean="0"/>
              <a:t>кожум’яка, овочесховище, очевид- ний, конов’язь, коногон, костогриз, костоправ, свинопас, свиноматка. </a:t>
            </a:r>
          </a:p>
          <a:p>
            <a:r>
              <a:rPr lang="uk-UA" sz="1400" dirty="0" smtClean="0"/>
              <a:t>Без сполучних звуків складні слова утворюються шляхом безпосереднього приєднання основи до основи. При цьому перша основа може закінчуватися: </a:t>
            </a:r>
            <a:r>
              <a:rPr lang="uk-UA" sz="1400" b="1" i="1" dirty="0" smtClean="0"/>
              <a:t>а)</a:t>
            </a:r>
            <a:r>
              <a:rPr lang="uk-UA" sz="1400" dirty="0" smtClean="0"/>
              <a:t> на голосний звук: </a:t>
            </a:r>
            <a:r>
              <a:rPr lang="uk-UA" sz="1400" i="1" dirty="0" smtClean="0"/>
              <a:t>всюдихід, кількаразовий, радіокомітет, одноденний, дводенний, триніжок, чотири-кутник </a:t>
            </a:r>
            <a:r>
              <a:rPr lang="uk-UA" sz="1400" dirty="0" smtClean="0"/>
              <a:t>(у словах з числівниками одно -, два -, три -, чотири -); </a:t>
            </a:r>
            <a:r>
              <a:rPr lang="uk-UA" sz="1400" i="1" dirty="0" smtClean="0"/>
              <a:t>двадцятирічний, п'яти- кутний, семимильний </a:t>
            </a:r>
            <a:r>
              <a:rPr lang="uk-UA" sz="1400" dirty="0" smtClean="0"/>
              <a:t>(у словах із тими числівниками, що мають у родовому відмінку закінчення -и); </a:t>
            </a:r>
          </a:p>
          <a:p>
            <a:r>
              <a:rPr lang="uk-UA" sz="1400" b="1" i="1" dirty="0" smtClean="0"/>
              <a:t>б)</a:t>
            </a:r>
            <a:r>
              <a:rPr lang="uk-UA" sz="1400" dirty="0" smtClean="0"/>
              <a:t> на приголосний звук: </a:t>
            </a:r>
            <a:r>
              <a:rPr lang="uk-UA" sz="1400" i="1" dirty="0" smtClean="0"/>
              <a:t>Новгород, виконком, колгосп, медінститут </a:t>
            </a:r>
            <a:r>
              <a:rPr lang="uk-UA" sz="1400" dirty="0" smtClean="0"/>
              <a:t>(в абревіатурах); </a:t>
            </a:r>
            <a:r>
              <a:rPr lang="uk-UA" sz="1400" i="1" dirty="0" smtClean="0"/>
              <a:t>двохосьовий, чотирьохактний </a:t>
            </a:r>
            <a:r>
              <a:rPr lang="uk-UA" sz="1400" dirty="0" smtClean="0"/>
              <a:t>(у словах з числівниками двох -, трьох -, чотирьох -, якщо дальша частина починається голосними -а- або -о-). </a:t>
            </a:r>
          </a:p>
          <a:p>
            <a:endParaRPr lang="uk-UA" sz="1400" dirty="0"/>
          </a:p>
        </p:txBody>
      </p:sp>
      <p:pic>
        <p:nvPicPr>
          <p:cNvPr id="3" name="Рисунок 2" descr="1316030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786322"/>
            <a:ext cx="2176598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429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Абревіація</a:t>
            </a:r>
            <a:r>
              <a:rPr lang="uk-UA" dirty="0" smtClean="0"/>
              <a:t> відрізняється від осново - і словоскладання тим, що для творення слів використовуються усічені основи,наприклад: профком, ЗМІ (засоби масової інформації).</a:t>
            </a:r>
          </a:p>
          <a:p>
            <a:r>
              <a:rPr lang="uk-UA" dirty="0" smtClean="0"/>
              <a:t>Абревіація поєднує два способи – скорочення і складання. Твірною основою для абревіатур є переважно словосполучення.</a:t>
            </a:r>
            <a:br>
              <a:rPr lang="uk-UA" dirty="0" smtClean="0"/>
            </a:br>
            <a:r>
              <a:rPr lang="uk-UA" dirty="0" smtClean="0"/>
              <a:t>Способом абревіації утворюються тільки іменники. Основами для творення складноскорочених слів виступають переважно словоспо- лучення з опорним іменником і залежним прикметником (районне управління освіти — райвно) або поєднання двох іменників (коман- дир батальйону — комбат).</a:t>
            </a:r>
            <a:br>
              <a:rPr lang="uk-UA" dirty="0" smtClean="0"/>
            </a:br>
            <a:r>
              <a:rPr lang="uk-UA" dirty="0" smtClean="0"/>
              <a:t>Перехідний тип між складними і складноскороченими словами становлять іменники, які творяться поєднанням усіченої</a:t>
            </a:r>
            <a:br>
              <a:rPr lang="uk-UA" dirty="0" smtClean="0"/>
            </a:br>
            <a:r>
              <a:rPr lang="uk-UA" dirty="0" smtClean="0"/>
              <a:t>основи залежного компонента словосполучення і цілого слова,</a:t>
            </a:r>
            <a:br>
              <a:rPr lang="uk-UA" dirty="0" smtClean="0"/>
            </a:br>
            <a:r>
              <a:rPr lang="uk-UA" dirty="0" smtClean="0"/>
              <a:t>що є опорним компонентом, наприклад: райцентр, спорт база,</a:t>
            </a:r>
            <a:br>
              <a:rPr lang="uk-UA" dirty="0" smtClean="0"/>
            </a:br>
            <a:r>
              <a:rPr lang="uk-UA" dirty="0" smtClean="0"/>
              <a:t>сільгосптехніка, будматеріали.</a:t>
            </a:r>
            <a:endParaRPr lang="uk-UA" dirty="0"/>
          </a:p>
        </p:txBody>
      </p:sp>
      <p:pic>
        <p:nvPicPr>
          <p:cNvPr id="4" name="Рисунок 3" descr="boo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714884"/>
            <a:ext cx="2041067" cy="2041067"/>
          </a:xfrm>
          <a:prstGeom prst="rect">
            <a:avLst/>
          </a:prstGeom>
        </p:spPr>
      </p:pic>
      <p:pic>
        <p:nvPicPr>
          <p:cNvPr id="5" name="Рисунок 4" descr="7478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429132"/>
            <a:ext cx="2278689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728667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/>
              <a:t>Абревіатури утворюються по-різному: від початкових частин </a:t>
            </a:r>
          </a:p>
          <a:p>
            <a:r>
              <a:rPr lang="uk-UA" sz="1700" dirty="0" smtClean="0"/>
              <a:t>окремих слів (Донбас – Донецький басейн), початкової частини </a:t>
            </a:r>
          </a:p>
          <a:p>
            <a:r>
              <a:rPr lang="uk-UA" sz="1700" dirty="0" smtClean="0"/>
              <a:t>першого слова і початкових звуків наступних слів (райвно – </a:t>
            </a:r>
          </a:p>
          <a:p>
            <a:r>
              <a:rPr lang="uk-UA" sz="1700" dirty="0" smtClean="0"/>
              <a:t>районний відділ народної освіти), початкової частини першого </a:t>
            </a:r>
          </a:p>
          <a:p>
            <a:r>
              <a:rPr lang="uk-UA" sz="1700" dirty="0" smtClean="0"/>
              <a:t>слова і повного другого слова (демблок), початкових звуків або </a:t>
            </a:r>
          </a:p>
          <a:p>
            <a:r>
              <a:rPr lang="uk-UA" sz="1700" dirty="0" smtClean="0"/>
              <a:t>початкових букв кожного окремого слова (власне абревіація: неп </a:t>
            </a:r>
          </a:p>
          <a:p>
            <a:r>
              <a:rPr lang="uk-UA" sz="1700" dirty="0" smtClean="0"/>
              <a:t>– нова економічна політика); СНД – Співдружність Незалежних </a:t>
            </a:r>
          </a:p>
          <a:p>
            <a:r>
              <a:rPr lang="uk-UA" sz="1700" dirty="0" smtClean="0"/>
              <a:t>Держав) тощо.</a:t>
            </a:r>
          </a:p>
          <a:p>
            <a:r>
              <a:rPr lang="uk-UA" sz="1700" dirty="0" smtClean="0"/>
              <a:t> Уживання великої букви у скорочених назвах установ, закладів, організацій, утворених з частин слів, залежить від того, чи пов’язується назва з адресною функцією: </a:t>
            </a:r>
          </a:p>
          <a:p>
            <a:r>
              <a:rPr lang="uk-UA" sz="1700" b="1" dirty="0" smtClean="0"/>
              <a:t>а)</a:t>
            </a:r>
            <a:r>
              <a:rPr lang="uk-UA" sz="1700" dirty="0" smtClean="0"/>
              <a:t> складноскорочення пишуться з великої літери, якщо вони </a:t>
            </a:r>
          </a:p>
          <a:p>
            <a:r>
              <a:rPr lang="uk-UA" sz="1700" dirty="0" smtClean="0"/>
              <a:t>є власними назвами, тобто виконують адресну функцію і </a:t>
            </a:r>
          </a:p>
          <a:p>
            <a:r>
              <a:rPr lang="uk-UA" sz="1700" dirty="0" smtClean="0"/>
              <a:t>вживаються на позначення установ одинично: Держкіно, </a:t>
            </a:r>
          </a:p>
          <a:p>
            <a:r>
              <a:rPr lang="uk-UA" sz="1700" dirty="0" smtClean="0"/>
              <a:t>Міненерго, Укратом, Промінвестбанк; </a:t>
            </a:r>
          </a:p>
          <a:p>
            <a:r>
              <a:rPr lang="uk-UA" sz="1700" b="1" dirty="0" smtClean="0"/>
              <a:t>б)</a:t>
            </a:r>
            <a:r>
              <a:rPr lang="uk-UA" sz="1700" dirty="0" smtClean="0"/>
              <a:t> з малої літери пишуться складноскорочення, якщо вони є </a:t>
            </a:r>
          </a:p>
          <a:p>
            <a:r>
              <a:rPr lang="uk-UA" sz="1700" dirty="0" smtClean="0"/>
              <a:t>родовими назвами: держадміністрація, облвиконком, міськрада. </a:t>
            </a:r>
            <a:endParaRPr lang="uk-UA" sz="1700" dirty="0" smtClean="0"/>
          </a:p>
        </p:txBody>
      </p:sp>
      <p:pic>
        <p:nvPicPr>
          <p:cNvPr id="4" name="Рисунок 3" descr="0-mudraya-sova-260h38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143380"/>
            <a:ext cx="1596688" cy="24607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195</TotalTime>
  <Words>1100</Words>
  <Application>Microsoft Office PowerPoint</Application>
  <PresentationFormat>Экран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Особливості вживання осново – і словоскладання  абревіатур, їх правильна вимова.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вживання осново - і словоскладання, абревіатур, їх правильна вимова.</dc:title>
  <dc:creator>asdfg</dc:creator>
  <cp:lastModifiedBy>asdfg</cp:lastModifiedBy>
  <cp:revision>24</cp:revision>
  <dcterms:created xsi:type="dcterms:W3CDTF">2014-02-26T18:50:37Z</dcterms:created>
  <dcterms:modified xsi:type="dcterms:W3CDTF">2014-02-27T20:25:29Z</dcterms:modified>
</cp:coreProperties>
</file>