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2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99F2F-8220-4369-97A1-8A08184EFA1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F484-403C-401C-8381-6E039911C5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D115FD-17F9-4B69-B66E-5774416581C2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D2750-E614-431F-9887-B54B174CD13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5%D1%80%D0%B2%D1%96%D1%94%D0%B2%D0%B0_%D1%81%D1%82%D1%96%D0%BD%D0%B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00108"/>
            <a:ext cx="7286644" cy="8572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i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Антична архітектура</a:t>
            </a:r>
            <a:endParaRPr lang="ru-RU" i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Администратор\Рабочий стол\drevnaya-gret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6788">
            <a:off x="3403974" y="2098010"/>
            <a:ext cx="2800350" cy="203835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1334662974_greciy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6018">
            <a:off x="329540" y="3227805"/>
            <a:ext cx="4076266" cy="2730781"/>
          </a:xfrm>
          <a:prstGeom prst="rect">
            <a:avLst/>
          </a:prstGeom>
          <a:noFill/>
        </p:spPr>
      </p:pic>
      <p:pic>
        <p:nvPicPr>
          <p:cNvPr id="6148" name="Picture 4" descr="C:\Documents and Settings\Администратор\Рабочий стол\Ancient-Architecture-ancient-history-9232228-1280-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6949">
            <a:off x="4707382" y="3944814"/>
            <a:ext cx="4143404" cy="25896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o03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3000364" cy="201382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0"/>
            <a:ext cx="7858180" cy="5714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Архітектура Стародавньої Греції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28670"/>
            <a:ext cx="5929322" cy="550072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Цікаво, що світські будівлі в Древній Греції були досить примітивними, в той час як храмові споруди ставали з кожним століттям усе складніше й химерні. На місці палаців і фортець з'являлися величні храми. Саме вони відбили архітектурна спадщина стародавніх греків.</a:t>
            </a:r>
            <a:endParaRPr lang="ru-RU" dirty="0" smtClean="0"/>
          </a:p>
          <a:p>
            <a:r>
              <a:rPr lang="uk-UA" dirty="0" smtClean="0"/>
              <a:t>Орієнтовно в VIII столітті до н. е.. сформувалися 2 основних напрямки в архітектурі: доричні і іонійське. Доричний стиль відзначався прагненням до досконалості пропорцій, монументальності, «мужності». Характерними рисами напряму є значне перевищення довжини храму над шириною і велика величина діаметра колон, що створює враження ваговитості. Прикладом доричного мистецтва є храм Гери в Олімпії.</a:t>
            </a:r>
          </a:p>
          <a:p>
            <a:r>
              <a:rPr lang="uk-UA" dirty="0" smtClean="0"/>
              <a:t>Майстри іонічного напрямку прагнули до легкості, витонченості. Іонічні храми мали більш багаті прикраси і були більшими за розміром. Колони тут виступають не тільки в якості опори, але і в ролі декоративного елемента. Якщо доричні колони виростають немов із землі, то іонічні мають складний цоколь, більш тонкі і багаті прикраси. Прикладом іонічного мистецтва може послужити храм Гери на о. </a:t>
            </a:r>
            <a:r>
              <a:rPr lang="uk-UA" dirty="0" err="1" smtClean="0"/>
              <a:t>Самосі</a:t>
            </a:r>
            <a:r>
              <a:rPr lang="uk-UA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929454" y="2000240"/>
            <a:ext cx="1285884" cy="42862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дорична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000892" y="4286256"/>
            <a:ext cx="1214446" cy="428628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іонійська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6572264" y="2428868"/>
            <a:ext cx="2071702" cy="1858182"/>
            <a:chOff x="6572264" y="2428868"/>
            <a:chExt cx="2071702" cy="1858182"/>
          </a:xfrm>
        </p:grpSpPr>
        <p:sp>
          <p:nvSpPr>
            <p:cNvPr id="5" name="Овал 4"/>
            <p:cNvSpPr/>
            <p:nvPr/>
          </p:nvSpPr>
          <p:spPr>
            <a:xfrm>
              <a:off x="6572264" y="2643182"/>
              <a:ext cx="2071702" cy="14287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600" dirty="0" smtClean="0"/>
                <a:t>Стилі Грецької архітектури . VIII століття до н. е.  </a:t>
              </a:r>
              <a:endParaRPr lang="ru-RU" sz="1600" dirty="0"/>
            </a:p>
          </p:txBody>
        </p:sp>
        <p:cxnSp>
          <p:nvCxnSpPr>
            <p:cNvPr id="9" name="Прямая со стрелкой 8"/>
            <p:cNvCxnSpPr>
              <a:stCxn id="5" idx="0"/>
              <a:endCxn id="6" idx="2"/>
            </p:cNvCxnSpPr>
            <p:nvPr/>
          </p:nvCxnSpPr>
          <p:spPr>
            <a:xfrm rot="16200000" flipV="1">
              <a:off x="7483099" y="2518165"/>
              <a:ext cx="214314" cy="357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5" idx="4"/>
              <a:endCxn id="7" idx="0"/>
            </p:cNvCxnSpPr>
            <p:nvPr/>
          </p:nvCxnSpPr>
          <p:spPr>
            <a:xfrm rot="5400000">
              <a:off x="7500958" y="4179099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6500826" y="1643050"/>
            <a:ext cx="223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храм Гери в Олімпії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Администратор\Рабочий стол\800px-Heraion_antika_fötter,_Samos,_Grek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14885"/>
            <a:ext cx="3071802" cy="2143115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6629016" y="6488668"/>
            <a:ext cx="251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храм Гери на о. </a:t>
            </a:r>
            <a:r>
              <a:rPr lang="uk-UA" dirty="0" err="1" smtClean="0">
                <a:solidFill>
                  <a:schemeClr val="bg1"/>
                </a:solidFill>
              </a:rPr>
              <a:t>Самосі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586262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Поєднання стилів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3786182" cy="385765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Деякі </a:t>
            </a:r>
            <a:r>
              <a:rPr lang="uk-UA" dirty="0" smtClean="0"/>
              <a:t>зодчі прагнули поєднати ці два стилі. Так, </a:t>
            </a:r>
            <a:r>
              <a:rPr lang="uk-UA" dirty="0" err="1" smtClean="0"/>
              <a:t>Іктін</a:t>
            </a:r>
            <a:r>
              <a:rPr lang="uk-UA" dirty="0" smtClean="0"/>
              <a:t> і </a:t>
            </a:r>
            <a:r>
              <a:rPr lang="uk-UA" dirty="0" err="1" smtClean="0"/>
              <a:t>Каллікрат</a:t>
            </a:r>
            <a:r>
              <a:rPr lang="uk-UA" dirty="0" smtClean="0"/>
              <a:t> досягли повної гармонії напрямків, з'єднавши високі колони з стрункістю і витонченістю. Гармонійного поєднання двох стилів вдалося домогтися і архітекторові </a:t>
            </a:r>
            <a:r>
              <a:rPr lang="uk-UA" dirty="0" err="1" smtClean="0"/>
              <a:t>Мнесіклету</a:t>
            </a:r>
            <a:r>
              <a:rPr lang="uk-UA" dirty="0" smtClean="0"/>
              <a:t>, творцеві Пропілеїв - воріт, що ведуть до Акрополя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2050" name="Picture 2" descr="C:\Documents and Settings\Администратор\Рабочий стол\ParthenonRekonstruk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357"/>
            <a:ext cx="4857752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3571876"/>
            <a:ext cx="324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Парфенон(</a:t>
            </a:r>
            <a:r>
              <a:rPr lang="uk-UA" dirty="0" err="1" smtClean="0"/>
              <a:t>Каллікрат</a:t>
            </a:r>
            <a:r>
              <a:rPr lang="uk-UA" dirty="0" smtClean="0"/>
              <a:t>  і </a:t>
            </a:r>
            <a:r>
              <a:rPr lang="uk-UA" dirty="0" err="1" smtClean="0"/>
              <a:t>Іктін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2004-02-29-Athenes-m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4857784" cy="2928934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AthinaiPropyla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786182" cy="23574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500570"/>
            <a:ext cx="25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Пропілеї(</a:t>
            </a:r>
            <a:r>
              <a:rPr lang="uk-UA" dirty="0" err="1" smtClean="0"/>
              <a:t>Мнесіклету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2514560" cy="928670"/>
          </a:xfrm>
        </p:spPr>
        <p:txBody>
          <a:bodyPr>
            <a:normAutofit/>
          </a:bodyPr>
          <a:lstStyle/>
          <a:p>
            <a:pPr algn="ctr"/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Храми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857232"/>
            <a:ext cx="5643570" cy="6000768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Характерною рисою грецьких храмів </a:t>
            </a:r>
            <a:r>
              <a:rPr lang="uk-UA" dirty="0" smtClean="0"/>
              <a:t>були колони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Храми завжди зводилися на потужних східчастих підставах. Усередині храмів розташовувалася статуя божества, люди не входили всередину будівлі, збираючись на площах перед храмом.</a:t>
            </a:r>
            <a:endParaRPr lang="ru-RU" dirty="0" smtClean="0"/>
          </a:p>
          <a:p>
            <a:r>
              <a:rPr lang="uk-UA" dirty="0" smtClean="0"/>
              <a:t>Кожне грецьке </a:t>
            </a:r>
            <a:r>
              <a:rPr lang="uk-UA" dirty="0" smtClean="0"/>
              <a:t>місто мало свій храмовий комплекс, спортивні споруди, а також театр. Центральною частиною театру була кругла площа. Схили пагорба були обладнані в якості </a:t>
            </a:r>
            <a:r>
              <a:rPr lang="uk-UA" dirty="0" err="1" smtClean="0"/>
              <a:t>глядацького</a:t>
            </a:r>
            <a:r>
              <a:rPr lang="uk-UA" dirty="0" smtClean="0"/>
              <a:t> залу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Храми зазвичай знаходилися недалеко один від </a:t>
            </a:r>
            <a:r>
              <a:rPr lang="uk-UA" dirty="0" smtClean="0"/>
              <a:t>одного.</a:t>
            </a:r>
            <a:endParaRPr lang="ru-RU" dirty="0" smtClean="0"/>
          </a:p>
          <a:p>
            <a:r>
              <a:rPr lang="uk-UA" dirty="0" smtClean="0"/>
              <a:t>Одним з найбільш видатних архітектурних комплексів є афінський Акрополь, зведений за часів Перикла і став композиційно центром міста. Серцем Акрополя є доричний Парфенон.</a:t>
            </a:r>
            <a:endParaRPr lang="ru-RU" dirty="0" smtClean="0"/>
          </a:p>
          <a:p>
            <a:r>
              <a:rPr lang="uk-UA" dirty="0" smtClean="0"/>
              <a:t>Творіння античної культури були не похмурими і безликими, як вважають деякі, а різнокольоровими і яскравими, сяючи червоними, зеленими, блакитними і золотими тонами під жарким південним сонцем.</a:t>
            </a:r>
            <a:endParaRPr lang="ru-RU" dirty="0" smtClean="0"/>
          </a:p>
          <a:p>
            <a:r>
              <a:rPr lang="uk-UA" dirty="0" smtClean="0"/>
              <a:t>«Золотим століттям» архітектури Стародавньої Греції стало будівництво в Афінах при Периклі: менш ніж за 20 років були споруджені Парфенон, </a:t>
            </a:r>
            <a:r>
              <a:rPr lang="uk-UA" dirty="0" err="1" smtClean="0"/>
              <a:t>Пропілет</a:t>
            </a:r>
            <a:r>
              <a:rPr lang="uk-UA" dirty="0" smtClean="0"/>
              <a:t>, Храм Афіни-Переможниці та </a:t>
            </a:r>
            <a:r>
              <a:rPr lang="uk-UA" dirty="0" err="1" smtClean="0"/>
              <a:t>Ерехтейон</a:t>
            </a:r>
            <a:r>
              <a:rPr lang="uk-UA" dirty="0" smtClean="0"/>
              <a:t>.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300px-Erechtheum_SW-65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571868" cy="2527300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Рабочий стол\Epidaurus_The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3602071" cy="1857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14356"/>
            <a:ext cx="1293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Ерехтейон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000504"/>
            <a:ext cx="76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</a:t>
            </a:r>
            <a:r>
              <a:rPr lang="uk-UA" dirty="0" smtClean="0"/>
              <a:t>еатр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8679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Архітектура Стародавнього Риму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5643570" cy="535785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Римляни, перейнявши багаті грецькі традиції, залишили в історії архітектури не менш значна спадщина.</a:t>
            </a:r>
            <a:endParaRPr lang="ru-RU" dirty="0" smtClean="0"/>
          </a:p>
          <a:p>
            <a:r>
              <a:rPr lang="uk-UA" dirty="0" smtClean="0"/>
              <a:t>Початок давньоримського мистецтва охоплює період з кінця VI і до середини I століття до н. е.. Римські завойовники звозили з захоплених територій знайдені твори мистецтва, а тому перші римські храми і палаци були більше схожі на музеї мистецтва.</a:t>
            </a:r>
            <a:endParaRPr lang="ru-RU" dirty="0" smtClean="0"/>
          </a:p>
          <a:p>
            <a:r>
              <a:rPr lang="uk-UA" dirty="0" smtClean="0"/>
              <a:t>На особливості архітектури храмів у Римі вплинув будівельний матеріал. Так, в період до I в. до н. е.. храми споруджували з вулканічного туфу, оскільки свого мармуру до правління Августа в Італії не було. З туфу було складно зробити ажурні орнаменти і міцні балки, тому зодчі створювали арки. Прикрашали храми гіпсом.</a:t>
            </a:r>
            <a:endParaRPr lang="ru-RU" dirty="0" smtClean="0"/>
          </a:p>
          <a:p>
            <a:r>
              <a:rPr lang="uk-UA" dirty="0" smtClean="0"/>
              <a:t>Для стародавніх римлян була важлива символіка, що знайшло своє відображення в архітектурі: так, що переплітаються вусики аканфа у візерунках капітелей храму символізують дружбу близнюків </a:t>
            </a:r>
            <a:r>
              <a:rPr lang="uk-UA" dirty="0" err="1" smtClean="0"/>
              <a:t>Діоскурів</a:t>
            </a:r>
            <a:r>
              <a:rPr lang="uk-UA" dirty="0" smtClean="0"/>
              <a:t>, а парні баранчики нагадують про єдність і згоду.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098" name="Picture 2" descr="C:\Documents and Settings\Администратор\Рабочий стол\450px-Servian_Wall-Termini_S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14422"/>
            <a:ext cx="3428992" cy="36158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5008" y="414338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Залишки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dirty="0" err="1">
                <a:solidFill>
                  <a:schemeClr val="bg1"/>
                </a:solidFill>
                <a:hlinkClick r:id="rId3" tooltip="Сервієва стіна"/>
              </a:rPr>
              <a:t>Сервієвої</a:t>
            </a:r>
            <a:r>
              <a:rPr lang="ru-RU" sz="1200" dirty="0">
                <a:solidFill>
                  <a:schemeClr val="bg1"/>
                </a:solidFill>
                <a:hlinkClick r:id="rId3" tooltip="Сервієва стіна"/>
              </a:rPr>
              <a:t> </a:t>
            </a:r>
            <a:r>
              <a:rPr lang="ru-RU" sz="1200" dirty="0" err="1">
                <a:solidFill>
                  <a:schemeClr val="bg1"/>
                </a:solidFill>
                <a:hlinkClick r:id="rId3" tooltip="Сервієва стіна"/>
              </a:rPr>
              <a:t>стіни</a:t>
            </a:r>
            <a:r>
              <a:rPr lang="ru-RU" sz="1200" dirty="0">
                <a:solidFill>
                  <a:schemeClr val="bg1"/>
                </a:solidFill>
              </a:rPr>
              <a:t> у </a:t>
            </a:r>
            <a:r>
              <a:rPr lang="ru-RU" sz="1200" dirty="0" err="1">
                <a:solidFill>
                  <a:schemeClr val="bg1"/>
                </a:solidFill>
                <a:hlinkClick r:id="rId4" tooltip="Рим"/>
              </a:rPr>
              <a:t>Римі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dirty="0" err="1">
                <a:solidFill>
                  <a:schemeClr val="bg1"/>
                </a:solidFill>
              </a:rPr>
              <a:t>збудованої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з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туфових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блоків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158030" cy="9286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Золоте століття Риму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000628" cy="6143644"/>
          </a:xfrm>
        </p:spPr>
        <p:txBody>
          <a:bodyPr numCol="1" anchor="t">
            <a:noAutofit/>
          </a:bodyPr>
          <a:lstStyle/>
          <a:p>
            <a:pPr marL="514350" indent="-514350"/>
            <a:r>
              <a:rPr lang="uk-UA" sz="1550" dirty="0" err="1" smtClean="0"/>
              <a:t>“Золотим</a:t>
            </a:r>
            <a:r>
              <a:rPr lang="uk-UA" sz="1550" dirty="0" smtClean="0"/>
              <a:t> </a:t>
            </a:r>
            <a:r>
              <a:rPr lang="uk-UA" sz="1550" dirty="0" err="1" smtClean="0"/>
              <a:t>століттям”</a:t>
            </a:r>
            <a:r>
              <a:rPr lang="uk-UA" sz="1550" dirty="0" smtClean="0"/>
              <a:t> Римської </a:t>
            </a:r>
            <a:r>
              <a:rPr lang="uk-UA" sz="1550" dirty="0" smtClean="0"/>
              <a:t>імперії прийнято вважати час правління Августа (27 р. до н. Е.. - 14 р. н. Е..). У цей час були створені найбільш видатні шедеври. З періодом правління Августа </a:t>
            </a:r>
            <a:r>
              <a:rPr lang="uk-UA" sz="1550" dirty="0" smtClean="0"/>
              <a:t>пов'язують </a:t>
            </a:r>
            <a:r>
              <a:rPr lang="uk-UA" sz="1550" dirty="0" smtClean="0"/>
              <a:t>архітектора </a:t>
            </a:r>
            <a:r>
              <a:rPr lang="uk-UA" sz="1550" dirty="0" err="1" smtClean="0"/>
              <a:t>Вептрувля</a:t>
            </a:r>
            <a:r>
              <a:rPr lang="uk-UA" sz="1550" dirty="0" smtClean="0"/>
              <a:t>.</a:t>
            </a:r>
            <a:endParaRPr lang="ru-RU" sz="1550" dirty="0" smtClean="0"/>
          </a:p>
          <a:p>
            <a:pPr marL="514350" indent="-514350"/>
            <a:r>
              <a:rPr lang="uk-UA" sz="1550" dirty="0" smtClean="0"/>
              <a:t>Рим почав видозмінюватися: споруджувалися мости, акведуки, житлові будівлі. Для «золотого століття» Римської імперії характерні неосяжні площі, величні будівлі, склепінчасті даху, щедро декоровані басейни і фонтани.</a:t>
            </a:r>
            <a:endParaRPr lang="ru-RU" sz="1550" dirty="0" smtClean="0"/>
          </a:p>
          <a:p>
            <a:pPr marL="514350" indent="-514350"/>
            <a:r>
              <a:rPr lang="uk-UA" sz="1550" dirty="0" smtClean="0"/>
              <a:t>Згадку про імператора зберегли у віках такі твори, як храм Марса Месника з численними статуями, форум Августа, коринфські колони храму </a:t>
            </a:r>
            <a:r>
              <a:rPr lang="uk-UA" sz="1550" dirty="0" err="1" smtClean="0"/>
              <a:t>Кастора</a:t>
            </a:r>
            <a:r>
              <a:rPr lang="uk-UA" sz="1550" dirty="0" smtClean="0"/>
              <a:t> і </a:t>
            </a:r>
            <a:r>
              <a:rPr lang="uk-UA" sz="1550" dirty="0" err="1" smtClean="0"/>
              <a:t>Полукса</a:t>
            </a:r>
            <a:r>
              <a:rPr lang="uk-UA" sz="1550" dirty="0" smtClean="0"/>
              <a:t>.</a:t>
            </a:r>
            <a:r>
              <a:rPr lang="ru-RU" sz="1550" dirty="0" smtClean="0"/>
              <a:t> </a:t>
            </a:r>
            <a:r>
              <a:rPr lang="uk-UA" sz="1550" dirty="0" smtClean="0"/>
              <a:t> Архітектурними спорудами першорядної важливості стають оборонні стіни (наприклад, стіна </a:t>
            </a:r>
            <a:r>
              <a:rPr lang="uk-UA" sz="1550" dirty="0" err="1" smtClean="0"/>
              <a:t>Авреліана</a:t>
            </a:r>
            <a:r>
              <a:rPr lang="uk-UA" sz="1550" dirty="0" smtClean="0"/>
              <a:t>).</a:t>
            </a:r>
            <a:endParaRPr lang="ru-RU" sz="1550" dirty="0" smtClean="0"/>
          </a:p>
          <a:p>
            <a:pPr marL="514350" indent="-514350"/>
            <a:r>
              <a:rPr lang="uk-UA" sz="1550" dirty="0" smtClean="0"/>
              <a:t>Архітектура древніх римлян відповідала військовому духу імперії, жорсткій дисципліні і прагненню до парадності, </a:t>
            </a:r>
            <a:r>
              <a:rPr lang="uk-UA" sz="1550" dirty="0" err="1" smtClean="0"/>
              <a:t>видовищності</a:t>
            </a:r>
            <a:r>
              <a:rPr lang="uk-UA" sz="1550" dirty="0" smtClean="0"/>
              <a:t>. Найбільш важливим у Древньому Римі було спорудження мостів, фортець і оборонних стін для успішного ведення воєн. У те ж брешемо на вулицях римських міст зводилися величні колонади, монументи і арки.</a:t>
            </a:r>
            <a:endParaRPr lang="ru-RU" sz="1550" dirty="0" smtClean="0"/>
          </a:p>
        </p:txBody>
      </p:sp>
      <p:pic>
        <p:nvPicPr>
          <p:cNvPr id="5122" name="Picture 2" descr="C:\Documents and Settings\Администратор\Рабочий стол\800px-Forum_Augus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4143372" cy="25717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857232"/>
            <a:ext cx="248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Х</a:t>
            </a:r>
            <a:r>
              <a:rPr lang="uk-UA" dirty="0" smtClean="0"/>
              <a:t>рам Марса Месника </a:t>
            </a:r>
            <a:endParaRPr lang="ru-RU" dirty="0"/>
          </a:p>
        </p:txBody>
      </p:sp>
      <p:pic>
        <p:nvPicPr>
          <p:cNvPr id="5123" name="Picture 3" descr="C:\Documents and Settings\Администратор\Рабочий стол\800px-Porta_Asinaria_2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4143372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72198" y="4143380"/>
            <a:ext cx="186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</a:t>
            </a:r>
            <a:r>
              <a:rPr lang="uk-UA" dirty="0" smtClean="0"/>
              <a:t>тіна </a:t>
            </a:r>
            <a:r>
              <a:rPr lang="uk-UA" dirty="0" err="1" smtClean="0"/>
              <a:t>Авреліана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43782" cy="10001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 античної архітектури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/>
              <a:t>Античність залишила глибокий слід на наступних епохах. Продовжуються численні археологічні розкопки, дослідження, пишуться наукові праці. Архаїка стала джерелом культури Ренесансу і безсумнівним еталоном для культурологів. Сучасна культура Європи тисячами ниток пов'язана з епохою Стародавньої Греції та Стародавнього Риму. Античність вічна. І ще не один художник буде черпати безмежне натхнення в мистецтві стародавнього світу.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826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Антична архітектура</vt:lpstr>
      <vt:lpstr>Архітектура Стародавньої Греції</vt:lpstr>
      <vt:lpstr>Поєднання стилів</vt:lpstr>
      <vt:lpstr>Храми</vt:lpstr>
      <vt:lpstr>Архітектура Стародавнього Риму</vt:lpstr>
      <vt:lpstr>Золоте століття Риму</vt:lpstr>
      <vt:lpstr>Вплив античної архітектури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 архітектура</dc:title>
  <dc:creator>X</dc:creator>
  <cp:lastModifiedBy>X</cp:lastModifiedBy>
  <cp:revision>15</cp:revision>
  <dcterms:created xsi:type="dcterms:W3CDTF">2013-02-21T16:53:25Z</dcterms:created>
  <dcterms:modified xsi:type="dcterms:W3CDTF">2013-02-21T19:17:29Z</dcterms:modified>
</cp:coreProperties>
</file>