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86" d="100"/>
          <a:sy n="86" d="100"/>
        </p:scale>
        <p:origin x="-1092"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13.03.2014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13.03.2014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13.03.2014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13.03.2014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13.03.2014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13.03.2014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13.03.2014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13.03.2014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13.03.2014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13.03.2014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13.03.2014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13.03.2014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0" y="0"/>
            <a:ext cx="24384000" cy="15240000"/>
          </a:xfrm>
          <a:prstGeom prst="rect">
            <a:avLst/>
          </a:prstGeom>
          <a:noFill/>
          <a:ln w="9525">
            <a:noFill/>
            <a:miter lim="800000"/>
            <a:headEnd/>
            <a:tailEnd/>
          </a:ln>
          <a:effectLst/>
        </p:spPr>
      </p:pic>
      <p:sp>
        <p:nvSpPr>
          <p:cNvPr id="2" name="Заголовок 1"/>
          <p:cNvSpPr>
            <a:spLocks noGrp="1"/>
          </p:cNvSpPr>
          <p:nvPr>
            <p:ph type="ctrTitle"/>
          </p:nvPr>
        </p:nvSpPr>
        <p:spPr>
          <a:xfrm>
            <a:off x="-285784" y="357167"/>
            <a:ext cx="8143932" cy="1643073"/>
          </a:xfrm>
          <a:solidFill>
            <a:schemeClr val="accent2">
              <a:lumMod val="40000"/>
              <a:lumOff val="60000"/>
              <a:alpha val="57000"/>
            </a:schemeClr>
          </a:solidFill>
        </p:spPr>
        <p:txBody>
          <a:bodyPr/>
          <a:lstStyle/>
          <a:p>
            <a:endParaRPr lang="uk-UA" dirty="0"/>
          </a:p>
        </p:txBody>
      </p:sp>
      <p:sp>
        <p:nvSpPr>
          <p:cNvPr id="3" name="Подзаголовок 2"/>
          <p:cNvSpPr>
            <a:spLocks noGrp="1"/>
          </p:cNvSpPr>
          <p:nvPr>
            <p:ph type="subTitle" idx="1"/>
          </p:nvPr>
        </p:nvSpPr>
        <p:spPr>
          <a:xfrm>
            <a:off x="0" y="5072074"/>
            <a:ext cx="2928926" cy="1785926"/>
          </a:xfrm>
          <a:solidFill>
            <a:schemeClr val="accent2">
              <a:lumMod val="40000"/>
              <a:lumOff val="60000"/>
              <a:alpha val="18000"/>
            </a:schemeClr>
          </a:solidFill>
        </p:spPr>
        <p:txBody>
          <a:bodyPr>
            <a:normAutofit/>
          </a:bodyPr>
          <a:lstStyle/>
          <a:p>
            <a:r>
              <a:rPr lang="uk-UA" dirty="0" smtClean="0">
                <a:solidFill>
                  <a:schemeClr val="accent2">
                    <a:lumMod val="60000"/>
                    <a:lumOff val="40000"/>
                  </a:schemeClr>
                </a:solidFill>
                <a:effectLst>
                  <a:outerShdw blurRad="38100" dist="38100" dir="2700000" algn="tl">
                    <a:srgbClr val="000000">
                      <a:alpha val="43137"/>
                    </a:srgbClr>
                  </a:outerShdw>
                </a:effectLst>
              </a:rPr>
              <a:t>Підготували:</a:t>
            </a:r>
            <a:br>
              <a:rPr lang="uk-UA" dirty="0" smtClean="0">
                <a:solidFill>
                  <a:schemeClr val="accent2">
                    <a:lumMod val="60000"/>
                    <a:lumOff val="40000"/>
                  </a:schemeClr>
                </a:solidFill>
                <a:effectLst>
                  <a:outerShdw blurRad="38100" dist="38100" dir="2700000" algn="tl">
                    <a:srgbClr val="000000">
                      <a:alpha val="43137"/>
                    </a:srgbClr>
                  </a:outerShdw>
                </a:effectLst>
              </a:rPr>
            </a:br>
            <a:r>
              <a:rPr lang="uk-UA" dirty="0" smtClean="0">
                <a:solidFill>
                  <a:schemeClr val="accent2">
                    <a:lumMod val="60000"/>
                    <a:lumOff val="40000"/>
                  </a:schemeClr>
                </a:solidFill>
                <a:effectLst>
                  <a:outerShdw blurRad="38100" dist="38100" dir="2700000" algn="tl">
                    <a:srgbClr val="000000">
                      <a:alpha val="43137"/>
                    </a:srgbClr>
                  </a:outerShdw>
                </a:effectLst>
              </a:rPr>
              <a:t>Сиротюк М.</a:t>
            </a:r>
            <a:br>
              <a:rPr lang="uk-UA" dirty="0" smtClean="0">
                <a:solidFill>
                  <a:schemeClr val="accent2">
                    <a:lumMod val="60000"/>
                    <a:lumOff val="40000"/>
                  </a:schemeClr>
                </a:solidFill>
                <a:effectLst>
                  <a:outerShdw blurRad="38100" dist="38100" dir="2700000" algn="tl">
                    <a:srgbClr val="000000">
                      <a:alpha val="43137"/>
                    </a:srgbClr>
                  </a:outerShdw>
                </a:effectLst>
              </a:rPr>
            </a:br>
            <a:r>
              <a:rPr lang="uk-UA" dirty="0" smtClean="0">
                <a:solidFill>
                  <a:schemeClr val="accent2">
                    <a:lumMod val="60000"/>
                    <a:lumOff val="40000"/>
                  </a:schemeClr>
                </a:solidFill>
                <a:effectLst>
                  <a:outerShdw blurRad="38100" dist="38100" dir="2700000" algn="tl">
                    <a:srgbClr val="000000">
                      <a:alpha val="43137"/>
                    </a:srgbClr>
                  </a:outerShdw>
                </a:effectLst>
              </a:rPr>
              <a:t>Падалка А.</a:t>
            </a:r>
            <a:endParaRPr lang="uk-UA" dirty="0">
              <a:solidFill>
                <a:schemeClr val="accent2">
                  <a:lumMod val="60000"/>
                  <a:lumOff val="40000"/>
                </a:schemeClr>
              </a:solidFill>
              <a:effectLst>
                <a:outerShdw blurRad="38100" dist="38100" dir="2700000" algn="tl">
                  <a:srgbClr val="000000">
                    <a:alpha val="43137"/>
                  </a:srgbClr>
                </a:outerShdw>
              </a:effectLst>
            </a:endParaRPr>
          </a:p>
        </p:txBody>
      </p:sp>
      <p:sp>
        <p:nvSpPr>
          <p:cNvPr id="5" name="Прямоугольник 4"/>
          <p:cNvSpPr/>
          <p:nvPr/>
        </p:nvSpPr>
        <p:spPr>
          <a:xfrm>
            <a:off x="-285784" y="928670"/>
            <a:ext cx="8540363" cy="923330"/>
          </a:xfrm>
          <a:prstGeom prst="rect">
            <a:avLst/>
          </a:prstGeom>
          <a:noFill/>
        </p:spPr>
        <p:txBody>
          <a:bodyPr wrap="square" lIns="91440" tIns="45720" rIns="91440" bIns="45720">
            <a:spAutoFit/>
          </a:bodyPr>
          <a:lstStyle/>
          <a:p>
            <a:pPr algn="ctr"/>
            <a:r>
              <a:rPr lang="uk-UA" sz="5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Мистецво</a:t>
            </a:r>
            <a:r>
              <a:rPr lang="uk-UA"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балету в Росії</a:t>
            </a:r>
            <a:endParaRPr lang="uk-UA" sz="5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2051" name="Picture 3"/>
          <p:cNvPicPr>
            <a:picLocks noChangeAspect="1" noChangeArrowheads="1"/>
          </p:cNvPicPr>
          <p:nvPr/>
        </p:nvPicPr>
        <p:blipFill>
          <a:blip r:embed="rId3"/>
          <a:srcRect/>
          <a:stretch>
            <a:fillRect/>
          </a:stretch>
        </p:blipFill>
        <p:spPr bwMode="auto">
          <a:xfrm>
            <a:off x="4214810" y="2357406"/>
            <a:ext cx="3706372" cy="4500594"/>
          </a:xfrm>
          <a:prstGeom prst="rect">
            <a:avLst/>
          </a:prstGeom>
          <a:noFill/>
          <a:ln w="9525">
            <a:noFill/>
            <a:miter lim="800000"/>
            <a:headEnd/>
            <a:tailEnd/>
          </a:ln>
          <a:effectLst/>
        </p:spPr>
      </p:pic>
      <p:pic>
        <p:nvPicPr>
          <p:cNvPr id="2052" name="Picture 4"/>
          <p:cNvPicPr>
            <a:picLocks noChangeAspect="1" noChangeArrowheads="1"/>
          </p:cNvPicPr>
          <p:nvPr/>
        </p:nvPicPr>
        <p:blipFill>
          <a:blip r:embed="rId4"/>
          <a:srcRect/>
          <a:stretch>
            <a:fillRect/>
          </a:stretch>
        </p:blipFill>
        <p:spPr bwMode="auto">
          <a:xfrm>
            <a:off x="1857356" y="1857364"/>
            <a:ext cx="2738440" cy="307253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2" name="Заголовок 1"/>
          <p:cNvSpPr>
            <a:spLocks noGrp="1"/>
          </p:cNvSpPr>
          <p:nvPr>
            <p:ph type="title"/>
          </p:nvPr>
        </p:nvSpPr>
        <p:spPr/>
        <p:txBody>
          <a:bodyPr/>
          <a:lstStyle/>
          <a:p>
            <a:endParaRPr lang="uk-UA"/>
          </a:p>
        </p:txBody>
      </p:sp>
      <p:sp>
        <p:nvSpPr>
          <p:cNvPr id="3" name="Содержимое 2"/>
          <p:cNvSpPr>
            <a:spLocks noGrp="1"/>
          </p:cNvSpPr>
          <p:nvPr>
            <p:ph idx="1"/>
          </p:nvPr>
        </p:nvSpPr>
        <p:spPr>
          <a:xfrm>
            <a:off x="457200" y="1600200"/>
            <a:ext cx="5329246" cy="4972072"/>
          </a:xfrm>
          <a:solidFill>
            <a:schemeClr val="tx2">
              <a:lumMod val="60000"/>
              <a:lumOff val="40000"/>
              <a:alpha val="78000"/>
            </a:schemeClr>
          </a:solidFill>
          <a:effectLst>
            <a:outerShdw blurRad="520700" dist="406400" dir="13020000" algn="ctr" rotWithShape="0">
              <a:srgbClr val="000000">
                <a:alpha val="76000"/>
              </a:srgbClr>
            </a:outerShdw>
          </a:effectLst>
          <a:scene3d>
            <a:camera prst="orthographicFront"/>
            <a:lightRig rig="threePt" dir="t"/>
          </a:scene3d>
          <a:sp3d prstMaterial="translucentPowder">
            <a:bevelB prst="relaxedInset"/>
          </a:sp3d>
        </p:spPr>
        <p:txBody>
          <a:bodyPr>
            <a:normAutofit fontScale="55000" lnSpcReduction="20000"/>
          </a:bodyPr>
          <a:lstStyle/>
          <a:p>
            <a:r>
              <a:rPr lang="uk-UA" dirty="0" smtClean="0"/>
              <a:t> Павлова була яскравою представницею російської школи в балеті. Вона заперечувала танець заради танцю, приділяючи особливу увагу виразності виконання. Балерина часто зневажала точністю передачі рухів класичного танцю, але це не тільки не псувало враження, а, навпаки, підсилювало його. С.К. </a:t>
            </a:r>
            <a:r>
              <a:rPr lang="uk-UA" dirty="0" err="1" smtClean="0"/>
              <a:t>Маковский</a:t>
            </a:r>
            <a:r>
              <a:rPr lang="uk-UA" dirty="0" smtClean="0"/>
              <a:t> писав про неї: "Анна Павлова ніколи не вражала своєю технікою, вона зачаровувала своїм натхненням. Навіть у минулому ніхто ніколи не засуджував її танець (який завжди був повний помилок), хотілося тільки любуватися нею, забуваючи всі правила танцю, щоб нестися вдалину чарами її священного таланта". Павлова була не тільки чудовою танцівницею, але й винятково обдарованою акторкою. Дарунок перевтілення й надзвичайний    талант дозволяли їй створювати як характерні, так і ліричні образи, тим самим, роблячи діапазон її творчості неосяжним</a:t>
            </a:r>
          </a:p>
          <a:p>
            <a:endParaRPr lang="uk-UA" dirty="0"/>
          </a:p>
        </p:txBody>
      </p:sp>
      <p:pic>
        <p:nvPicPr>
          <p:cNvPr id="10244" name="Picture 4"/>
          <p:cNvPicPr>
            <a:picLocks noChangeAspect="1" noChangeArrowheads="1"/>
          </p:cNvPicPr>
          <p:nvPr/>
        </p:nvPicPr>
        <p:blipFill>
          <a:blip r:embed="rId3"/>
          <a:srcRect/>
          <a:stretch>
            <a:fillRect/>
          </a:stretch>
        </p:blipFill>
        <p:spPr bwMode="auto">
          <a:xfrm>
            <a:off x="6072198" y="0"/>
            <a:ext cx="2857500" cy="4267200"/>
          </a:xfrm>
          <a:prstGeom prst="rect">
            <a:avLst/>
          </a:prstGeom>
          <a:noFill/>
          <a:ln w="9525">
            <a:noFill/>
            <a:miter lim="800000"/>
            <a:headEnd/>
            <a:tailEnd/>
          </a:ln>
          <a:effectLst/>
        </p:spPr>
      </p:pic>
      <p:pic>
        <p:nvPicPr>
          <p:cNvPr id="10246" name="Picture 6"/>
          <p:cNvPicPr>
            <a:picLocks noChangeAspect="1" noChangeArrowheads="1"/>
          </p:cNvPicPr>
          <p:nvPr/>
        </p:nvPicPr>
        <p:blipFill>
          <a:blip r:embed="rId4"/>
          <a:srcRect/>
          <a:stretch>
            <a:fillRect/>
          </a:stretch>
        </p:blipFill>
        <p:spPr bwMode="auto">
          <a:xfrm>
            <a:off x="5786446" y="3643314"/>
            <a:ext cx="2214578" cy="308875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Содержимое 2"/>
          <p:cNvSpPr>
            <a:spLocks noGrp="1"/>
          </p:cNvSpPr>
          <p:nvPr>
            <p:ph idx="1"/>
          </p:nvPr>
        </p:nvSpPr>
        <p:spPr>
          <a:xfrm>
            <a:off x="457200" y="214290"/>
            <a:ext cx="8229600" cy="5911873"/>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normAutofit fontScale="85000" lnSpcReduction="20000"/>
          </a:bodyPr>
          <a:lstStyle/>
          <a:p>
            <a:r>
              <a:rPr lang="uk-UA" dirty="0" smtClean="0">
                <a:solidFill>
                  <a:srgbClr val="002060"/>
                </a:solidFill>
                <a:effectLst>
                  <a:outerShdw blurRad="38100" dist="38100" dir="2700000" algn="tl">
                    <a:srgbClr val="000000">
                      <a:alpha val="43137"/>
                    </a:srgbClr>
                  </a:outerShdw>
                </a:effectLst>
              </a:rPr>
              <a:t>Діяльність Анни Павлової виходить далеко за межі її виконавчої творчості. Опанувавши в бездоганності віртуозною технікою класичного танцю, Павлова  залишалась старанною ученицею. Але де б не знаходилась Анна Павлова, вона для всіх завжди залишалась діячем російського балету. Анни Павлової російська балетна школа отримала світову славу та визнання. Павлова познайомила світ з мистецтвом балету, невідомим йому </a:t>
            </a:r>
            <a:r>
              <a:rPr lang="uk-UA" dirty="0" err="1" smtClean="0">
                <a:solidFill>
                  <a:srgbClr val="002060"/>
                </a:solidFill>
                <a:effectLst>
                  <a:outerShdw blurRad="38100" dist="38100" dir="2700000" algn="tl">
                    <a:srgbClr val="000000">
                      <a:alpha val="43137"/>
                    </a:srgbClr>
                  </a:outerShdw>
                </a:effectLst>
              </a:rPr>
              <a:t>раніше.Через</a:t>
            </a:r>
            <a:r>
              <a:rPr lang="uk-UA" dirty="0" smtClean="0">
                <a:solidFill>
                  <a:srgbClr val="002060"/>
                </a:solidFill>
                <a:effectLst>
                  <a:outerShdw blurRad="38100" dist="38100" dir="2700000" algn="tl">
                    <a:srgbClr val="000000">
                      <a:alpha val="43137"/>
                    </a:srgbClr>
                  </a:outerShdw>
                </a:effectLst>
              </a:rPr>
              <a:t> терни до зірок Балет красивий і складний вид мистецтва, який вимагає від артистів величезної титанічної і наполегливої ​​праці. Займатися балетом починають з дитинства. Щоденні репетиції, вправи на розтяжку забирають багато часу. Ті, хто прирікає себе на таку працю присвячують цій справі все своє життя. </a:t>
            </a:r>
          </a:p>
          <a:p>
            <a:r>
              <a:rPr lang="uk-UA" dirty="0" smtClean="0">
                <a:solidFill>
                  <a:srgbClr val="002060"/>
                </a:solidFill>
                <a:effectLst>
                  <a:outerShdw blurRad="38100" dist="38100" dir="2700000" algn="tl">
                    <a:srgbClr val="000000">
                      <a:alpha val="43137"/>
                    </a:srgbClr>
                  </a:outerShdw>
                </a:effectLst>
              </a:rPr>
              <a:t> </a:t>
            </a:r>
          </a:p>
          <a:p>
            <a:endParaRPr lang="uk-UA"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2" name="Заголовок 1"/>
          <p:cNvSpPr>
            <a:spLocks noGrp="1"/>
          </p:cNvSpPr>
          <p:nvPr>
            <p:ph type="title"/>
          </p:nvPr>
        </p:nvSpPr>
        <p:spPr/>
        <p:txBody>
          <a:bodyPr/>
          <a:lstStyle/>
          <a:p>
            <a:endParaRPr lang="uk-UA"/>
          </a:p>
        </p:txBody>
      </p:sp>
      <p:sp>
        <p:nvSpPr>
          <p:cNvPr id="3" name="Содержимое 2"/>
          <p:cNvSpPr>
            <a:spLocks noGrp="1"/>
          </p:cNvSpPr>
          <p:nvPr>
            <p:ph idx="1"/>
          </p:nvPr>
        </p:nvSpPr>
        <p:spPr/>
        <p:txBody>
          <a:bodyPr/>
          <a:lstStyle/>
          <a:p>
            <a:r>
              <a:rPr lang="uk-UA" dirty="0" smtClean="0">
                <a:effectLst>
                  <a:outerShdw blurRad="38100" dist="38100" dir="2700000" algn="tl">
                    <a:srgbClr val="000000">
                      <a:alpha val="43137"/>
                    </a:srgbClr>
                  </a:outerShdw>
                </a:effectLst>
              </a:rPr>
              <a:t>Дякуємо за увагу)</a:t>
            </a:r>
            <a:endParaRPr lang="uk-UA"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0" y="0"/>
            <a:ext cx="24384000" cy="15240000"/>
          </a:xfrm>
          <a:prstGeom prst="rect">
            <a:avLst/>
          </a:prstGeom>
          <a:noFill/>
          <a:ln w="9525">
            <a:solidFill>
              <a:schemeClr val="tx2">
                <a:lumMod val="20000"/>
                <a:lumOff val="80000"/>
                <a:alpha val="66000"/>
              </a:schemeClr>
            </a:solidFill>
            <a:miter lim="800000"/>
            <a:headEnd/>
            <a:tailEnd/>
          </a:ln>
          <a:effectLst/>
        </p:spPr>
      </p:pic>
      <p:sp>
        <p:nvSpPr>
          <p:cNvPr id="2" name="Заголовок 1"/>
          <p:cNvSpPr>
            <a:spLocks noGrp="1"/>
          </p:cNvSpPr>
          <p:nvPr>
            <p:ph type="title"/>
          </p:nvPr>
        </p:nvSpPr>
        <p:spPr/>
        <p:txBody>
          <a:bodyPr/>
          <a:lstStyle/>
          <a:p>
            <a:endParaRPr lang="uk-UA"/>
          </a:p>
        </p:txBody>
      </p:sp>
      <p:sp>
        <p:nvSpPr>
          <p:cNvPr id="3" name="Содержимое 2"/>
          <p:cNvSpPr>
            <a:spLocks noGrp="1"/>
          </p:cNvSpPr>
          <p:nvPr>
            <p:ph idx="1"/>
          </p:nvPr>
        </p:nvSpPr>
        <p:spPr>
          <a:xfrm>
            <a:off x="457200" y="428604"/>
            <a:ext cx="5472122" cy="5786477"/>
          </a:xfrm>
          <a:solidFill>
            <a:schemeClr val="accent1">
              <a:alpha val="50000"/>
            </a:schemeClr>
          </a:solidFill>
        </p:spPr>
        <p:txBody>
          <a:bodyPr>
            <a:normAutofit fontScale="85000" lnSpcReduction="10000"/>
          </a:bodyPr>
          <a:lstStyle/>
          <a:p>
            <a:r>
              <a:rPr lang="uk-UA" sz="3300" dirty="0" smtClean="0">
                <a:effectLst>
                  <a:outerShdw blurRad="38100" dist="38100" dir="2700000" algn="tl">
                    <a:srgbClr val="000000">
                      <a:alpha val="43137"/>
                    </a:srgbClr>
                  </a:outerShdw>
                </a:effectLst>
              </a:rPr>
              <a:t> </a:t>
            </a:r>
            <a:r>
              <a:rPr lang="uk-UA" sz="3300" b="1" dirty="0" smtClean="0">
                <a:solidFill>
                  <a:schemeClr val="accent2">
                    <a:lumMod val="60000"/>
                    <a:lumOff val="40000"/>
                  </a:schemeClr>
                </a:solidFill>
              </a:rPr>
              <a:t>БАЛЕТ</a:t>
            </a:r>
            <a:r>
              <a:rPr lang="uk-UA" sz="3300" dirty="0" smtClean="0">
                <a:effectLst>
                  <a:outerShdw blurRad="38100" dist="38100" dir="2700000" algn="tl">
                    <a:srgbClr val="000000">
                      <a:alpha val="43137"/>
                    </a:srgbClr>
                  </a:outerShdw>
                </a:effectLst>
              </a:rPr>
              <a:t> </a:t>
            </a:r>
            <a:r>
              <a:rPr lang="uk-UA" dirty="0" smtClean="0">
                <a:solidFill>
                  <a:schemeClr val="accent2">
                    <a:lumMod val="20000"/>
                    <a:lumOff val="80000"/>
                  </a:schemeClr>
                </a:solidFill>
              </a:rPr>
              <a:t>(</a:t>
            </a:r>
            <a:r>
              <a:rPr lang="uk-UA" dirty="0" smtClean="0">
                <a:solidFill>
                  <a:schemeClr val="accent2">
                    <a:lumMod val="20000"/>
                    <a:lumOff val="80000"/>
                  </a:schemeClr>
                </a:solidFill>
              </a:rPr>
              <a:t>від </a:t>
            </a:r>
            <a:r>
              <a:rPr lang="uk-UA" dirty="0" err="1" smtClean="0">
                <a:solidFill>
                  <a:schemeClr val="accent2">
                    <a:lumMod val="20000"/>
                    <a:lumOff val="80000"/>
                  </a:schemeClr>
                </a:solidFill>
              </a:rPr>
              <a:t>фр</a:t>
            </a:r>
            <a:r>
              <a:rPr lang="uk-UA" dirty="0" smtClean="0">
                <a:solidFill>
                  <a:schemeClr val="accent2">
                    <a:lumMod val="20000"/>
                    <a:lumOff val="80000"/>
                  </a:schemeClr>
                </a:solidFill>
              </a:rPr>
              <a:t>. </a:t>
            </a:r>
            <a:r>
              <a:rPr lang="uk-UA" dirty="0" err="1" smtClean="0">
                <a:solidFill>
                  <a:schemeClr val="accent2">
                    <a:lumMod val="20000"/>
                    <a:lumOff val="80000"/>
                  </a:schemeClr>
                </a:solidFill>
              </a:rPr>
              <a:t>balleto</a:t>
            </a:r>
            <a:r>
              <a:rPr lang="uk-UA" dirty="0" smtClean="0">
                <a:solidFill>
                  <a:schemeClr val="accent2">
                    <a:lumMod val="20000"/>
                    <a:lumOff val="80000"/>
                  </a:schemeClr>
                </a:solidFill>
              </a:rPr>
              <a:t> і лат. </a:t>
            </a:r>
            <a:r>
              <a:rPr lang="uk-UA" dirty="0" err="1" smtClean="0">
                <a:solidFill>
                  <a:schemeClr val="accent2">
                    <a:lumMod val="20000"/>
                    <a:lumOff val="80000"/>
                  </a:schemeClr>
                </a:solidFill>
              </a:rPr>
              <a:t>ballo</a:t>
            </a:r>
            <a:r>
              <a:rPr lang="uk-UA" dirty="0" smtClean="0">
                <a:solidFill>
                  <a:schemeClr val="accent2">
                    <a:lumMod val="20000"/>
                    <a:lumOff val="80000"/>
                  </a:schemeClr>
                </a:solidFill>
              </a:rPr>
              <a:t> – танцюю) ̶ вид театрально-музичного мистецтва, де художній образ створюється за допомогою хореографії, танцювально-пластичної мови. Виник у Північній Італії в епоху Відродження (XVI ст.). </a:t>
            </a:r>
            <a:r>
              <a:rPr lang="uk-UA" dirty="0" smtClean="0">
                <a:solidFill>
                  <a:schemeClr val="accent2">
                    <a:lumMod val="20000"/>
                    <a:lumOff val="80000"/>
                  </a:schemeClr>
                </a:solidFill>
              </a:rPr>
              <a:t>Першим </a:t>
            </a:r>
            <a:r>
              <a:rPr lang="uk-UA" dirty="0" smtClean="0">
                <a:solidFill>
                  <a:schemeClr val="accent2">
                    <a:lumMod val="20000"/>
                    <a:lumOff val="80000"/>
                  </a:schemeClr>
                </a:solidFill>
              </a:rPr>
              <a:t>балетним спектаклем-виставою став комедійний балет королеви Катерини Медичі «</a:t>
            </a:r>
            <a:r>
              <a:rPr lang="uk-UA" dirty="0" err="1" smtClean="0">
                <a:solidFill>
                  <a:schemeClr val="accent2">
                    <a:lumMod val="20000"/>
                    <a:lumOff val="80000"/>
                  </a:schemeClr>
                </a:solidFill>
              </a:rPr>
              <a:t>Цирцея</a:t>
            </a:r>
            <a:r>
              <a:rPr lang="uk-UA" dirty="0" smtClean="0">
                <a:solidFill>
                  <a:schemeClr val="accent2">
                    <a:lumMod val="20000"/>
                    <a:lumOff val="80000"/>
                  </a:schemeClr>
                </a:solidFill>
              </a:rPr>
              <a:t>», поставлений італійським балетмейстером </a:t>
            </a:r>
            <a:r>
              <a:rPr lang="uk-UA" dirty="0" err="1" smtClean="0">
                <a:solidFill>
                  <a:schemeClr val="accent2">
                    <a:lumMod val="20000"/>
                    <a:lumOff val="80000"/>
                  </a:schemeClr>
                </a:solidFill>
              </a:rPr>
              <a:t>Бальтазаріні</a:t>
            </a:r>
            <a:r>
              <a:rPr lang="uk-UA" dirty="0" smtClean="0">
                <a:solidFill>
                  <a:schemeClr val="accent2">
                    <a:lumMod val="20000"/>
                    <a:lumOff val="80000"/>
                  </a:schemeClr>
                </a:solidFill>
              </a:rPr>
              <a:t> </a:t>
            </a:r>
            <a:r>
              <a:rPr lang="uk-UA" dirty="0" err="1" smtClean="0">
                <a:solidFill>
                  <a:schemeClr val="accent2">
                    <a:lumMod val="20000"/>
                    <a:lumOff val="80000"/>
                  </a:schemeClr>
                </a:solidFill>
              </a:rPr>
              <a:t>ді</a:t>
            </a:r>
            <a:r>
              <a:rPr lang="uk-UA" dirty="0" smtClean="0">
                <a:solidFill>
                  <a:schemeClr val="accent2">
                    <a:lumMod val="20000"/>
                    <a:lumOff val="80000"/>
                  </a:schemeClr>
                </a:solidFill>
              </a:rPr>
              <a:t> </a:t>
            </a:r>
            <a:r>
              <a:rPr lang="uk-UA" dirty="0" err="1" smtClean="0">
                <a:solidFill>
                  <a:schemeClr val="accent2">
                    <a:lumMod val="20000"/>
                    <a:lumOff val="80000"/>
                  </a:schemeClr>
                </a:solidFill>
              </a:rPr>
              <a:t>Бельджойозо</a:t>
            </a:r>
            <a:r>
              <a:rPr lang="uk-UA" dirty="0" smtClean="0">
                <a:solidFill>
                  <a:schemeClr val="accent2">
                    <a:lumMod val="20000"/>
                    <a:lumOff val="80000"/>
                  </a:schemeClr>
                </a:solidFill>
              </a:rPr>
              <a:t> в 1581 р. у Франції</a:t>
            </a:r>
            <a:endParaRPr lang="uk-UA" dirty="0">
              <a:solidFill>
                <a:schemeClr val="accent2">
                  <a:lumMod val="20000"/>
                  <a:lumOff val="80000"/>
                </a:schemeClr>
              </a:solidFill>
            </a:endParaRPr>
          </a:p>
        </p:txBody>
      </p:sp>
      <p:pic>
        <p:nvPicPr>
          <p:cNvPr id="3075" name="Picture 3"/>
          <p:cNvPicPr>
            <a:picLocks noChangeAspect="1" noChangeArrowheads="1"/>
          </p:cNvPicPr>
          <p:nvPr/>
        </p:nvPicPr>
        <p:blipFill>
          <a:blip r:embed="rId3"/>
          <a:srcRect/>
          <a:stretch>
            <a:fillRect/>
          </a:stretch>
        </p:blipFill>
        <p:spPr bwMode="auto">
          <a:xfrm>
            <a:off x="5643570" y="857232"/>
            <a:ext cx="3286148" cy="471490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0" y="0"/>
            <a:ext cx="34290000" cy="29337000"/>
          </a:xfrm>
          <a:prstGeom prst="rect">
            <a:avLst/>
          </a:prstGeom>
          <a:noFill/>
          <a:ln w="9525">
            <a:noFill/>
            <a:miter lim="800000"/>
            <a:headEnd/>
            <a:tailEnd/>
          </a:ln>
          <a:effectLst/>
        </p:spPr>
      </p:pic>
      <p:sp>
        <p:nvSpPr>
          <p:cNvPr id="2" name="Заголовок 1"/>
          <p:cNvSpPr>
            <a:spLocks noGrp="1"/>
          </p:cNvSpPr>
          <p:nvPr>
            <p:ph type="title"/>
          </p:nvPr>
        </p:nvSpPr>
        <p:spPr/>
        <p:txBody>
          <a:bodyPr/>
          <a:lstStyle/>
          <a:p>
            <a:endParaRPr lang="uk-UA" dirty="0"/>
          </a:p>
        </p:txBody>
      </p:sp>
      <p:sp>
        <p:nvSpPr>
          <p:cNvPr id="3" name="Содержимое 2"/>
          <p:cNvSpPr>
            <a:spLocks noGrp="1"/>
          </p:cNvSpPr>
          <p:nvPr>
            <p:ph idx="1"/>
          </p:nvPr>
        </p:nvSpPr>
        <p:spPr>
          <a:xfrm>
            <a:off x="457200" y="214290"/>
            <a:ext cx="5686436" cy="6643710"/>
          </a:xfrm>
          <a:solidFill>
            <a:schemeClr val="accent2">
              <a:lumMod val="40000"/>
              <a:lumOff val="60000"/>
              <a:alpha val="62000"/>
            </a:schemeClr>
          </a:solidFill>
          <a:ln cmpd="sng">
            <a:solidFill>
              <a:schemeClr val="tx1"/>
            </a:solidFill>
          </a:ln>
        </p:spPr>
        <p:txBody>
          <a:bodyPr>
            <a:normAutofit/>
          </a:bodyPr>
          <a:lstStyle/>
          <a:p>
            <a:r>
              <a:rPr lang="uk-UA" dirty="0" smtClean="0">
                <a:effectLst>
                  <a:outerShdw blurRad="38100" dist="38100" dir="2700000" algn="tl">
                    <a:srgbClr val="000000">
                      <a:alpha val="43137"/>
                    </a:srgbClr>
                  </a:outerShdw>
                </a:effectLst>
              </a:rPr>
              <a:t>Балет у Росії виник як придворне мистецтво за царя Олексія Михайловича</a:t>
            </a:r>
            <a:r>
              <a:rPr lang="uk-UA" dirty="0" smtClean="0">
                <a:solidFill>
                  <a:srgbClr val="C00000"/>
                </a:solidFill>
                <a:effectLst>
                  <a:outerShdw blurRad="38100" dist="38100" dir="2700000" algn="tl">
                    <a:srgbClr val="000000">
                      <a:alpha val="43137"/>
                    </a:srgbClr>
                  </a:outerShdw>
                </a:effectLst>
              </a:rPr>
              <a:t>. 8 лютого 1673 року була поставлена перша балетна вистава ̶ «Балет про Орфея і </a:t>
            </a:r>
            <a:r>
              <a:rPr lang="uk-UA" dirty="0" err="1" smtClean="0">
                <a:solidFill>
                  <a:srgbClr val="C00000"/>
                </a:solidFill>
                <a:effectLst>
                  <a:outerShdw blurRad="38100" dist="38100" dir="2700000" algn="tl">
                    <a:srgbClr val="000000">
                      <a:alpha val="43137"/>
                    </a:srgbClr>
                  </a:outerShdw>
                </a:effectLst>
              </a:rPr>
              <a:t>Евридику</a:t>
            </a:r>
            <a:r>
              <a:rPr lang="uk-UA" dirty="0" smtClean="0">
                <a:solidFill>
                  <a:srgbClr val="C00000"/>
                </a:solidFill>
                <a:effectLst>
                  <a:outerShdw blurRad="38100" dist="38100" dir="2700000" algn="tl">
                    <a:srgbClr val="000000">
                      <a:alpha val="43137"/>
                    </a:srgbClr>
                  </a:outerShdw>
                </a:effectLst>
              </a:rPr>
              <a:t>»</a:t>
            </a:r>
            <a:r>
              <a:rPr lang="uk-UA" dirty="0" smtClean="0">
                <a:effectLst>
                  <a:outerShdw blurRad="38100" dist="38100" dir="2700000" algn="tl">
                    <a:srgbClr val="000000">
                      <a:alpha val="43137"/>
                    </a:srgbClr>
                  </a:outerShdw>
                </a:effectLst>
              </a:rPr>
              <a:t>. Це була лише чергова царська «забава», але він першим із російських царів увів у штат свого двору нову посаду танцюриста</a:t>
            </a:r>
            <a:r>
              <a:rPr lang="uk-UA" dirty="0" smtClean="0"/>
              <a:t>. </a:t>
            </a:r>
          </a:p>
          <a:p>
            <a:endParaRPr lang="uk-UA" dirty="0"/>
          </a:p>
        </p:txBody>
      </p:sp>
      <p:pic>
        <p:nvPicPr>
          <p:cNvPr id="4100" name="Picture 4"/>
          <p:cNvPicPr>
            <a:picLocks noChangeAspect="1" noChangeArrowheads="1"/>
          </p:cNvPicPr>
          <p:nvPr/>
        </p:nvPicPr>
        <p:blipFill>
          <a:blip r:embed="rId3"/>
          <a:srcRect/>
          <a:stretch>
            <a:fillRect/>
          </a:stretch>
        </p:blipFill>
        <p:spPr bwMode="auto">
          <a:xfrm>
            <a:off x="6061630" y="285728"/>
            <a:ext cx="3082370" cy="3500438"/>
          </a:xfrm>
          <a:prstGeom prst="rect">
            <a:avLst/>
          </a:prstGeom>
          <a:noFill/>
          <a:ln w="9525">
            <a:noFill/>
            <a:miter lim="800000"/>
            <a:headEnd/>
            <a:tailEnd/>
          </a:ln>
          <a:effectLst/>
        </p:spPr>
      </p:pic>
      <p:pic>
        <p:nvPicPr>
          <p:cNvPr id="4101" name="Picture 5"/>
          <p:cNvPicPr>
            <a:picLocks noChangeAspect="1" noChangeArrowheads="1"/>
          </p:cNvPicPr>
          <p:nvPr/>
        </p:nvPicPr>
        <p:blipFill>
          <a:blip r:embed="rId4"/>
          <a:srcRect/>
          <a:stretch>
            <a:fillRect/>
          </a:stretch>
        </p:blipFill>
        <p:spPr bwMode="auto">
          <a:xfrm>
            <a:off x="6000760" y="3857628"/>
            <a:ext cx="3371837" cy="252887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p:cNvPicPr>
            <a:picLocks noChangeAspect="1" noChangeArrowheads="1"/>
          </p:cNvPicPr>
          <p:nvPr/>
        </p:nvPicPr>
        <p:blipFill>
          <a:blip r:embed="rId2"/>
          <a:srcRect/>
          <a:stretch>
            <a:fillRect/>
          </a:stretch>
        </p:blipFill>
        <p:spPr bwMode="auto">
          <a:xfrm>
            <a:off x="-7000956" y="-4500618"/>
            <a:ext cx="24155400" cy="17535526"/>
          </a:xfrm>
          <a:prstGeom prst="rect">
            <a:avLst/>
          </a:prstGeom>
          <a:noFill/>
          <a:ln w="9525">
            <a:noFill/>
            <a:miter lim="800000"/>
            <a:headEnd/>
            <a:tailEnd/>
          </a:ln>
          <a:effectLst/>
        </p:spPr>
      </p:pic>
      <p:pic>
        <p:nvPicPr>
          <p:cNvPr id="5122" name="Picture 2"/>
          <p:cNvPicPr>
            <a:picLocks noChangeAspect="1" noChangeArrowheads="1"/>
          </p:cNvPicPr>
          <p:nvPr/>
        </p:nvPicPr>
        <p:blipFill>
          <a:blip r:embed="rId3"/>
          <a:srcRect/>
          <a:stretch>
            <a:fillRect/>
          </a:stretch>
        </p:blipFill>
        <p:spPr bwMode="auto">
          <a:xfrm>
            <a:off x="0" y="0"/>
            <a:ext cx="24384000" cy="15240000"/>
          </a:xfrm>
          <a:prstGeom prst="rect">
            <a:avLst/>
          </a:prstGeom>
          <a:noFill/>
          <a:ln w="9525">
            <a:noFill/>
            <a:miter lim="800000"/>
            <a:headEnd/>
            <a:tailEnd/>
          </a:ln>
          <a:effectLst/>
        </p:spPr>
      </p:pic>
      <p:sp>
        <p:nvSpPr>
          <p:cNvPr id="2" name="Заголовок 1"/>
          <p:cNvSpPr>
            <a:spLocks noGrp="1"/>
          </p:cNvSpPr>
          <p:nvPr>
            <p:ph type="title"/>
          </p:nvPr>
        </p:nvSpPr>
        <p:spPr/>
        <p:txBody>
          <a:bodyPr/>
          <a:lstStyle/>
          <a:p>
            <a:endParaRPr lang="uk-UA" dirty="0"/>
          </a:p>
        </p:txBody>
      </p:sp>
      <p:sp>
        <p:nvSpPr>
          <p:cNvPr id="3" name="Содержимое 2"/>
          <p:cNvSpPr>
            <a:spLocks noGrp="1"/>
          </p:cNvSpPr>
          <p:nvPr>
            <p:ph idx="1"/>
          </p:nvPr>
        </p:nvSpPr>
        <p:spPr>
          <a:xfrm>
            <a:off x="3643306" y="357166"/>
            <a:ext cx="5043494" cy="5768997"/>
          </a:xfrm>
          <a:solidFill>
            <a:schemeClr val="accent5">
              <a:lumMod val="75000"/>
              <a:alpha val="49000"/>
            </a:schemeClr>
          </a:solidFill>
        </p:spPr>
        <p:txBody>
          <a:bodyPr>
            <a:normAutofit fontScale="85000" lnSpcReduction="10000"/>
          </a:bodyPr>
          <a:lstStyle/>
          <a:p>
            <a:r>
              <a:rPr lang="uk-UA" dirty="0" smtClean="0">
                <a:solidFill>
                  <a:schemeClr val="accent3">
                    <a:lumMod val="20000"/>
                    <a:lumOff val="80000"/>
                  </a:schemeClr>
                </a:solidFill>
              </a:rPr>
              <a:t>У 1738 році в Російській імперії, завдяки французькому танцмейстеру Жанові-Батисту </a:t>
            </a:r>
            <a:r>
              <a:rPr lang="uk-UA" dirty="0" err="1" smtClean="0">
                <a:solidFill>
                  <a:schemeClr val="accent3">
                    <a:lumMod val="20000"/>
                    <a:lumOff val="80000"/>
                  </a:schemeClr>
                </a:solidFill>
              </a:rPr>
              <a:t>Ланде</a:t>
            </a:r>
            <a:r>
              <a:rPr lang="uk-UA" dirty="0" smtClean="0">
                <a:solidFill>
                  <a:schemeClr val="accent3">
                    <a:lumMod val="20000"/>
                    <a:lumOff val="80000"/>
                  </a:schemeClr>
                </a:solidFill>
              </a:rPr>
              <a:t>, з'явилася перша школа балетної майстерності ̶ нині відома Санкт-Петербурзька Академія Російського балету ім. Агрипини Яківни </a:t>
            </a:r>
            <a:r>
              <a:rPr lang="uk-UA" dirty="0" err="1" smtClean="0">
                <a:solidFill>
                  <a:schemeClr val="accent3">
                    <a:lumMod val="20000"/>
                    <a:lumOff val="80000"/>
                  </a:schemeClr>
                </a:solidFill>
              </a:rPr>
              <a:t>Ваганової</a:t>
            </a:r>
            <a:r>
              <a:rPr lang="uk-UA" dirty="0" smtClean="0">
                <a:solidFill>
                  <a:schemeClr val="accent3">
                    <a:lumMod val="20000"/>
                    <a:lumOff val="80000"/>
                  </a:schemeClr>
                </a:solidFill>
              </a:rPr>
              <a:t>. Через три роки 12 хлопчиків і 12 дівчат із палацової челяді стали першими в Росії професійними танцівниками. </a:t>
            </a:r>
          </a:p>
          <a:p>
            <a:endParaRPr lang="uk-UA" dirty="0"/>
          </a:p>
        </p:txBody>
      </p:sp>
      <p:pic>
        <p:nvPicPr>
          <p:cNvPr id="5123" name="Picture 3"/>
          <p:cNvPicPr>
            <a:picLocks noChangeAspect="1" noChangeArrowheads="1"/>
          </p:cNvPicPr>
          <p:nvPr/>
        </p:nvPicPr>
        <p:blipFill>
          <a:blip r:embed="rId4"/>
          <a:srcRect/>
          <a:stretch>
            <a:fillRect/>
          </a:stretch>
        </p:blipFill>
        <p:spPr bwMode="auto">
          <a:xfrm>
            <a:off x="285720" y="4071942"/>
            <a:ext cx="3786214" cy="2786058"/>
          </a:xfrm>
          <a:prstGeom prst="rect">
            <a:avLst/>
          </a:prstGeom>
          <a:noFill/>
          <a:ln w="9525">
            <a:noFill/>
            <a:miter lim="800000"/>
            <a:headEnd/>
            <a:tailEnd/>
          </a:ln>
          <a:effectLst/>
        </p:spPr>
      </p:pic>
      <p:pic>
        <p:nvPicPr>
          <p:cNvPr id="5127" name="Picture 7"/>
          <p:cNvPicPr>
            <a:picLocks noChangeAspect="1" noChangeArrowheads="1"/>
          </p:cNvPicPr>
          <p:nvPr/>
        </p:nvPicPr>
        <p:blipFill>
          <a:blip r:embed="rId5"/>
          <a:srcRect/>
          <a:stretch>
            <a:fillRect/>
          </a:stretch>
        </p:blipFill>
        <p:spPr bwMode="auto">
          <a:xfrm>
            <a:off x="214282" y="428604"/>
            <a:ext cx="3697958" cy="300037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0" y="0"/>
            <a:ext cx="18288000" cy="11430000"/>
          </a:xfrm>
          <a:prstGeom prst="rect">
            <a:avLst/>
          </a:prstGeom>
          <a:noFill/>
          <a:ln w="9525">
            <a:noFill/>
            <a:miter lim="800000"/>
            <a:headEnd/>
            <a:tailEnd/>
          </a:ln>
          <a:effectLst/>
        </p:spPr>
      </p:pic>
      <p:sp>
        <p:nvSpPr>
          <p:cNvPr id="2" name="Заголовок 1"/>
          <p:cNvSpPr>
            <a:spLocks noGrp="1"/>
          </p:cNvSpPr>
          <p:nvPr>
            <p:ph type="title"/>
          </p:nvPr>
        </p:nvSpPr>
        <p:spPr/>
        <p:txBody>
          <a:bodyPr/>
          <a:lstStyle/>
          <a:p>
            <a:endParaRPr lang="uk-UA"/>
          </a:p>
        </p:txBody>
      </p:sp>
      <p:sp>
        <p:nvSpPr>
          <p:cNvPr id="3" name="Содержимое 2"/>
          <p:cNvSpPr>
            <a:spLocks noGrp="1"/>
          </p:cNvSpPr>
          <p:nvPr>
            <p:ph idx="1"/>
          </p:nvPr>
        </p:nvSpPr>
        <p:spPr>
          <a:xfrm>
            <a:off x="457200" y="357166"/>
            <a:ext cx="4329114" cy="7000924"/>
          </a:xfrm>
          <a:solidFill>
            <a:schemeClr val="accent5">
              <a:lumMod val="75000"/>
              <a:alpha val="73000"/>
            </a:schemeClr>
          </a:solidFill>
        </p:spPr>
        <p:txBody>
          <a:bodyPr>
            <a:normAutofit fontScale="85000" lnSpcReduction="20000"/>
          </a:bodyPr>
          <a:lstStyle/>
          <a:p>
            <a:r>
              <a:rPr lang="uk-UA" dirty="0" smtClean="0"/>
              <a:t>Новий етап в історії російського балету почався, коли великий російський композитор П. Чайковський уперше склав музику для балету. Це було «Лебедине озеро». До цього балетна музика вважалася усього лише акомпанементом до танців. Завдяки Чайковському балетна музика стала серйозним мистецтвом поряд із оперною й симфонічною музикою. Раніше музика повністю залежала від танцю, тепер танцю доводилося підкорятися музиці. </a:t>
            </a:r>
          </a:p>
          <a:p>
            <a:endParaRPr lang="uk-UA" dirty="0"/>
          </a:p>
        </p:txBody>
      </p:sp>
      <p:pic>
        <p:nvPicPr>
          <p:cNvPr id="1027" name="Picture 3"/>
          <p:cNvPicPr>
            <a:picLocks noChangeAspect="1" noChangeArrowheads="1"/>
          </p:cNvPicPr>
          <p:nvPr/>
        </p:nvPicPr>
        <p:blipFill>
          <a:blip r:embed="rId3"/>
          <a:srcRect/>
          <a:stretch>
            <a:fillRect/>
          </a:stretch>
        </p:blipFill>
        <p:spPr bwMode="auto">
          <a:xfrm>
            <a:off x="4714876" y="142852"/>
            <a:ext cx="4194716" cy="3857628"/>
          </a:xfrm>
          <a:prstGeom prst="rect">
            <a:avLst/>
          </a:prstGeom>
          <a:noFill/>
          <a:ln w="9525">
            <a:noFill/>
            <a:miter lim="800000"/>
            <a:headEnd/>
            <a:tailEnd/>
          </a:ln>
          <a:effectLst/>
        </p:spPr>
      </p:pic>
      <p:pic>
        <p:nvPicPr>
          <p:cNvPr id="1029" name="Picture 5"/>
          <p:cNvPicPr>
            <a:picLocks noChangeAspect="1" noChangeArrowheads="1"/>
          </p:cNvPicPr>
          <p:nvPr/>
        </p:nvPicPr>
        <p:blipFill>
          <a:blip r:embed="rId4"/>
          <a:srcRect/>
          <a:stretch>
            <a:fillRect/>
          </a:stretch>
        </p:blipFill>
        <p:spPr bwMode="auto">
          <a:xfrm>
            <a:off x="4632127" y="4286256"/>
            <a:ext cx="4511873" cy="300039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a:stretch>
            <a:fillRect/>
          </a:stretch>
        </p:blipFill>
        <p:spPr bwMode="auto">
          <a:xfrm>
            <a:off x="0" y="0"/>
            <a:ext cx="61912500" cy="43643550"/>
          </a:xfrm>
          <a:prstGeom prst="rect">
            <a:avLst/>
          </a:prstGeom>
          <a:noFill/>
          <a:ln w="9525">
            <a:noFill/>
            <a:miter lim="800000"/>
            <a:headEnd/>
            <a:tailEnd/>
          </a:ln>
          <a:effectLst/>
        </p:spPr>
      </p:pic>
      <p:sp>
        <p:nvSpPr>
          <p:cNvPr id="2" name="Заголовок 1"/>
          <p:cNvSpPr>
            <a:spLocks noGrp="1"/>
          </p:cNvSpPr>
          <p:nvPr>
            <p:ph type="title"/>
          </p:nvPr>
        </p:nvSpPr>
        <p:spPr/>
        <p:txBody>
          <a:bodyPr/>
          <a:lstStyle/>
          <a:p>
            <a:endParaRPr lang="uk-UA"/>
          </a:p>
        </p:txBody>
      </p:sp>
      <p:sp>
        <p:nvSpPr>
          <p:cNvPr id="3" name="Содержимое 2"/>
          <p:cNvSpPr>
            <a:spLocks noGrp="1"/>
          </p:cNvSpPr>
          <p:nvPr>
            <p:ph idx="1"/>
          </p:nvPr>
        </p:nvSpPr>
        <p:spPr>
          <a:xfrm>
            <a:off x="457200" y="1600200"/>
            <a:ext cx="5114932" cy="4525963"/>
          </a:xfrm>
          <a:solidFill>
            <a:schemeClr val="accent6">
              <a:lumMod val="40000"/>
              <a:lumOff val="60000"/>
              <a:alpha val="52000"/>
            </a:schemeClr>
          </a:solidFill>
        </p:spPr>
        <p:txBody>
          <a:bodyPr>
            <a:normAutofit fontScale="77500" lnSpcReduction="20000"/>
          </a:bodyPr>
          <a:lstStyle/>
          <a:p>
            <a:r>
              <a:rPr lang="uk-UA" dirty="0" smtClean="0"/>
              <a:t>Докорінний </a:t>
            </a:r>
            <a:r>
              <a:rPr lang="uk-UA" dirty="0" smtClean="0"/>
              <a:t>злам у розвитку балетного мистецтва настає у зв'язку з д​і​я​л​ь​н​і​с​т​ю​&amp;​n​b​s​p​;​П​.​І​.​Ч​а​й​к​о​в​с​ь​к​о​г​о балетна музика якого органічно пов'язана із змістом і розвитком сценічної дії. До цього часу музика в балеті відігравала лише другорядну роль. Він широко застосовував принцип симфонічного розвитку музичних думок, створював яскраві музичні характеристики.</a:t>
            </a:r>
          </a:p>
          <a:p>
            <a:endParaRPr lang="uk-UA" dirty="0"/>
          </a:p>
        </p:txBody>
      </p:sp>
      <p:sp>
        <p:nvSpPr>
          <p:cNvPr id="5" name="Прямоугольник 4"/>
          <p:cNvSpPr/>
          <p:nvPr/>
        </p:nvSpPr>
        <p:spPr>
          <a:xfrm>
            <a:off x="603156" y="357166"/>
            <a:ext cx="7937687" cy="92333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uk-UA"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Петро Ілліч Чайковський </a:t>
            </a:r>
            <a:endParaRPr lang="uk-UA"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6147" name="Picture 3"/>
          <p:cNvPicPr>
            <a:picLocks noChangeAspect="1" noChangeArrowheads="1"/>
          </p:cNvPicPr>
          <p:nvPr/>
        </p:nvPicPr>
        <p:blipFill>
          <a:blip r:embed="rId3"/>
          <a:srcRect/>
          <a:stretch>
            <a:fillRect/>
          </a:stretch>
        </p:blipFill>
        <p:spPr bwMode="auto">
          <a:xfrm>
            <a:off x="5429256" y="1214422"/>
            <a:ext cx="3429009" cy="457201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srcRect/>
          <a:stretch>
            <a:fillRect/>
          </a:stretch>
        </p:blipFill>
        <p:spPr bwMode="auto">
          <a:xfrm>
            <a:off x="0" y="0"/>
            <a:ext cx="18288000" cy="10287000"/>
          </a:xfrm>
          <a:prstGeom prst="rect">
            <a:avLst/>
          </a:prstGeom>
          <a:noFill/>
          <a:ln w="9525">
            <a:noFill/>
            <a:miter lim="800000"/>
            <a:headEnd/>
            <a:tailEnd/>
          </a:ln>
          <a:effectLst/>
        </p:spPr>
      </p:pic>
      <p:sp>
        <p:nvSpPr>
          <p:cNvPr id="2" name="Заголовок 1"/>
          <p:cNvSpPr>
            <a:spLocks noGrp="1"/>
          </p:cNvSpPr>
          <p:nvPr>
            <p:ph type="title"/>
          </p:nvPr>
        </p:nvSpPr>
        <p:spPr/>
        <p:txBody>
          <a:bodyPr/>
          <a:lstStyle/>
          <a:p>
            <a:endParaRPr lang="uk-UA"/>
          </a:p>
        </p:txBody>
      </p:sp>
      <p:sp>
        <p:nvSpPr>
          <p:cNvPr id="3" name="Содержимое 2"/>
          <p:cNvSpPr>
            <a:spLocks noGrp="1"/>
          </p:cNvSpPr>
          <p:nvPr>
            <p:ph idx="1"/>
          </p:nvPr>
        </p:nvSpPr>
        <p:spPr>
          <a:xfrm>
            <a:off x="457200" y="1600200"/>
            <a:ext cx="5757874" cy="4972072"/>
          </a:xfrm>
          <a:solidFill>
            <a:schemeClr val="tx2">
              <a:lumMod val="60000"/>
              <a:lumOff val="40000"/>
              <a:alpha val="41000"/>
            </a:schemeClr>
          </a:solidFill>
        </p:spPr>
        <p:txBody>
          <a:bodyPr>
            <a:normAutofit fontScale="77500" lnSpcReduction="20000"/>
          </a:bodyPr>
          <a:lstStyle/>
          <a:p>
            <a:r>
              <a:rPr lang="uk-UA" dirty="0" smtClean="0"/>
              <a:t>Спеціальний одяг для балету Пачка - жорстка спідниця, використовувана в балеті для танцівниць. Перша пачка була зроблена в 1839 для Марії Тальоні по малюнку художника Ежен Ламі. Стиль і форма пачки з часом змінювалися. В кінці XIX століття пачка Анни Павлової сильно відрізнялася від сучасної, вона була довшою і тоншою. На початку 20 століття прийшла мода на пачки, прикрашені пір'ям і коштовним камінням. У радянський час пачка стала короткою і широкою.</a:t>
            </a:r>
          </a:p>
          <a:p>
            <a:endParaRPr lang="uk-UA" dirty="0"/>
          </a:p>
        </p:txBody>
      </p:sp>
      <p:sp>
        <p:nvSpPr>
          <p:cNvPr id="5" name="Прямоугольник 4"/>
          <p:cNvSpPr/>
          <p:nvPr/>
        </p:nvSpPr>
        <p:spPr>
          <a:xfrm>
            <a:off x="0" y="0"/>
            <a:ext cx="8429652" cy="1754326"/>
          </a:xfrm>
          <a:prstGeom prst="rect">
            <a:avLst/>
          </a:prstGeom>
          <a:noFill/>
        </p:spPr>
        <p:txBody>
          <a:bodyPr wrap="square" lIns="91440" tIns="45720" rIns="91440" bIns="45720">
            <a:spAutoFit/>
          </a:bodyPr>
          <a:lstStyle/>
          <a:p>
            <a:pPr algn="ctr"/>
            <a:r>
              <a:rPr lang="uk-UA" sz="54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Спеціальний одяг для балету </a:t>
            </a:r>
            <a:endParaRPr lang="uk-UA"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pic>
        <p:nvPicPr>
          <p:cNvPr id="7171" name="Picture 3"/>
          <p:cNvPicPr>
            <a:picLocks noChangeAspect="1" noChangeArrowheads="1"/>
          </p:cNvPicPr>
          <p:nvPr/>
        </p:nvPicPr>
        <p:blipFill>
          <a:blip r:embed="rId3"/>
          <a:srcRect/>
          <a:stretch>
            <a:fillRect/>
          </a:stretch>
        </p:blipFill>
        <p:spPr bwMode="auto">
          <a:xfrm>
            <a:off x="6429388" y="1142984"/>
            <a:ext cx="2428898" cy="2565913"/>
          </a:xfrm>
          <a:prstGeom prst="rect">
            <a:avLst/>
          </a:prstGeom>
          <a:noFill/>
          <a:ln w="9525">
            <a:noFill/>
            <a:miter lim="800000"/>
            <a:headEnd/>
            <a:tailEnd/>
          </a:ln>
          <a:effectLst/>
        </p:spPr>
      </p:pic>
      <p:pic>
        <p:nvPicPr>
          <p:cNvPr id="7172" name="Picture 4"/>
          <p:cNvPicPr>
            <a:picLocks noChangeAspect="1" noChangeArrowheads="1"/>
          </p:cNvPicPr>
          <p:nvPr/>
        </p:nvPicPr>
        <p:blipFill>
          <a:blip r:embed="rId4"/>
          <a:srcRect/>
          <a:stretch>
            <a:fillRect/>
          </a:stretch>
        </p:blipFill>
        <p:spPr bwMode="auto">
          <a:xfrm>
            <a:off x="6072198" y="3929066"/>
            <a:ext cx="3286116" cy="258957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srcRect/>
          <a:stretch>
            <a:fillRect/>
          </a:stretch>
        </p:blipFill>
        <p:spPr bwMode="auto">
          <a:xfrm>
            <a:off x="-4929254" y="-3214734"/>
            <a:ext cx="24384000" cy="15240000"/>
          </a:xfrm>
          <a:prstGeom prst="rect">
            <a:avLst/>
          </a:prstGeom>
          <a:noFill/>
          <a:ln w="9525">
            <a:noFill/>
            <a:miter lim="800000"/>
            <a:headEnd/>
            <a:tailEnd/>
          </a:ln>
          <a:effectLst/>
        </p:spPr>
      </p:pic>
      <p:sp>
        <p:nvSpPr>
          <p:cNvPr id="2" name="Заголовок 1"/>
          <p:cNvSpPr>
            <a:spLocks noGrp="1"/>
          </p:cNvSpPr>
          <p:nvPr>
            <p:ph type="title"/>
          </p:nvPr>
        </p:nvSpPr>
        <p:spPr/>
        <p:txBody>
          <a:bodyPr/>
          <a:lstStyle/>
          <a:p>
            <a:endParaRPr lang="uk-UA"/>
          </a:p>
        </p:txBody>
      </p:sp>
      <p:sp>
        <p:nvSpPr>
          <p:cNvPr id="3" name="Содержимое 2"/>
          <p:cNvSpPr>
            <a:spLocks noGrp="1"/>
          </p:cNvSpPr>
          <p:nvPr>
            <p:ph idx="1"/>
          </p:nvPr>
        </p:nvSpPr>
        <p:spPr>
          <a:xfrm>
            <a:off x="457200" y="1600200"/>
            <a:ext cx="4186238" cy="5615014"/>
          </a:xfrm>
          <a:solidFill>
            <a:schemeClr val="tx2">
              <a:lumMod val="60000"/>
              <a:lumOff val="40000"/>
              <a:alpha val="44000"/>
            </a:schemeClr>
          </a:solidFill>
        </p:spPr>
        <p:txBody>
          <a:bodyPr>
            <a:normAutofit fontScale="55000" lnSpcReduction="20000"/>
          </a:bodyPr>
          <a:lstStyle/>
          <a:p>
            <a:r>
              <a:rPr lang="uk-UA" dirty="0" smtClean="0">
                <a:effectLst>
                  <a:glow rad="101600">
                    <a:schemeClr val="accent1">
                      <a:satMod val="175000"/>
                      <a:alpha val="40000"/>
                    </a:schemeClr>
                  </a:glow>
                </a:effectLst>
              </a:rPr>
              <a:t>Спеціальне взуття балерини Пуанти - спеціальне взуття балерини, яка дозволяє стати на </a:t>
            </a:r>
            <a:r>
              <a:rPr lang="uk-UA" dirty="0" err="1" smtClean="0">
                <a:effectLst>
                  <a:glow rad="101600">
                    <a:schemeClr val="accent1">
                      <a:satMod val="175000"/>
                      <a:alpha val="40000"/>
                    </a:schemeClr>
                  </a:glow>
                </a:effectLst>
              </a:rPr>
              <a:t>полупальци</a:t>
            </a:r>
            <a:r>
              <a:rPr lang="uk-UA" dirty="0" smtClean="0">
                <a:effectLst>
                  <a:glow rad="101600">
                    <a:schemeClr val="accent1">
                      <a:satMod val="175000"/>
                      <a:alpha val="40000"/>
                    </a:schemeClr>
                  </a:glow>
                </a:effectLst>
              </a:rPr>
              <a:t>, походить від французького «кінчик». Французькі балерини могли похвалитися тим, що вміли ставати на кінчики пальців і виконувати при цьому складні елементи. Для полегшення такого танцю і стали використовуватися пуанти, які закріплювали ногу і дозволяли балерині зберігати рівновагу. Сучасні пуанти виготовляються з атласною матерії, найчастіше пуанти замовляються майстру для певної балерини. Це необхідно для того, щоб вони надійно закріпили стопу. У шкарпетці балетної туфельки укладається ущільнений матеріал, а стрічки перехоплюють ногу у щиколотки. Танець на пуантах відрізняється особливою граціозністю і віртуозністю виконання. </a:t>
            </a:r>
          </a:p>
          <a:p>
            <a:endParaRPr lang="uk-UA" dirty="0"/>
          </a:p>
        </p:txBody>
      </p:sp>
      <p:sp>
        <p:nvSpPr>
          <p:cNvPr id="5" name="Прямоугольник 4"/>
          <p:cNvSpPr/>
          <p:nvPr/>
        </p:nvSpPr>
        <p:spPr>
          <a:xfrm>
            <a:off x="141460" y="357166"/>
            <a:ext cx="8861080" cy="923330"/>
          </a:xfrm>
          <a:prstGeom prst="rect">
            <a:avLst/>
          </a:prstGeom>
          <a:noFill/>
        </p:spPr>
        <p:txBody>
          <a:bodyPr wrap="square" lIns="91440" tIns="45720" rIns="91440" bIns="45720">
            <a:spAutoFit/>
          </a:bodyPr>
          <a:lstStyle/>
          <a:p>
            <a:pPr algn="ctr"/>
            <a:r>
              <a:rPr lang="uk-UA" sz="5400" b="1" cap="none" spc="0" dirty="0" smtClean="0">
                <a:ln w="10541" cmpd="sng">
                  <a:solidFill>
                    <a:schemeClr val="tx2">
                      <a:lumMod val="5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2">
                      <a:satMod val="175000"/>
                      <a:alpha val="40000"/>
                    </a:schemeClr>
                  </a:glow>
                </a:effectLst>
              </a:rPr>
              <a:t>Спеціальне взуття балерини </a:t>
            </a:r>
            <a:endParaRPr lang="uk-UA" sz="5400" b="1" cap="none" spc="0" dirty="0">
              <a:ln w="10541" cmpd="sng">
                <a:solidFill>
                  <a:schemeClr val="tx2">
                    <a:lumMod val="5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2">
                    <a:satMod val="175000"/>
                    <a:alpha val="40000"/>
                  </a:schemeClr>
                </a:glow>
              </a:effectLst>
            </a:endParaRPr>
          </a:p>
        </p:txBody>
      </p:sp>
      <p:pic>
        <p:nvPicPr>
          <p:cNvPr id="8195" name="Picture 3"/>
          <p:cNvPicPr>
            <a:picLocks noChangeAspect="1" noChangeArrowheads="1"/>
          </p:cNvPicPr>
          <p:nvPr/>
        </p:nvPicPr>
        <p:blipFill>
          <a:blip r:embed="rId3"/>
          <a:srcRect/>
          <a:stretch>
            <a:fillRect/>
          </a:stretch>
        </p:blipFill>
        <p:spPr bwMode="auto">
          <a:xfrm>
            <a:off x="4857752" y="1214422"/>
            <a:ext cx="4762500" cy="3086100"/>
          </a:xfrm>
          <a:prstGeom prst="rect">
            <a:avLst/>
          </a:prstGeom>
          <a:noFill/>
          <a:ln w="9525">
            <a:noFill/>
            <a:miter lim="800000"/>
            <a:headEnd/>
            <a:tailEnd/>
          </a:ln>
          <a:effectLst/>
        </p:spPr>
      </p:pic>
      <p:pic>
        <p:nvPicPr>
          <p:cNvPr id="8196" name="Picture 4"/>
          <p:cNvPicPr>
            <a:picLocks noChangeAspect="1" noChangeArrowheads="1"/>
          </p:cNvPicPr>
          <p:nvPr/>
        </p:nvPicPr>
        <p:blipFill>
          <a:blip r:embed="rId4"/>
          <a:srcRect/>
          <a:stretch>
            <a:fillRect/>
          </a:stretch>
        </p:blipFill>
        <p:spPr bwMode="auto">
          <a:xfrm>
            <a:off x="4786314" y="4286256"/>
            <a:ext cx="3191799" cy="292894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srcRect/>
          <a:stretch>
            <a:fillRect/>
          </a:stretch>
        </p:blipFill>
        <p:spPr bwMode="auto">
          <a:xfrm>
            <a:off x="0" y="0"/>
            <a:ext cx="24384000" cy="15240000"/>
          </a:xfrm>
          <a:prstGeom prst="rect">
            <a:avLst/>
          </a:prstGeom>
          <a:noFill/>
          <a:ln w="9525">
            <a:noFill/>
            <a:miter lim="800000"/>
            <a:headEnd/>
            <a:tailEnd/>
          </a:ln>
          <a:effectLst/>
        </p:spPr>
      </p:pic>
      <p:sp>
        <p:nvSpPr>
          <p:cNvPr id="2" name="Заголовок 1"/>
          <p:cNvSpPr>
            <a:spLocks noGrp="1"/>
          </p:cNvSpPr>
          <p:nvPr>
            <p:ph type="title"/>
          </p:nvPr>
        </p:nvSpPr>
        <p:spPr/>
        <p:txBody>
          <a:bodyPr/>
          <a:lstStyle/>
          <a:p>
            <a:endParaRPr lang="uk-UA" dirty="0"/>
          </a:p>
        </p:txBody>
      </p:sp>
      <p:sp>
        <p:nvSpPr>
          <p:cNvPr id="3" name="Содержимое 2"/>
          <p:cNvSpPr>
            <a:spLocks noGrp="1"/>
          </p:cNvSpPr>
          <p:nvPr>
            <p:ph idx="1"/>
          </p:nvPr>
        </p:nvSpPr>
        <p:spPr>
          <a:xfrm>
            <a:off x="457200" y="1785926"/>
            <a:ext cx="5686436" cy="5072074"/>
          </a:xfrm>
          <a:blipFill>
            <a:blip r:embed="rId3"/>
            <a:tile tx="0" ty="0" sx="100000" sy="100000" flip="none" algn="tl"/>
          </a:blipFill>
        </p:spPr>
        <p:txBody>
          <a:bodyPr>
            <a:normAutofit fontScale="70000" lnSpcReduction="20000"/>
          </a:bodyPr>
          <a:lstStyle/>
          <a:p>
            <a:r>
              <a:rPr lang="uk-UA" dirty="0" smtClean="0"/>
              <a:t>У </a:t>
            </a:r>
            <a:r>
              <a:rPr lang="uk-UA" dirty="0" smtClean="0"/>
              <a:t>сузір'ї чудових танцівників і балерин яскравою зіркою зійшло ім'я </a:t>
            </a:r>
            <a:r>
              <a:rPr lang="uk-UA" dirty="0" smtClean="0">
                <a:solidFill>
                  <a:srgbClr val="002060"/>
                </a:solidFill>
                <a:effectLst>
                  <a:outerShdw blurRad="38100" dist="38100" dir="2700000" algn="tl">
                    <a:srgbClr val="000000">
                      <a:alpha val="43137"/>
                    </a:srgbClr>
                  </a:outerShdw>
                </a:effectLst>
              </a:rPr>
              <a:t>Анни Павлової</a:t>
            </a:r>
            <a:r>
              <a:rPr lang="uk-UA" dirty="0" smtClean="0"/>
              <a:t>. До 30-х років вона стає живою легендою російського балету. Це ім'я дотепер символізує прекрасне, натхненне мистецтво танцю. Божественна Анна закохала багатьох саме в російський балет і  час виявився не владний над ним. Здавалося б, класичний танець - піруети, батмани, </a:t>
            </a:r>
            <a:r>
              <a:rPr lang="uk-UA" dirty="0" err="1" smtClean="0"/>
              <a:t>пліє</a:t>
            </a:r>
            <a:r>
              <a:rPr lang="uk-UA" dirty="0" smtClean="0"/>
              <a:t>, па-де-буре - всім добре відомі, але геніальна Павлова змогла виразити живе почуття, примхливу зміну настроїв, гру фантазії за допомогою балетних па. І скільки б не міркували над секретами її виконання, загадками й таємницями її мистецтва, вони залишаються  практично нерозгаданими.</a:t>
            </a:r>
          </a:p>
          <a:p>
            <a:endParaRPr lang="uk-UA" dirty="0"/>
          </a:p>
        </p:txBody>
      </p:sp>
      <p:sp>
        <p:nvSpPr>
          <p:cNvPr id="6" name="Прямоугольник 5"/>
          <p:cNvSpPr/>
          <p:nvPr/>
        </p:nvSpPr>
        <p:spPr>
          <a:xfrm rot="20785689">
            <a:off x="46959" y="502917"/>
            <a:ext cx="4396140" cy="92333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none" lIns="91440" tIns="45720" rIns="91440" bIns="45720">
            <a:spAutoFit/>
          </a:bodyPr>
          <a:lstStyle/>
          <a:p>
            <a:pPr algn="ctr"/>
            <a:r>
              <a:rPr lang="ru-RU"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Анна Павлова</a:t>
            </a:r>
            <a:endParaRPr lang="ru-RU"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9219" name="Picture 3"/>
          <p:cNvPicPr>
            <a:picLocks noChangeAspect="1" noChangeArrowheads="1"/>
          </p:cNvPicPr>
          <p:nvPr/>
        </p:nvPicPr>
        <p:blipFill>
          <a:blip r:embed="rId4" cstate="print"/>
          <a:srcRect/>
          <a:stretch>
            <a:fillRect/>
          </a:stretch>
        </p:blipFill>
        <p:spPr bwMode="auto">
          <a:xfrm>
            <a:off x="6035910" y="500042"/>
            <a:ext cx="3108090" cy="442915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447</TotalTime>
  <Words>732</Words>
  <PresentationFormat>Экран (4:3)</PresentationFormat>
  <Paragraphs>18</Paragraphs>
  <Slides>12</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12</vt:i4>
      </vt:variant>
    </vt:vector>
  </HeadingPairs>
  <TitlesOfParts>
    <vt:vector size="13" baseType="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таня</dc:creator>
  <cp:lastModifiedBy>User</cp:lastModifiedBy>
  <cp:revision>37</cp:revision>
  <dcterms:created xsi:type="dcterms:W3CDTF">2014-02-07T13:29:56Z</dcterms:created>
  <dcterms:modified xsi:type="dcterms:W3CDTF">2014-03-13T21:07:50Z</dcterms:modified>
</cp:coreProperties>
</file>