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734A3EE-05D5-4D01-9B47-A6E53F69BB8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68B53D9-4ED6-4FA1-9955-56ABE36036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A3EE-05D5-4D01-9B47-A6E53F69BB8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53D9-4ED6-4FA1-9955-56ABE36036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A3EE-05D5-4D01-9B47-A6E53F69BB8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53D9-4ED6-4FA1-9955-56ABE36036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A3EE-05D5-4D01-9B47-A6E53F69BB8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53D9-4ED6-4FA1-9955-56ABE36036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A3EE-05D5-4D01-9B47-A6E53F69BB8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53D9-4ED6-4FA1-9955-56ABE36036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A3EE-05D5-4D01-9B47-A6E53F69BB8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53D9-4ED6-4FA1-9955-56ABE36036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734A3EE-05D5-4D01-9B47-A6E53F69BB8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68B53D9-4ED6-4FA1-9955-56ABE360362F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734A3EE-05D5-4D01-9B47-A6E53F69BB8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68B53D9-4ED6-4FA1-9955-56ABE36036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A3EE-05D5-4D01-9B47-A6E53F69BB8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53D9-4ED6-4FA1-9955-56ABE36036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A3EE-05D5-4D01-9B47-A6E53F69BB8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53D9-4ED6-4FA1-9955-56ABE36036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A3EE-05D5-4D01-9B47-A6E53F69BB8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B53D9-4ED6-4FA1-9955-56ABE36036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734A3EE-05D5-4D01-9B47-A6E53F69BB89}" type="datetimeFigureOut">
              <a:rPr lang="ru-RU" smtClean="0"/>
              <a:t>07.10.2013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68B53D9-4ED6-4FA1-9955-56ABE360362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Bar dir="vert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Провідність напівпровідників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uk-UA" sz="2000" dirty="0" err="1" smtClean="0"/>
              <a:t>Корєшкова</a:t>
            </a:r>
            <a:r>
              <a:rPr lang="uk-UA" sz="2000" dirty="0" smtClean="0"/>
              <a:t> А. В.</a:t>
            </a:r>
            <a:endParaRPr lang="ru-RU" sz="20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Напівпровідник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 dirty="0" smtClean="0"/>
              <a:t>Напівпровідни́к </a:t>
            </a:r>
            <a:r>
              <a:rPr lang="vi-VN" dirty="0" smtClean="0"/>
              <a:t>— матеріал, електропровідність якого має проміжне значення між провідностями провідника та діелектрика. Відрізняються від провідників сильною залежністю питомої провідності від концентрації домішок, температури і різних видів випромінювання. Основною властивістю цих матеріалів є збільшення електричної провідності з ростом температури.</a:t>
            </a:r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txBody>
          <a:bodyPr/>
          <a:lstStyle/>
          <a:p>
            <a:pPr algn="ctr"/>
            <a:r>
              <a:rPr lang="uk-UA" dirty="0" smtClean="0"/>
              <a:t>Приклади напівпровідників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500034" y="1714488"/>
            <a:ext cx="4038600" cy="2571768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Напівпровідниками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, ширина </a:t>
            </a:r>
            <a:r>
              <a:rPr lang="ru-RU" dirty="0" err="1" smtClean="0"/>
              <a:t>забороненої</a:t>
            </a:r>
            <a:r>
              <a:rPr lang="ru-RU" dirty="0" smtClean="0"/>
              <a:t> </a:t>
            </a:r>
            <a:r>
              <a:rPr lang="ru-RU" dirty="0" err="1" smtClean="0"/>
              <a:t>зони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складає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</a:t>
            </a:r>
            <a:r>
              <a:rPr lang="ru-RU" dirty="0" err="1" smtClean="0"/>
              <a:t>кількох</a:t>
            </a:r>
            <a:r>
              <a:rPr lang="ru-RU" dirty="0" smtClean="0"/>
              <a:t> </a:t>
            </a:r>
            <a:r>
              <a:rPr lang="ru-RU" b="1" dirty="0" err="1" smtClean="0"/>
              <a:t>електронвольт</a:t>
            </a:r>
            <a:r>
              <a:rPr lang="ru-RU" b="1" dirty="0" smtClean="0"/>
              <a:t> (</a:t>
            </a:r>
            <a:r>
              <a:rPr lang="ru-RU" b="1" dirty="0" err="1" smtClean="0"/>
              <a:t>еВ</a:t>
            </a:r>
            <a:r>
              <a:rPr lang="ru-RU" b="1" dirty="0" smtClean="0"/>
              <a:t>)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b="1" dirty="0" smtClean="0"/>
              <a:t>алмаз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віднести</a:t>
            </a:r>
            <a:r>
              <a:rPr lang="ru-RU" dirty="0" smtClean="0"/>
              <a:t> до </a:t>
            </a:r>
            <a:r>
              <a:rPr lang="ru-RU" dirty="0" err="1" smtClean="0"/>
              <a:t>широкозонних</a:t>
            </a:r>
            <a:r>
              <a:rPr lang="ru-RU" dirty="0" smtClean="0"/>
              <a:t> </a:t>
            </a:r>
            <a:r>
              <a:rPr lang="ru-RU" dirty="0" err="1" smtClean="0"/>
              <a:t>напівпровідників</a:t>
            </a:r>
            <a:r>
              <a:rPr lang="ru-RU" dirty="0" smtClean="0"/>
              <a:t>, а </a:t>
            </a:r>
            <a:r>
              <a:rPr lang="ru-RU" b="1" dirty="0" err="1" smtClean="0"/>
              <a:t>арсенід</a:t>
            </a:r>
            <a:r>
              <a:rPr lang="ru-RU" b="1" dirty="0" smtClean="0"/>
              <a:t> </a:t>
            </a:r>
            <a:r>
              <a:rPr lang="ru-RU" b="1" dirty="0" err="1" smtClean="0"/>
              <a:t>індію</a:t>
            </a:r>
            <a:r>
              <a:rPr lang="ru-RU" dirty="0" smtClean="0"/>
              <a:t> — до </a:t>
            </a:r>
            <a:r>
              <a:rPr lang="ru-RU" dirty="0" err="1" smtClean="0"/>
              <a:t>вузькозонних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7" name="Содержимое 6" descr="146298_original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57752" y="1785926"/>
            <a:ext cx="3500462" cy="2286016"/>
          </a:xfrm>
          <a:effectLst>
            <a:outerShdw blurRad="444500" dist="381000" dir="2220000" algn="tl" rotWithShape="0">
              <a:schemeClr val="accent2">
                <a:lumMod val="60000"/>
                <a:lumOff val="40000"/>
                <a:alpha val="82000"/>
              </a:schemeClr>
            </a:outerShdw>
          </a:effec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lum bright="-4000"/>
          </a:blip>
          <a:srcRect/>
          <a:stretch>
            <a:fillRect/>
          </a:stretch>
        </p:blipFill>
        <p:spPr bwMode="auto">
          <a:xfrm>
            <a:off x="1000100" y="4286256"/>
            <a:ext cx="3143272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66700" dir="4140000" sx="105000" sy="105000" algn="tl" rotWithShape="0">
              <a:prstClr val="black">
                <a:alpha val="90000"/>
              </a:prstClr>
            </a:outerShdw>
          </a:effectLst>
        </p:spPr>
      </p:pic>
      <p:sp>
        <p:nvSpPr>
          <p:cNvPr id="11" name="Прямоугольник 10"/>
          <p:cNvSpPr/>
          <p:nvPr/>
        </p:nvSpPr>
        <p:spPr>
          <a:xfrm>
            <a:off x="4857752" y="4143380"/>
            <a:ext cx="392909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До числа </a:t>
            </a:r>
            <a:r>
              <a:rPr lang="ru-RU" dirty="0" err="1" smtClean="0"/>
              <a:t>напівпровідників</a:t>
            </a:r>
            <a:r>
              <a:rPr lang="ru-RU" dirty="0" smtClean="0"/>
              <a:t> належать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простих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</a:t>
            </a:r>
            <a:r>
              <a:rPr lang="ru-RU" dirty="0" err="1" smtClean="0"/>
              <a:t>хімічних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 (</a:t>
            </a:r>
            <a:r>
              <a:rPr lang="ru-RU" b="1" dirty="0" err="1" smtClean="0"/>
              <a:t>германій</a:t>
            </a:r>
            <a:r>
              <a:rPr lang="ru-RU" b="1" dirty="0" smtClean="0"/>
              <a:t>, </a:t>
            </a:r>
            <a:r>
              <a:rPr lang="ru-RU" b="1" dirty="0" err="1" smtClean="0"/>
              <a:t>кремній</a:t>
            </a:r>
            <a:r>
              <a:rPr lang="ru-RU" b="1" dirty="0" smtClean="0"/>
              <a:t>, селен, </a:t>
            </a:r>
            <a:r>
              <a:rPr lang="ru-RU" b="1" dirty="0" err="1" smtClean="0"/>
              <a:t>телур</a:t>
            </a:r>
            <a:r>
              <a:rPr lang="ru-RU" b="1" dirty="0" smtClean="0"/>
              <a:t>, </a:t>
            </a:r>
            <a:r>
              <a:rPr lang="ru-RU" b="1" dirty="0" err="1" smtClean="0"/>
              <a:t>арсен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), </a:t>
            </a:r>
            <a:r>
              <a:rPr lang="ru-RU" dirty="0" err="1" smtClean="0"/>
              <a:t>величезна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сплавів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хімічних</a:t>
            </a:r>
            <a:r>
              <a:rPr lang="ru-RU" dirty="0" smtClean="0"/>
              <a:t> </a:t>
            </a:r>
            <a:r>
              <a:rPr lang="ru-RU" dirty="0" err="1" smtClean="0"/>
              <a:t>сполук</a:t>
            </a:r>
            <a:r>
              <a:rPr lang="ru-RU" dirty="0" smtClean="0"/>
              <a:t> (</a:t>
            </a:r>
            <a:r>
              <a:rPr lang="ru-RU" b="1" dirty="0" err="1" smtClean="0"/>
              <a:t>арсенід</a:t>
            </a:r>
            <a:r>
              <a:rPr lang="ru-RU" b="1" dirty="0" smtClean="0"/>
              <a:t> </a:t>
            </a:r>
            <a:r>
              <a:rPr lang="ru-RU" b="1" dirty="0" err="1" smtClean="0"/>
              <a:t>галію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ін</a:t>
            </a:r>
            <a:r>
              <a:rPr lang="ru-RU" dirty="0" smtClean="0"/>
              <a:t>.).</a:t>
            </a:r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Залежність провідності від тепла</a:t>
            </a:r>
            <a:endParaRPr lang="ru-RU" dirty="0"/>
          </a:p>
        </p:txBody>
      </p:sp>
      <p:pic>
        <p:nvPicPr>
          <p:cNvPr id="5" name="Содержимое 4" descr="151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2500306"/>
            <a:ext cx="4437561" cy="3429024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err="1" smtClean="0"/>
              <a:t>Провідність</a:t>
            </a:r>
            <a:r>
              <a:rPr lang="ru-RU" dirty="0" smtClean="0"/>
              <a:t> </a:t>
            </a:r>
            <a:r>
              <a:rPr lang="ru-RU" dirty="0" err="1" smtClean="0"/>
              <a:t>напівпровідників</a:t>
            </a:r>
            <a:r>
              <a:rPr lang="ru-RU" dirty="0" smtClean="0"/>
              <a:t> сильно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температури</a:t>
            </a:r>
            <a:r>
              <a:rPr lang="ru-RU" dirty="0" smtClean="0"/>
              <a:t>. </a:t>
            </a:r>
            <a:r>
              <a:rPr lang="ru-RU" dirty="0" err="1" smtClean="0"/>
              <a:t>Поблизу</a:t>
            </a:r>
            <a:r>
              <a:rPr lang="ru-RU" dirty="0" smtClean="0"/>
              <a:t> абсолютного нуля </a:t>
            </a:r>
            <a:r>
              <a:rPr lang="ru-RU" dirty="0" err="1" smtClean="0"/>
              <a:t>температури</a:t>
            </a:r>
            <a:r>
              <a:rPr lang="ru-RU" dirty="0" smtClean="0"/>
              <a:t> </a:t>
            </a:r>
            <a:r>
              <a:rPr lang="ru-RU" dirty="0" err="1" smtClean="0"/>
              <a:t>напівпровідники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 smtClean="0"/>
              <a:t>діелектриків</a:t>
            </a:r>
            <a:r>
              <a:rPr lang="ru-RU" dirty="0" smtClean="0"/>
              <a:t> (</a:t>
            </a:r>
            <a:r>
              <a:rPr lang="ru-RU" dirty="0" err="1" smtClean="0"/>
              <a:t>ізоляторів</a:t>
            </a:r>
            <a:r>
              <a:rPr lang="ru-RU" dirty="0" smtClean="0"/>
              <a:t>).</a:t>
            </a:r>
          </a:p>
          <a:p>
            <a:r>
              <a:rPr lang="ru-RU" dirty="0" err="1" smtClean="0"/>
              <a:t>Кремній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при </a:t>
            </a:r>
            <a:r>
              <a:rPr lang="ru-RU" dirty="0" err="1" smtClean="0"/>
              <a:t>низькій</a:t>
            </a:r>
            <a:r>
              <a:rPr lang="ru-RU" dirty="0" smtClean="0"/>
              <a:t> </a:t>
            </a:r>
            <a:r>
              <a:rPr lang="ru-RU" dirty="0" err="1" smtClean="0"/>
              <a:t>температурі</a:t>
            </a:r>
            <a:r>
              <a:rPr lang="ru-RU" dirty="0" smtClean="0"/>
              <a:t> погано проводить </a:t>
            </a:r>
            <a:r>
              <a:rPr lang="ru-RU" dirty="0" err="1" smtClean="0"/>
              <a:t>електричний</a:t>
            </a:r>
            <a:r>
              <a:rPr lang="ru-RU" dirty="0" smtClean="0"/>
              <a:t> струм,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впливом</a:t>
            </a:r>
            <a:r>
              <a:rPr lang="ru-RU" dirty="0" smtClean="0"/>
              <a:t> </a:t>
            </a:r>
            <a:r>
              <a:rPr lang="ru-RU" dirty="0" err="1" smtClean="0"/>
              <a:t>світла</a:t>
            </a:r>
            <a:r>
              <a:rPr lang="ru-RU" dirty="0" smtClean="0"/>
              <a:t>, тепла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напруги</a:t>
            </a:r>
            <a:r>
              <a:rPr lang="ru-RU" dirty="0" smtClean="0"/>
              <a:t> </a:t>
            </a:r>
            <a:r>
              <a:rPr lang="ru-RU" dirty="0" err="1" smtClean="0"/>
              <a:t>електропровідність</a:t>
            </a:r>
            <a:r>
              <a:rPr lang="ru-RU" dirty="0" smtClean="0"/>
              <a:t> </a:t>
            </a:r>
            <a:r>
              <a:rPr lang="ru-RU" dirty="0" err="1" smtClean="0"/>
              <a:t>зростає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/>
              <a:t>Фактори, що впливають на провідність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Напівпровідники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заповнену</a:t>
            </a:r>
            <a:r>
              <a:rPr lang="ru-RU" dirty="0" smtClean="0"/>
              <a:t> </a:t>
            </a:r>
            <a:r>
              <a:rPr lang="ru-RU" dirty="0" err="1" smtClean="0"/>
              <a:t>валентну</a:t>
            </a:r>
            <a:r>
              <a:rPr lang="ru-RU" dirty="0" smtClean="0"/>
              <a:t> зону, </a:t>
            </a:r>
            <a:r>
              <a:rPr lang="ru-RU" dirty="0" err="1" smtClean="0"/>
              <a:t>відділену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зони</a:t>
            </a:r>
            <a:r>
              <a:rPr lang="ru-RU" dirty="0" smtClean="0"/>
              <a:t> </a:t>
            </a:r>
            <a:r>
              <a:rPr lang="ru-RU" dirty="0" err="1" smtClean="0"/>
              <a:t>провідності</a:t>
            </a:r>
            <a:r>
              <a:rPr lang="ru-RU" dirty="0" smtClean="0"/>
              <a:t> неширокою </a:t>
            </a:r>
            <a:r>
              <a:rPr lang="ru-RU" dirty="0" err="1" smtClean="0"/>
              <a:t>забороненою</a:t>
            </a:r>
            <a:r>
              <a:rPr lang="ru-RU" dirty="0" smtClean="0"/>
              <a:t> зоною. Ширина </a:t>
            </a:r>
            <a:r>
              <a:rPr lang="ru-RU" dirty="0" err="1" smtClean="0"/>
              <a:t>забороненої</a:t>
            </a:r>
            <a:r>
              <a:rPr lang="ru-RU" dirty="0" smtClean="0"/>
              <a:t> </a:t>
            </a:r>
            <a:r>
              <a:rPr lang="ru-RU" dirty="0" err="1" smtClean="0"/>
              <a:t>зони</a:t>
            </a:r>
            <a:r>
              <a:rPr lang="ru-RU" dirty="0" smtClean="0"/>
              <a:t> </a:t>
            </a:r>
            <a:r>
              <a:rPr lang="ru-RU" dirty="0" err="1" smtClean="0"/>
              <a:t>напівпровідників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менша</a:t>
            </a:r>
            <a:r>
              <a:rPr lang="ru-RU" dirty="0" smtClean="0"/>
              <a:t> за 3 </a:t>
            </a:r>
            <a:r>
              <a:rPr lang="ru-RU" dirty="0" err="1" smtClean="0"/>
              <a:t>еВ</a:t>
            </a:r>
            <a:r>
              <a:rPr lang="ru-RU" dirty="0" smtClean="0"/>
              <a:t>. Неширока заборонена зона </a:t>
            </a:r>
            <a:r>
              <a:rPr lang="ru-RU" dirty="0" err="1" smtClean="0"/>
              <a:t>призводить</a:t>
            </a:r>
            <a:r>
              <a:rPr lang="ru-RU" dirty="0" smtClean="0"/>
              <a:t> до того, </a:t>
            </a:r>
            <a:r>
              <a:rPr lang="ru-RU" dirty="0" err="1" smtClean="0"/>
              <a:t>що</a:t>
            </a:r>
            <a:r>
              <a:rPr lang="ru-RU" dirty="0" smtClean="0"/>
              <a:t> при </a:t>
            </a:r>
            <a:r>
              <a:rPr lang="ru-RU" dirty="0" err="1" smtClean="0"/>
              <a:t>підвищенні</a:t>
            </a:r>
            <a:r>
              <a:rPr lang="ru-RU" dirty="0" smtClean="0"/>
              <a:t> </a:t>
            </a:r>
            <a:r>
              <a:rPr lang="ru-RU" dirty="0" err="1" smtClean="0"/>
              <a:t>температури</a:t>
            </a:r>
            <a:r>
              <a:rPr lang="ru-RU" dirty="0" smtClean="0"/>
              <a:t> </a:t>
            </a:r>
            <a:r>
              <a:rPr lang="ru-RU" dirty="0" err="1" smtClean="0"/>
              <a:t>ймовірність</a:t>
            </a:r>
            <a:r>
              <a:rPr lang="ru-RU" dirty="0" smtClean="0"/>
              <a:t> </a:t>
            </a:r>
            <a:r>
              <a:rPr lang="ru-RU" dirty="0" err="1" smtClean="0"/>
              <a:t>збудження</a:t>
            </a:r>
            <a:r>
              <a:rPr lang="ru-RU" dirty="0" smtClean="0"/>
              <a:t> </a:t>
            </a:r>
            <a:r>
              <a:rPr lang="ru-RU" dirty="0" err="1" smtClean="0"/>
              <a:t>електрона</a:t>
            </a:r>
            <a:r>
              <a:rPr lang="ru-RU" dirty="0" smtClean="0"/>
              <a:t> у зону </a:t>
            </a:r>
            <a:r>
              <a:rPr lang="ru-RU" dirty="0" err="1" smtClean="0"/>
              <a:t>провідності</a:t>
            </a:r>
            <a:r>
              <a:rPr lang="ru-RU" dirty="0" smtClean="0"/>
              <a:t> </a:t>
            </a:r>
            <a:r>
              <a:rPr lang="ru-RU" dirty="0" err="1" smtClean="0"/>
              <a:t>зростає</a:t>
            </a:r>
            <a:r>
              <a:rPr lang="ru-RU" dirty="0" smtClean="0"/>
              <a:t> за </a:t>
            </a:r>
            <a:r>
              <a:rPr lang="ru-RU" dirty="0" err="1" smtClean="0"/>
              <a:t>експоненційним</a:t>
            </a:r>
            <a:r>
              <a:rPr lang="ru-RU" dirty="0" smtClean="0"/>
              <a:t> законом.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фактом </a:t>
            </a:r>
            <a:r>
              <a:rPr lang="ru-RU" dirty="0" err="1" smtClean="0"/>
              <a:t>зумовлене</a:t>
            </a:r>
            <a:r>
              <a:rPr lang="ru-RU" dirty="0" smtClean="0"/>
              <a:t>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електропровідності</a:t>
            </a:r>
            <a:r>
              <a:rPr lang="ru-RU" dirty="0" smtClean="0"/>
              <a:t> </a:t>
            </a:r>
            <a:r>
              <a:rPr lang="ru-RU" dirty="0" err="1" smtClean="0"/>
              <a:t>власних</a:t>
            </a:r>
            <a:r>
              <a:rPr lang="ru-RU" dirty="0" smtClean="0"/>
              <a:t> </a:t>
            </a:r>
            <a:r>
              <a:rPr lang="ru-RU" dirty="0" err="1" smtClean="0"/>
              <a:t>напівпровідників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на </a:t>
            </a:r>
            <a:r>
              <a:rPr lang="ru-RU" dirty="0" err="1" smtClean="0"/>
              <a:t>електропровідність</a:t>
            </a:r>
            <a:r>
              <a:rPr lang="ru-RU" dirty="0" smtClean="0"/>
              <a:t> </a:t>
            </a:r>
            <a:r>
              <a:rPr lang="ru-RU" dirty="0" err="1" smtClean="0"/>
              <a:t>напівпровідників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 </a:t>
            </a:r>
            <a:r>
              <a:rPr lang="ru-RU" dirty="0" err="1" smtClean="0"/>
              <a:t>домішки</a:t>
            </a:r>
            <a:r>
              <a:rPr lang="ru-RU" dirty="0" smtClean="0"/>
              <a:t> — </a:t>
            </a:r>
            <a:r>
              <a:rPr lang="ru-RU" dirty="0" err="1" smtClean="0"/>
              <a:t>донори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акцептори</a:t>
            </a:r>
            <a:r>
              <a:rPr lang="ru-RU" dirty="0" smtClean="0"/>
              <a:t>.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доволі</a:t>
            </a:r>
            <a:r>
              <a:rPr lang="ru-RU" dirty="0" smtClean="0"/>
              <a:t> </a:t>
            </a:r>
            <a:r>
              <a:rPr lang="ru-RU" dirty="0" err="1" smtClean="0"/>
              <a:t>великій</a:t>
            </a:r>
            <a:r>
              <a:rPr lang="ru-RU" dirty="0" smtClean="0"/>
              <a:t> </a:t>
            </a:r>
            <a:r>
              <a:rPr lang="ru-RU" dirty="0" err="1" smtClean="0"/>
              <a:t>діелектричній</a:t>
            </a:r>
            <a:r>
              <a:rPr lang="ru-RU" dirty="0" smtClean="0"/>
              <a:t> </a:t>
            </a:r>
            <a:r>
              <a:rPr lang="ru-RU" dirty="0" err="1" smtClean="0"/>
              <a:t>проникності</a:t>
            </a:r>
            <a:r>
              <a:rPr lang="ru-RU" dirty="0" smtClean="0"/>
              <a:t> </a:t>
            </a:r>
            <a:r>
              <a:rPr lang="ru-RU" dirty="0" err="1" smtClean="0"/>
              <a:t>домішкові</a:t>
            </a:r>
            <a:r>
              <a:rPr lang="ru-RU" dirty="0" smtClean="0"/>
              <a:t> </a:t>
            </a:r>
            <a:r>
              <a:rPr lang="ru-RU" dirty="0" err="1" smtClean="0"/>
              <a:t>рівні</a:t>
            </a:r>
            <a:r>
              <a:rPr lang="ru-RU" dirty="0" smtClean="0"/>
              <a:t> в </a:t>
            </a:r>
            <a:r>
              <a:rPr lang="ru-RU" dirty="0" err="1" smtClean="0"/>
              <a:t>забороненій</a:t>
            </a:r>
            <a:r>
              <a:rPr lang="ru-RU" dirty="0" smtClean="0"/>
              <a:t> </a:t>
            </a:r>
            <a:r>
              <a:rPr lang="ru-RU" dirty="0" err="1" smtClean="0"/>
              <a:t>зоні</a:t>
            </a:r>
            <a:r>
              <a:rPr lang="ru-RU" dirty="0" smtClean="0"/>
              <a:t> </a:t>
            </a:r>
            <a:r>
              <a:rPr lang="ru-RU" dirty="0" err="1" smtClean="0"/>
              <a:t>розташовані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до </a:t>
            </a:r>
            <a:r>
              <a:rPr lang="ru-RU" dirty="0" err="1" smtClean="0"/>
              <a:t>зони</a:t>
            </a:r>
            <a:r>
              <a:rPr lang="ru-RU" dirty="0" smtClean="0"/>
              <a:t> </a:t>
            </a:r>
            <a:r>
              <a:rPr lang="ru-RU" dirty="0" err="1" smtClean="0"/>
              <a:t>провідності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до</a:t>
            </a:r>
            <a:r>
              <a:rPr lang="ru-RU" dirty="0" smtClean="0"/>
              <a:t> </a:t>
            </a:r>
            <a:r>
              <a:rPr lang="ru-RU" dirty="0" err="1" smtClean="0"/>
              <a:t>валентної</a:t>
            </a:r>
            <a:r>
              <a:rPr lang="ru-RU" dirty="0" smtClean="0"/>
              <a:t> </a:t>
            </a:r>
            <a:r>
              <a:rPr lang="ru-RU" dirty="0" err="1" smtClean="0"/>
              <a:t>зони</a:t>
            </a:r>
            <a:r>
              <a:rPr lang="ru-RU" dirty="0" smtClean="0"/>
              <a:t> (&lt; 0.5 </a:t>
            </a:r>
            <a:r>
              <a:rPr lang="ru-RU" dirty="0" err="1" smtClean="0"/>
              <a:t>еВ</a:t>
            </a:r>
            <a:r>
              <a:rPr lang="ru-RU" dirty="0" smtClean="0"/>
              <a:t>), </a:t>
            </a:r>
            <a:r>
              <a:rPr lang="ru-RU" dirty="0" err="1" smtClean="0"/>
              <a:t>й</a:t>
            </a:r>
            <a:r>
              <a:rPr lang="ru-RU" dirty="0" smtClean="0"/>
              <a:t> легко </a:t>
            </a:r>
            <a:r>
              <a:rPr lang="ru-RU" dirty="0" err="1" smtClean="0"/>
              <a:t>іонізуються</a:t>
            </a:r>
            <a:r>
              <a:rPr lang="ru-RU" dirty="0" smtClean="0"/>
              <a:t>, </a:t>
            </a:r>
            <a:r>
              <a:rPr lang="ru-RU" dirty="0" err="1" smtClean="0"/>
              <a:t>віддаючи</a:t>
            </a:r>
            <a:r>
              <a:rPr lang="ru-RU" dirty="0" smtClean="0"/>
              <a:t> </a:t>
            </a:r>
            <a:r>
              <a:rPr lang="ru-RU" dirty="0" err="1" smtClean="0"/>
              <a:t>електрони</a:t>
            </a:r>
            <a:r>
              <a:rPr lang="ru-RU" dirty="0" smtClean="0"/>
              <a:t> в зону </a:t>
            </a:r>
            <a:r>
              <a:rPr lang="ru-RU" dirty="0" err="1" smtClean="0"/>
              <a:t>провідності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забираючи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валентної</a:t>
            </a:r>
            <a:r>
              <a:rPr lang="ru-RU" dirty="0" smtClean="0"/>
              <a:t> </a:t>
            </a:r>
            <a:r>
              <a:rPr lang="ru-RU" dirty="0" err="1" smtClean="0"/>
              <a:t>зони</a:t>
            </a:r>
            <a:r>
              <a:rPr lang="ru-RU" dirty="0" smtClean="0"/>
              <a:t>. </a:t>
            </a:r>
            <a:r>
              <a:rPr lang="ru-RU" dirty="0" err="1" smtClean="0"/>
              <a:t>Леговані</a:t>
            </a:r>
            <a:r>
              <a:rPr lang="ru-RU" dirty="0" smtClean="0"/>
              <a:t> </a:t>
            </a:r>
            <a:r>
              <a:rPr lang="ru-RU" dirty="0" err="1" smtClean="0"/>
              <a:t>напівпровідники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значну</a:t>
            </a:r>
            <a:r>
              <a:rPr lang="ru-RU" dirty="0" smtClean="0"/>
              <a:t> </a:t>
            </a:r>
            <a:r>
              <a:rPr lang="ru-RU" dirty="0" err="1" smtClean="0"/>
              <a:t>електропровідність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/>
              <a:t>Фактори, що впливають на провідність</a:t>
            </a:r>
            <a:endParaRPr lang="ru-RU" sz="3200" dirty="0"/>
          </a:p>
        </p:txBody>
      </p:sp>
      <p:pic>
        <p:nvPicPr>
          <p:cNvPr id="5" name="Содержимое 4" descr="default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1785926"/>
            <a:ext cx="2571768" cy="2337971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85926"/>
            <a:ext cx="4038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Невелика ширина </a:t>
            </a:r>
            <a:r>
              <a:rPr lang="ru-RU" dirty="0" err="1" smtClean="0"/>
              <a:t>забороненої</a:t>
            </a:r>
            <a:r>
              <a:rPr lang="ru-RU" dirty="0" smtClean="0"/>
              <a:t> </a:t>
            </a:r>
            <a:r>
              <a:rPr lang="ru-RU" dirty="0" err="1" smtClean="0"/>
              <a:t>зони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фотопровідності</a:t>
            </a:r>
            <a:r>
              <a:rPr lang="ru-RU" dirty="0" smtClean="0"/>
              <a:t> </a:t>
            </a:r>
            <a:r>
              <a:rPr lang="ru-RU" dirty="0" err="1" smtClean="0"/>
              <a:t>напівпровідників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концентрації</a:t>
            </a:r>
            <a:r>
              <a:rPr lang="ru-RU" dirty="0" smtClean="0"/>
              <a:t> </a:t>
            </a:r>
            <a:r>
              <a:rPr lang="ru-RU" dirty="0" err="1" smtClean="0"/>
              <a:t>домішок</a:t>
            </a:r>
            <a:r>
              <a:rPr lang="ru-RU" dirty="0" smtClean="0"/>
              <a:t> </a:t>
            </a:r>
            <a:r>
              <a:rPr lang="ru-RU" dirty="0" err="1" smtClean="0"/>
              <a:t>напівпровідники</a:t>
            </a:r>
            <a:r>
              <a:rPr lang="ru-RU" dirty="0" smtClean="0"/>
              <a:t> </a:t>
            </a:r>
            <a:r>
              <a:rPr lang="ru-RU" dirty="0" err="1" smtClean="0"/>
              <a:t>діляться</a:t>
            </a:r>
            <a:r>
              <a:rPr lang="ru-RU" dirty="0" smtClean="0"/>
              <a:t> на </a:t>
            </a:r>
            <a:r>
              <a:rPr lang="ru-RU" dirty="0" err="1" smtClean="0"/>
              <a:t>власні</a:t>
            </a:r>
            <a:r>
              <a:rPr lang="ru-RU" dirty="0" smtClean="0"/>
              <a:t> (без </a:t>
            </a:r>
            <a:r>
              <a:rPr lang="ru-RU" dirty="0" err="1" smtClean="0"/>
              <a:t>домішок</a:t>
            </a:r>
            <a:r>
              <a:rPr lang="ru-RU" dirty="0" smtClean="0"/>
              <a:t>), </a:t>
            </a:r>
            <a:r>
              <a:rPr lang="en-US" dirty="0" smtClean="0"/>
              <a:t>n-</a:t>
            </a:r>
            <a:r>
              <a:rPr lang="ru-RU" dirty="0" smtClean="0"/>
              <a:t>типу (</a:t>
            </a:r>
            <a:r>
              <a:rPr lang="ru-RU" dirty="0" err="1" smtClean="0"/>
              <a:t>донори</a:t>
            </a:r>
            <a:r>
              <a:rPr lang="ru-RU" dirty="0" smtClean="0"/>
              <a:t>), </a:t>
            </a:r>
            <a:r>
              <a:rPr lang="en-US" dirty="0" smtClean="0"/>
              <a:t>p-</a:t>
            </a:r>
            <a:r>
              <a:rPr lang="ru-RU" dirty="0" smtClean="0"/>
              <a:t>типу (</a:t>
            </a:r>
            <a:r>
              <a:rPr lang="ru-RU" dirty="0" err="1" smtClean="0"/>
              <a:t>акцептори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компенсовані</a:t>
            </a:r>
            <a:r>
              <a:rPr lang="ru-RU" dirty="0" smtClean="0"/>
              <a:t> (</a:t>
            </a:r>
            <a:r>
              <a:rPr lang="ru-RU" dirty="0" err="1" smtClean="0"/>
              <a:t>концентрація</a:t>
            </a:r>
            <a:r>
              <a:rPr lang="ru-RU" dirty="0" smtClean="0"/>
              <a:t> </a:t>
            </a:r>
            <a:r>
              <a:rPr lang="ru-RU" dirty="0" err="1" smtClean="0"/>
              <a:t>донорів</a:t>
            </a:r>
            <a:r>
              <a:rPr lang="ru-RU" dirty="0" smtClean="0"/>
              <a:t> </a:t>
            </a:r>
            <a:r>
              <a:rPr lang="ru-RU" dirty="0" err="1" smtClean="0"/>
              <a:t>урівноважує</a:t>
            </a:r>
            <a:r>
              <a:rPr lang="ru-RU" dirty="0" smtClean="0"/>
              <a:t> </a:t>
            </a:r>
            <a:r>
              <a:rPr lang="ru-RU" dirty="0" err="1" smtClean="0"/>
              <a:t>концентрацію</a:t>
            </a:r>
            <a:r>
              <a:rPr lang="ru-RU" dirty="0" smtClean="0"/>
              <a:t> </a:t>
            </a:r>
            <a:r>
              <a:rPr lang="ru-RU" dirty="0" err="1" smtClean="0"/>
              <a:t>акцепторів</a:t>
            </a:r>
            <a:r>
              <a:rPr lang="ru-RU" dirty="0" smtClean="0"/>
              <a:t>,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напівпровідник</a:t>
            </a:r>
            <a:r>
              <a:rPr lang="ru-RU" dirty="0" smtClean="0"/>
              <a:t> </a:t>
            </a:r>
            <a:r>
              <a:rPr lang="ru-RU" dirty="0" err="1" smtClean="0"/>
              <a:t>веде</a:t>
            </a:r>
            <a:r>
              <a:rPr lang="ru-RU" dirty="0" smtClean="0"/>
              <a:t> себе, як </a:t>
            </a:r>
            <a:r>
              <a:rPr lang="ru-RU" dirty="0" err="1" smtClean="0"/>
              <a:t>власний</a:t>
            </a:r>
            <a:r>
              <a:rPr lang="ru-RU" dirty="0" smtClean="0"/>
              <a:t>). При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високій</a:t>
            </a:r>
            <a:r>
              <a:rPr lang="ru-RU" dirty="0" smtClean="0"/>
              <a:t> </a:t>
            </a:r>
            <a:r>
              <a:rPr lang="ru-RU" dirty="0" err="1" smtClean="0"/>
              <a:t>концентрації</a:t>
            </a:r>
            <a:r>
              <a:rPr lang="ru-RU" dirty="0" smtClean="0"/>
              <a:t> </a:t>
            </a:r>
            <a:r>
              <a:rPr lang="ru-RU" dirty="0" err="1" smtClean="0"/>
              <a:t>домішок</a:t>
            </a:r>
            <a:r>
              <a:rPr lang="ru-RU" dirty="0" smtClean="0"/>
              <a:t> </a:t>
            </a:r>
            <a:r>
              <a:rPr lang="ru-RU" dirty="0" err="1" smtClean="0"/>
              <a:t>напівпровідник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виродженим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поводить себе як метал.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4429132"/>
            <a:ext cx="2731113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066800"/>
          </a:xfrm>
        </p:spPr>
        <p:txBody>
          <a:bodyPr/>
          <a:lstStyle/>
          <a:p>
            <a:pPr algn="ctr"/>
            <a:r>
              <a:rPr lang="uk-UA" dirty="0" smtClean="0"/>
              <a:t>Напівпровідники в ПСХЕ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2000240"/>
            <a:ext cx="4038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Неорганічні</a:t>
            </a:r>
            <a:r>
              <a:rPr lang="ru-RU" dirty="0" smtClean="0"/>
              <a:t> </a:t>
            </a:r>
            <a:r>
              <a:rPr lang="ru-RU" dirty="0" err="1" smtClean="0"/>
              <a:t>напівпровідники</a:t>
            </a:r>
            <a:r>
              <a:rPr lang="ru-RU" dirty="0" smtClean="0"/>
              <a:t> </a:t>
            </a:r>
            <a:r>
              <a:rPr lang="ru-RU" dirty="0" err="1" smtClean="0"/>
              <a:t>розділяють</a:t>
            </a:r>
            <a:r>
              <a:rPr lang="ru-RU" dirty="0" smtClean="0"/>
              <a:t> на </a:t>
            </a:r>
            <a:r>
              <a:rPr lang="ru-RU" dirty="0" err="1" smtClean="0"/>
              <a:t>типи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Одноелементні</a:t>
            </a:r>
            <a:r>
              <a:rPr lang="ru-RU" dirty="0" smtClean="0"/>
              <a:t> </a:t>
            </a:r>
            <a:r>
              <a:rPr lang="ru-RU" dirty="0" err="1" smtClean="0"/>
              <a:t>напівпровідники</a:t>
            </a:r>
            <a:r>
              <a:rPr lang="ru-RU" dirty="0" smtClean="0"/>
              <a:t> </a:t>
            </a:r>
            <a:r>
              <a:rPr lang="en-US" dirty="0" smtClean="0"/>
              <a:t>IV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періодичної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. За </a:t>
            </a:r>
            <a:r>
              <a:rPr lang="ru-RU" dirty="0" err="1" smtClean="0"/>
              <a:t>сучасною</a:t>
            </a:r>
            <a:r>
              <a:rPr lang="ru-RU" dirty="0" smtClean="0"/>
              <a:t> </a:t>
            </a:r>
            <a:r>
              <a:rPr lang="ru-RU" dirty="0" err="1" smtClean="0"/>
              <a:t>хімічною</a:t>
            </a:r>
            <a:r>
              <a:rPr lang="ru-RU" dirty="0" smtClean="0"/>
              <a:t> </a:t>
            </a:r>
            <a:r>
              <a:rPr lang="ru-RU" dirty="0" err="1" smtClean="0"/>
              <a:t>класифікацією</a:t>
            </a:r>
            <a:r>
              <a:rPr lang="ru-RU" dirty="0" smtClean="0"/>
              <a:t>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 14 </a:t>
            </a:r>
            <a:r>
              <a:rPr lang="ru-RU" dirty="0" err="1" smtClean="0"/>
              <a:t>періодичної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в </a:t>
            </a:r>
            <a:r>
              <a:rPr lang="ru-RU" dirty="0" err="1" smtClean="0"/>
              <a:t>фізиці</a:t>
            </a:r>
            <a:r>
              <a:rPr lang="ru-RU" dirty="0" smtClean="0"/>
              <a:t> заведено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стару</a:t>
            </a:r>
            <a:r>
              <a:rPr lang="ru-RU" dirty="0" smtClean="0"/>
              <a:t> </a:t>
            </a:r>
            <a:r>
              <a:rPr lang="ru-RU" dirty="0" err="1" smtClean="0"/>
              <a:t>термінологію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Складні</a:t>
            </a:r>
            <a:r>
              <a:rPr lang="ru-RU" dirty="0" smtClean="0"/>
              <a:t>: </a:t>
            </a:r>
            <a:r>
              <a:rPr lang="ru-RU" dirty="0" err="1" smtClean="0"/>
              <a:t>двоелементний</a:t>
            </a:r>
            <a:r>
              <a:rPr lang="ru-RU" dirty="0" smtClean="0"/>
              <a:t> </a:t>
            </a:r>
            <a:r>
              <a:rPr lang="en-US" dirty="0" smtClean="0"/>
              <a:t>AIII BV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en-US" dirty="0" smtClean="0"/>
              <a:t>AII BVI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третьої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п'ятої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другої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шостої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елементів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неорганічних</a:t>
            </a:r>
            <a:r>
              <a:rPr lang="ru-RU" dirty="0" smtClean="0"/>
              <a:t> </a:t>
            </a:r>
            <a:r>
              <a:rPr lang="ru-RU" dirty="0" err="1" smtClean="0"/>
              <a:t>напівпровідників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цікаву</a:t>
            </a:r>
            <a:r>
              <a:rPr lang="ru-RU" dirty="0" smtClean="0"/>
              <a:t> </a:t>
            </a:r>
            <a:r>
              <a:rPr lang="ru-RU" dirty="0" err="1" smtClean="0"/>
              <a:t>залежність</a:t>
            </a:r>
            <a:r>
              <a:rPr lang="ru-RU" dirty="0" smtClean="0"/>
              <a:t> </a:t>
            </a:r>
            <a:r>
              <a:rPr lang="ru-RU" dirty="0" err="1" smtClean="0"/>
              <a:t>ширини</a:t>
            </a:r>
            <a:r>
              <a:rPr lang="ru-RU" dirty="0" smtClean="0"/>
              <a:t> </a:t>
            </a:r>
            <a:r>
              <a:rPr lang="ru-RU" dirty="0" err="1" smtClean="0"/>
              <a:t>забороненої</a:t>
            </a:r>
            <a:r>
              <a:rPr lang="ru-RU" dirty="0" smtClean="0"/>
              <a:t> </a:t>
            </a:r>
            <a:r>
              <a:rPr lang="ru-RU" dirty="0" err="1" smtClean="0"/>
              <a:t>зони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, а </a:t>
            </a:r>
            <a:r>
              <a:rPr lang="ru-RU" dirty="0" err="1" smtClean="0"/>
              <a:t>саме</a:t>
            </a:r>
            <a:r>
              <a:rPr lang="ru-RU" dirty="0" smtClean="0"/>
              <a:t> —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збільшенням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 ширина </a:t>
            </a:r>
            <a:r>
              <a:rPr lang="ru-RU" dirty="0" err="1" smtClean="0"/>
              <a:t>забороненої</a:t>
            </a:r>
            <a:r>
              <a:rPr lang="ru-RU" dirty="0" smtClean="0"/>
              <a:t> </a:t>
            </a:r>
            <a:r>
              <a:rPr lang="ru-RU" dirty="0" err="1" smtClean="0"/>
              <a:t>зони</a:t>
            </a:r>
            <a:r>
              <a:rPr lang="ru-RU" dirty="0" smtClean="0"/>
              <a:t> </a:t>
            </a:r>
            <a:r>
              <a:rPr lang="ru-RU" dirty="0" err="1" smtClean="0"/>
              <a:t>зменшується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4357686" y="1857364"/>
          <a:ext cx="4643470" cy="482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  <a:gridCol w="690566"/>
                <a:gridCol w="773912"/>
                <a:gridCol w="773912"/>
                <a:gridCol w="773912"/>
                <a:gridCol w="773912"/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/>
                        <a:t>Група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IIIA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IVA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VIA</a:t>
                      </a:r>
                      <a:endParaRPr lang="ru-RU" dirty="0"/>
                    </a:p>
                  </a:txBody>
                  <a:tcPr/>
                </a:tc>
              </a:tr>
              <a:tr h="640080">
                <a:tc gridSpan="6">
                  <a:txBody>
                    <a:bodyPr/>
                    <a:lstStyle/>
                    <a:p>
                      <a:r>
                        <a:rPr lang="uk-UA" sz="1600" dirty="0" smtClean="0"/>
                        <a:t>Період</a:t>
                      </a:r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2068"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ru-RU" dirty="0"/>
                    </a:p>
                    <a:p>
                      <a:pPr algn="ctr"/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ru-RU" dirty="0"/>
                    </a:p>
                    <a:p>
                      <a:pPr algn="ctr"/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ru-RU" dirty="0"/>
                    </a:p>
                    <a:p>
                      <a:pPr algn="ctr"/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</a:tr>
              <a:tr h="38206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82068"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ru-RU" dirty="0"/>
                    </a:p>
                    <a:p>
                      <a:pPr algn="ctr"/>
                      <a:r>
                        <a:rPr lang="en-US" dirty="0" smtClean="0"/>
                        <a:t>Al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ru-RU" dirty="0"/>
                    </a:p>
                    <a:p>
                      <a:pPr algn="ctr"/>
                      <a:r>
                        <a:rPr lang="en-US" dirty="0" smtClean="0"/>
                        <a:t>Si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ru-RU" dirty="0"/>
                    </a:p>
                    <a:p>
                      <a:pPr algn="ctr"/>
                      <a:r>
                        <a:rPr lang="en-US" dirty="0" smtClean="0"/>
                        <a:t>P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ru-RU" dirty="0"/>
                    </a:p>
                    <a:p>
                      <a:pPr algn="ctr"/>
                      <a:r>
                        <a:rPr lang="en-US" dirty="0" smtClean="0"/>
                        <a:t>S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8206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764136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Zn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ru-RU" dirty="0"/>
                    </a:p>
                    <a:p>
                      <a:pPr algn="ctr"/>
                      <a:r>
                        <a:rPr lang="en-US" dirty="0" err="1" smtClean="0"/>
                        <a:t>Ga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ru-RU" dirty="0"/>
                    </a:p>
                    <a:p>
                      <a:pPr algn="ctr"/>
                      <a:r>
                        <a:rPr lang="en-US" dirty="0" err="1" smtClean="0"/>
                        <a:t>Ge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ru-RU" dirty="0"/>
                    </a:p>
                    <a:p>
                      <a:pPr algn="ctr"/>
                      <a:r>
                        <a:rPr lang="en-US" dirty="0" smtClean="0"/>
                        <a:t>As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</a:t>
                      </a:r>
                      <a:endParaRPr lang="ru-RU" dirty="0"/>
                    </a:p>
                    <a:p>
                      <a:pPr algn="ctr"/>
                      <a:r>
                        <a:rPr lang="en-US" dirty="0" smtClean="0"/>
                        <a:t>Se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64136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ru-RU" dirty="0"/>
                    </a:p>
                    <a:p>
                      <a:pPr algn="ctr"/>
                      <a:r>
                        <a:rPr lang="en-US" dirty="0" err="1" smtClean="0"/>
                        <a:t>Cd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ru-RU" dirty="0"/>
                    </a:p>
                    <a:p>
                      <a:pPr algn="ctr"/>
                      <a:r>
                        <a:rPr lang="en-US" dirty="0" smtClean="0"/>
                        <a:t>In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ru-RU" dirty="0"/>
                    </a:p>
                    <a:p>
                      <a:pPr algn="ctr"/>
                      <a:r>
                        <a:rPr lang="en-US" dirty="0" err="1" smtClean="0"/>
                        <a:t>Sn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</a:t>
                      </a:r>
                      <a:endParaRPr lang="ru-RU" dirty="0"/>
                    </a:p>
                    <a:p>
                      <a:pPr algn="ctr"/>
                      <a:r>
                        <a:rPr lang="en-US" dirty="0" err="1" smtClean="0"/>
                        <a:t>Sb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ru-RU" dirty="0"/>
                    </a:p>
                    <a:p>
                      <a:pPr algn="ctr"/>
                      <a:r>
                        <a:rPr lang="en-US" dirty="0" smtClean="0"/>
                        <a:t>Te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82068"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ru-RU" dirty="0"/>
                    </a:p>
                    <a:p>
                      <a:pPr algn="ctr"/>
                      <a:r>
                        <a:rPr lang="en-US" dirty="0" smtClean="0"/>
                        <a:t>Hg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206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</p:spPr>
        <p:txBody>
          <a:bodyPr/>
          <a:lstStyle/>
          <a:p>
            <a:pPr algn="ctr"/>
            <a:r>
              <a:rPr lang="ru-RU" dirty="0" err="1" smtClean="0"/>
              <a:t>Застосування</a:t>
            </a:r>
            <a:endParaRPr lang="ru-RU" dirty="0"/>
          </a:p>
        </p:txBody>
      </p:sp>
      <p:pic>
        <p:nvPicPr>
          <p:cNvPr id="5" name="Содержимое 4" descr="novye-mikro-svetodiody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4348" y="1857364"/>
            <a:ext cx="3786214" cy="2187789"/>
          </a:xfrm>
          <a:effectLst>
            <a:outerShdw blurRad="342900" dist="101600" dir="6180000" sx="104000" sy="104000" algn="tr" rotWithShape="0">
              <a:srgbClr val="0070C0">
                <a:alpha val="78000"/>
              </a:srgbClr>
            </a:outerShdw>
          </a:effectLst>
          <a:scene3d>
            <a:camera prst="orthographicFront"/>
            <a:lightRig rig="threePt" dir="t"/>
          </a:scene3d>
          <a:sp3d>
            <a:bevelB/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Кремній</a:t>
            </a:r>
            <a:r>
              <a:rPr lang="ru-RU" dirty="0" smtClean="0"/>
              <a:t> </a:t>
            </a:r>
            <a:r>
              <a:rPr lang="ru-RU" dirty="0" err="1" smtClean="0"/>
              <a:t>найчастіше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в </a:t>
            </a:r>
            <a:r>
              <a:rPr lang="ru-RU" dirty="0" err="1" smtClean="0"/>
              <a:t>діодах</a:t>
            </a:r>
            <a:r>
              <a:rPr lang="ru-RU" dirty="0" smtClean="0"/>
              <a:t>, </a:t>
            </a:r>
            <a:r>
              <a:rPr lang="ru-RU" dirty="0" err="1" smtClean="0"/>
              <a:t>світлодіодах</a:t>
            </a:r>
            <a:r>
              <a:rPr lang="ru-RU" dirty="0" smtClean="0"/>
              <a:t>, транзисторах, </a:t>
            </a:r>
            <a:r>
              <a:rPr lang="ru-RU" dirty="0" err="1" smtClean="0"/>
              <a:t>випрямлячах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інтегральних</a:t>
            </a:r>
            <a:r>
              <a:rPr lang="ru-RU" dirty="0" smtClean="0"/>
              <a:t> схемах (чипах), </a:t>
            </a:r>
            <a:r>
              <a:rPr lang="ru-RU" dirty="0" err="1" smtClean="0"/>
              <a:t>сонячних</a:t>
            </a:r>
            <a:r>
              <a:rPr lang="ru-RU" dirty="0" smtClean="0"/>
              <a:t> </a:t>
            </a:r>
            <a:r>
              <a:rPr lang="ru-RU" dirty="0" err="1" smtClean="0"/>
              <a:t>елементах</a:t>
            </a:r>
            <a:r>
              <a:rPr lang="ru-RU" dirty="0" smtClean="0"/>
              <a:t>. </a:t>
            </a:r>
            <a:r>
              <a:rPr lang="ru-RU" dirty="0" err="1" smtClean="0"/>
              <a:t>Окрім</a:t>
            </a:r>
            <a:r>
              <a:rPr lang="ru-RU" dirty="0" smtClean="0"/>
              <a:t> </a:t>
            </a:r>
            <a:r>
              <a:rPr lang="ru-RU" dirty="0" err="1" smtClean="0"/>
              <a:t>кремнію</a:t>
            </a:r>
            <a:r>
              <a:rPr lang="ru-RU" dirty="0" smtClean="0"/>
              <a:t> широко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</a:t>
            </a:r>
            <a:r>
              <a:rPr lang="ru-RU" dirty="0" err="1" smtClean="0"/>
              <a:t>арсенід</a:t>
            </a:r>
            <a:r>
              <a:rPr lang="ru-RU" dirty="0" smtClean="0"/>
              <a:t> </a:t>
            </a:r>
            <a:r>
              <a:rPr lang="ru-RU" dirty="0" err="1" smtClean="0"/>
              <a:t>галію</a:t>
            </a:r>
            <a:r>
              <a:rPr lang="ru-RU" dirty="0" smtClean="0"/>
              <a:t>, </a:t>
            </a:r>
            <a:r>
              <a:rPr lang="ru-RU" dirty="0" err="1" smtClean="0"/>
              <a:t>арсенід</a:t>
            </a:r>
            <a:r>
              <a:rPr lang="ru-RU" dirty="0" smtClean="0"/>
              <a:t> </a:t>
            </a:r>
            <a:r>
              <a:rPr lang="ru-RU" dirty="0" err="1" smtClean="0"/>
              <a:t>алюмінію</a:t>
            </a:r>
            <a:r>
              <a:rPr lang="ru-RU" dirty="0" smtClean="0"/>
              <a:t>, </a:t>
            </a:r>
            <a:r>
              <a:rPr lang="ru-RU" dirty="0" err="1" smtClean="0"/>
              <a:t>германій</a:t>
            </a:r>
            <a:r>
              <a:rPr lang="ru-RU" dirty="0" smtClean="0"/>
              <a:t> та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. В </a:t>
            </a:r>
            <a:r>
              <a:rPr lang="ru-RU" dirty="0" err="1" smtClean="0"/>
              <a:t>останні</a:t>
            </a:r>
            <a:r>
              <a:rPr lang="ru-RU" dirty="0" smtClean="0"/>
              <a:t> роки </a:t>
            </a:r>
            <a:r>
              <a:rPr lang="ru-RU" dirty="0" err="1" smtClean="0"/>
              <a:t>дедалі</a:t>
            </a:r>
            <a:r>
              <a:rPr lang="ru-RU" dirty="0" smtClean="0"/>
              <a:t> </a:t>
            </a:r>
            <a:r>
              <a:rPr lang="ru-RU" dirty="0" err="1" smtClean="0"/>
              <a:t>популярніші</a:t>
            </a:r>
            <a:r>
              <a:rPr lang="ru-RU" dirty="0" smtClean="0"/>
              <a:t> </a:t>
            </a:r>
            <a:r>
              <a:rPr lang="ru-RU" dirty="0" err="1" smtClean="0"/>
              <a:t>органічні</a:t>
            </a:r>
            <a:r>
              <a:rPr lang="ru-RU" dirty="0" smtClean="0"/>
              <a:t> </a:t>
            </a:r>
            <a:r>
              <a:rPr lang="ru-RU" dirty="0" err="1" smtClean="0"/>
              <a:t>напівпровідники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застосовуються</a:t>
            </a:r>
            <a:r>
              <a:rPr lang="ru-RU" dirty="0" smtClean="0"/>
              <a:t>, </a:t>
            </a:r>
            <a:r>
              <a:rPr lang="ru-RU" dirty="0" err="1" smtClean="0"/>
              <a:t>наприклад</a:t>
            </a:r>
            <a:r>
              <a:rPr lang="ru-RU" dirty="0" smtClean="0"/>
              <a:t>, у </a:t>
            </a:r>
            <a:r>
              <a:rPr lang="ru-RU" dirty="0" err="1" smtClean="0"/>
              <a:t>копіювальній</a:t>
            </a:r>
            <a:r>
              <a:rPr lang="ru-RU" dirty="0" smtClean="0"/>
              <a:t> </a:t>
            </a:r>
            <a:r>
              <a:rPr lang="ru-RU" dirty="0" err="1" smtClean="0"/>
              <a:t>техніці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143380"/>
            <a:ext cx="3786214" cy="2526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17500" dist="165100" dir="8100000" sx="103000" sy="103000" algn="tr" rotWithShape="0">
              <a:srgbClr val="00B050">
                <a:alpha val="77000"/>
              </a:srgbClr>
            </a:outerShdw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4F4F4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111</TotalTime>
  <Words>539</Words>
  <Application>Microsoft Office PowerPoint</Application>
  <PresentationFormat>Экран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Провідність напівпровідників</vt:lpstr>
      <vt:lpstr>Напівпровідник</vt:lpstr>
      <vt:lpstr>Приклади напівпровідників</vt:lpstr>
      <vt:lpstr>Залежність провідності від тепла</vt:lpstr>
      <vt:lpstr>Фактори, що впливають на провідність</vt:lpstr>
      <vt:lpstr>Фактори, що впливають на провідність</vt:lpstr>
      <vt:lpstr>Напівпровідники в ПСХЕ</vt:lpstr>
      <vt:lpstr>Застосування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Провідність напівпровідників</dc:title>
  <dc:creator>www.PHILka.RU</dc:creator>
  <cp:lastModifiedBy>www.PHILka.RU</cp:lastModifiedBy>
  <cp:revision>16</cp:revision>
  <dcterms:created xsi:type="dcterms:W3CDTF">2013-10-07T15:53:05Z</dcterms:created>
  <dcterms:modified xsi:type="dcterms:W3CDTF">2013-10-07T17:44:15Z</dcterms:modified>
</cp:coreProperties>
</file>