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handoutMasterIdLst>
    <p:handoutMasterId r:id="rId12"/>
  </p:handoutMasterIdLst>
  <p:sldIdLst>
    <p:sldId id="256" r:id="rId3"/>
    <p:sldId id="257" r:id="rId4"/>
    <p:sldId id="258" r:id="rId5"/>
    <p:sldId id="259" r:id="rId6"/>
    <p:sldId id="260" r:id="rId7"/>
    <p:sldId id="261" r:id="rId8"/>
    <p:sldId id="262" r:id="rId9"/>
    <p:sldId id="264" r:id="rId10"/>
    <p:sldId id="263"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3671888"/>
            <a:ext cx="6048375" cy="1109662"/>
          </a:xfrm>
        </p:spPr>
        <p:txBody>
          <a:bodyPr/>
          <a:lstStyle>
            <a:lvl1pPr>
              <a:defRPr sz="3200" b="1">
                <a:solidFill>
                  <a:schemeClr val="bg1"/>
                </a:solidFill>
              </a:defRPr>
            </a:lvl1pPr>
          </a:lstStyle>
          <a:p>
            <a:r>
              <a:rPr lang="ru-RU" smtClean="0"/>
              <a:t>Образец заголовка</a:t>
            </a:r>
            <a:endParaRPr lang="ru-RU"/>
          </a:p>
        </p:txBody>
      </p:sp>
      <p:sp>
        <p:nvSpPr>
          <p:cNvPr id="5123" name="Rectangle 3"/>
          <p:cNvSpPr>
            <a:spLocks noGrp="1" noChangeArrowheads="1"/>
          </p:cNvSpPr>
          <p:nvPr>
            <p:ph type="subTitle" idx="1"/>
          </p:nvPr>
        </p:nvSpPr>
        <p:spPr>
          <a:xfrm>
            <a:off x="468313" y="4532313"/>
            <a:ext cx="6048375" cy="696912"/>
          </a:xfrm>
        </p:spPr>
        <p:txBody>
          <a:bodyPr/>
          <a:lstStyle>
            <a:lvl1pPr marL="0" indent="0">
              <a:buFontTx/>
              <a:buNone/>
              <a:defRPr sz="2400" b="1">
                <a:solidFill>
                  <a:schemeClr val="bg1"/>
                </a:solidFill>
              </a:defRPr>
            </a:lvl1pPr>
          </a:lstStyle>
          <a:p>
            <a:r>
              <a:rPr lang="ru-RU" smtClean="0"/>
              <a:t>Образец подзаголовка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10388" y="1984375"/>
            <a:ext cx="1909762" cy="44672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76338" y="1984375"/>
            <a:ext cx="5581650" cy="44672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76338" y="2492375"/>
            <a:ext cx="3744912"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73650" y="2492375"/>
            <a:ext cx="3746500"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1984375"/>
            <a:ext cx="6553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1176338" y="2492375"/>
            <a:ext cx="7643812" cy="3959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chemeClr val="bg2"/>
          </a:solidFill>
          <a:latin typeface="+mj-lt"/>
          <a:ea typeface="+mj-ea"/>
          <a:cs typeface="+mj-cs"/>
        </a:defRPr>
      </a:lvl1pPr>
      <a:lvl2pPr algn="l" rtl="0" eaLnBrk="1" fontAlgn="base" hangingPunct="1">
        <a:spcBef>
          <a:spcPct val="0"/>
        </a:spcBef>
        <a:spcAft>
          <a:spcPct val="0"/>
        </a:spcAft>
        <a:defRPr sz="3600">
          <a:solidFill>
            <a:schemeClr val="bg2"/>
          </a:solidFill>
          <a:latin typeface="Arial" charset="0"/>
        </a:defRPr>
      </a:lvl2pPr>
      <a:lvl3pPr algn="l" rtl="0" eaLnBrk="1" fontAlgn="base" hangingPunct="1">
        <a:spcBef>
          <a:spcPct val="0"/>
        </a:spcBef>
        <a:spcAft>
          <a:spcPct val="0"/>
        </a:spcAft>
        <a:defRPr sz="3600">
          <a:solidFill>
            <a:schemeClr val="bg2"/>
          </a:solidFill>
          <a:latin typeface="Arial" charset="0"/>
        </a:defRPr>
      </a:lvl3pPr>
      <a:lvl4pPr algn="l" rtl="0" eaLnBrk="1" fontAlgn="base" hangingPunct="1">
        <a:spcBef>
          <a:spcPct val="0"/>
        </a:spcBef>
        <a:spcAft>
          <a:spcPct val="0"/>
        </a:spcAft>
        <a:defRPr sz="3600">
          <a:solidFill>
            <a:schemeClr val="bg2"/>
          </a:solidFill>
          <a:latin typeface="Arial" charset="0"/>
        </a:defRPr>
      </a:lvl4pPr>
      <a:lvl5pPr algn="l" rtl="0" eaLnBrk="1" fontAlgn="base" hangingPunct="1">
        <a:spcBef>
          <a:spcPct val="0"/>
        </a:spcBef>
        <a:spcAft>
          <a:spcPct val="0"/>
        </a:spcAft>
        <a:defRPr sz="3600">
          <a:solidFill>
            <a:schemeClr val="bg2"/>
          </a:solidFill>
          <a:latin typeface="Arial" charset="0"/>
        </a:defRPr>
      </a:lvl5pPr>
      <a:lvl6pPr marL="457200" algn="l" rtl="0" eaLnBrk="1" fontAlgn="base" hangingPunct="1">
        <a:spcBef>
          <a:spcPct val="0"/>
        </a:spcBef>
        <a:spcAft>
          <a:spcPct val="0"/>
        </a:spcAft>
        <a:defRPr sz="3600">
          <a:solidFill>
            <a:schemeClr val="bg2"/>
          </a:solidFill>
          <a:latin typeface="Arial" charset="0"/>
        </a:defRPr>
      </a:lvl6pPr>
      <a:lvl7pPr marL="914400" algn="l" rtl="0" eaLnBrk="1" fontAlgn="base" hangingPunct="1">
        <a:spcBef>
          <a:spcPct val="0"/>
        </a:spcBef>
        <a:spcAft>
          <a:spcPct val="0"/>
        </a:spcAft>
        <a:defRPr sz="3600">
          <a:solidFill>
            <a:schemeClr val="bg2"/>
          </a:solidFill>
          <a:latin typeface="Arial" charset="0"/>
        </a:defRPr>
      </a:lvl7pPr>
      <a:lvl8pPr marL="1371600" algn="l" rtl="0" eaLnBrk="1" fontAlgn="base" hangingPunct="1">
        <a:spcBef>
          <a:spcPct val="0"/>
        </a:spcBef>
        <a:spcAft>
          <a:spcPct val="0"/>
        </a:spcAft>
        <a:defRPr sz="3600">
          <a:solidFill>
            <a:schemeClr val="bg2"/>
          </a:solidFill>
          <a:latin typeface="Arial" charset="0"/>
        </a:defRPr>
      </a:lvl8pPr>
      <a:lvl9pPr marL="1828800" algn="l" rtl="0" eaLnBrk="1" fontAlgn="base" hangingPunct="1">
        <a:spcBef>
          <a:spcPct val="0"/>
        </a:spcBef>
        <a:spcAft>
          <a:spcPct val="0"/>
        </a:spcAft>
        <a:defRPr sz="3600">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2987675" y="476250"/>
            <a:ext cx="5400675" cy="665163"/>
          </a:xfrm>
          <a:noFill/>
        </p:spPr>
        <p:txBody>
          <a:bodyPr/>
          <a:lstStyle/>
          <a:p>
            <a:r>
              <a:rPr lang="en-US" sz="6600" dirty="0" err="1" smtClean="0">
                <a:solidFill>
                  <a:schemeClr val="bg2"/>
                </a:solidFill>
                <a:latin typeface="Tahoma" charset="0"/>
              </a:rPr>
              <a:t>Berufswahl</a:t>
            </a:r>
            <a:endParaRPr lang="uk-UA" sz="6600" dirty="0">
              <a:solidFill>
                <a:schemeClr val="bg2"/>
              </a:solidFill>
              <a:latin typeface="Tahoma"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357158" y="1142984"/>
            <a:ext cx="8462992" cy="1571636"/>
          </a:xfrm>
        </p:spPr>
        <p:txBody>
          <a:bodyPr/>
          <a:lstStyle/>
          <a:p>
            <a:pPr>
              <a:lnSpc>
                <a:spcPct val="90000"/>
              </a:lnSpc>
              <a:buNone/>
            </a:pPr>
            <a:r>
              <a:rPr lang="de-DE" sz="2000" dirty="0" smtClean="0"/>
              <a:t>     Die </a:t>
            </a:r>
            <a:r>
              <a:rPr lang="de-DE" sz="2000" dirty="0" smtClean="0"/>
              <a:t>Arbeit nimmt einen wichtigen Platz im Leben jedes Menschen ein. </a:t>
            </a:r>
            <a:r>
              <a:rPr lang="de-DE" sz="2000" dirty="0" smtClean="0"/>
              <a:t>  Wenn </a:t>
            </a:r>
            <a:r>
              <a:rPr lang="de-DE" sz="2000" dirty="0" smtClean="0"/>
              <a:t>der Mensch den Beruf wählt, wählt er die Beschäftigung, der er den großen Teil seiner Zeit widmet. Deshalb wird die Berufswahl zu einem wichtigen Problem für viele Jugendlichen. Die richtige Berufswahl ist für das ganze Leben wichtig. </a:t>
            </a:r>
            <a:endParaRPr lang="uk-UA" sz="2000" dirty="0" smtClean="0"/>
          </a:p>
          <a:p>
            <a:pPr>
              <a:lnSpc>
                <a:spcPct val="90000"/>
              </a:lnSpc>
            </a:pPr>
            <a:endParaRPr lang="ru-RU" sz="2000" dirty="0" smtClean="0"/>
          </a:p>
          <a:p>
            <a:pPr>
              <a:lnSpc>
                <a:spcPct val="90000"/>
              </a:lnSpc>
              <a:buNone/>
            </a:pPr>
            <a:endParaRPr lang="uk-UA" sz="2000" dirty="0"/>
          </a:p>
        </p:txBody>
      </p:sp>
      <p:sp>
        <p:nvSpPr>
          <p:cNvPr id="4" name="Прямоугольник 3"/>
          <p:cNvSpPr/>
          <p:nvPr/>
        </p:nvSpPr>
        <p:spPr>
          <a:xfrm>
            <a:off x="714348" y="2643182"/>
            <a:ext cx="8001056" cy="1631216"/>
          </a:xfrm>
          <a:prstGeom prst="rect">
            <a:avLst/>
          </a:prstGeom>
        </p:spPr>
        <p:txBody>
          <a:bodyPr wrap="square">
            <a:spAutoFit/>
          </a:bodyPr>
          <a:lstStyle/>
          <a:p>
            <a:r>
              <a:rPr lang="de-DE" sz="2000" dirty="0" smtClean="0">
                <a:latin typeface="+mn-lt"/>
              </a:rPr>
              <a:t>Bei der Berufswahl muss man viele Sachen berücksichtigen. Außer persönlichen Fähigkeiten sind viele andere Faktoren wichtig. Zum Beispiel, gibt es zu jedem Zeitpunkt aktuelle und nicht besonders aktuelle Berufe, weil menschliche Gesellschaft sich ständig entwickelt und ändert.</a:t>
            </a:r>
            <a:endParaRPr lang="ru-RU" sz="2000" dirty="0">
              <a:latin typeface="+mn-lt"/>
            </a:endParaRPr>
          </a:p>
        </p:txBody>
      </p:sp>
      <p:pic>
        <p:nvPicPr>
          <p:cNvPr id="5" name="Рисунок 4" descr="8738.jpg"/>
          <p:cNvPicPr>
            <a:picLocks noChangeAspect="1"/>
          </p:cNvPicPr>
          <p:nvPr/>
        </p:nvPicPr>
        <p:blipFill>
          <a:blip r:embed="rId2"/>
          <a:stretch>
            <a:fillRect/>
          </a:stretch>
        </p:blipFill>
        <p:spPr>
          <a:xfrm>
            <a:off x="857224" y="4286256"/>
            <a:ext cx="3119438" cy="2110495"/>
          </a:xfrm>
          <a:prstGeom prst="rect">
            <a:avLst/>
          </a:prstGeom>
        </p:spPr>
      </p:pic>
      <p:pic>
        <p:nvPicPr>
          <p:cNvPr id="6" name="Рисунок 5" descr="331100.jpg"/>
          <p:cNvPicPr>
            <a:picLocks noChangeAspect="1"/>
          </p:cNvPicPr>
          <p:nvPr/>
        </p:nvPicPr>
        <p:blipFill>
          <a:blip r:embed="rId3"/>
          <a:stretch>
            <a:fillRect/>
          </a:stretch>
        </p:blipFill>
        <p:spPr>
          <a:xfrm>
            <a:off x="5072066" y="4286256"/>
            <a:ext cx="3214710" cy="21431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2143108" y="142852"/>
            <a:ext cx="6553200" cy="792162"/>
          </a:xfrm>
        </p:spPr>
        <p:txBody>
          <a:bodyPr/>
          <a:lstStyle/>
          <a:p>
            <a:pPr algn="ctr"/>
            <a:r>
              <a:rPr lang="en-US" sz="3200" dirty="0" smtClean="0"/>
              <a:t>Es </a:t>
            </a:r>
            <a:r>
              <a:rPr lang="en-US" sz="3200" dirty="0" err="1" smtClean="0"/>
              <a:t>gibt</a:t>
            </a:r>
            <a:r>
              <a:rPr lang="en-US" sz="3200" dirty="0" smtClean="0"/>
              <a:t> </a:t>
            </a:r>
            <a:r>
              <a:rPr lang="en-US" sz="3200" dirty="0" err="1" smtClean="0"/>
              <a:t>viele</a:t>
            </a:r>
            <a:r>
              <a:rPr lang="en-US" sz="3200" dirty="0" smtClean="0"/>
              <a:t> </a:t>
            </a:r>
            <a:r>
              <a:rPr lang="en-US" sz="3200" dirty="0" err="1" smtClean="0"/>
              <a:t>verschiedene</a:t>
            </a:r>
            <a:r>
              <a:rPr lang="en-US" sz="3200" dirty="0" smtClean="0"/>
              <a:t> </a:t>
            </a:r>
            <a:r>
              <a:rPr lang="en-US" sz="3200" dirty="0" err="1" smtClean="0"/>
              <a:t>Berufe</a:t>
            </a:r>
            <a:endParaRPr lang="ru-RU" sz="3200" dirty="0"/>
          </a:p>
        </p:txBody>
      </p:sp>
      <p:sp>
        <p:nvSpPr>
          <p:cNvPr id="4" name="7-конечная звезда 3"/>
          <p:cNvSpPr/>
          <p:nvPr/>
        </p:nvSpPr>
        <p:spPr>
          <a:xfrm>
            <a:off x="4071934" y="2428868"/>
            <a:ext cx="2571768" cy="1928826"/>
          </a:xfrm>
          <a:prstGeom prst="star7">
            <a:avLst>
              <a:gd name="adj" fmla="val 32503"/>
              <a:gd name="hf" fmla="val 102572"/>
              <a:gd name="vf" fmla="val 105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Berufe</a:t>
            </a:r>
            <a:endParaRPr lang="ru-RU" sz="2000" dirty="0"/>
          </a:p>
        </p:txBody>
      </p:sp>
      <p:cxnSp>
        <p:nvCxnSpPr>
          <p:cNvPr id="6" name="Прямая со стрелкой 5"/>
          <p:cNvCxnSpPr/>
          <p:nvPr/>
        </p:nvCxnSpPr>
        <p:spPr>
          <a:xfrm rot="10800000">
            <a:off x="4000496" y="2000240"/>
            <a:ext cx="857256" cy="78581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2214546" y="1428736"/>
            <a:ext cx="1492716" cy="369332"/>
          </a:xfrm>
          <a:prstGeom prst="rect">
            <a:avLst/>
          </a:prstGeom>
          <a:noFill/>
        </p:spPr>
        <p:txBody>
          <a:bodyPr wrap="none" rtlCol="0">
            <a:spAutoFit/>
          </a:bodyPr>
          <a:lstStyle/>
          <a:p>
            <a:r>
              <a:rPr lang="en-US" dirty="0" err="1" smtClean="0"/>
              <a:t>Pflegeberufe</a:t>
            </a:r>
            <a:endParaRPr lang="ru-RU" dirty="0"/>
          </a:p>
        </p:txBody>
      </p:sp>
      <p:sp>
        <p:nvSpPr>
          <p:cNvPr id="9" name="Text Box 59"/>
          <p:cNvSpPr txBox="1">
            <a:spLocks noChangeArrowheads="1"/>
          </p:cNvSpPr>
          <p:nvPr/>
        </p:nvSpPr>
        <p:spPr bwMode="auto">
          <a:xfrm>
            <a:off x="6286512" y="1357298"/>
            <a:ext cx="2396810" cy="461665"/>
          </a:xfrm>
          <a:prstGeom prst="rect">
            <a:avLst/>
          </a:prstGeom>
          <a:noFill/>
          <a:ln w="9525">
            <a:noFill/>
            <a:miter lim="800000"/>
            <a:headEnd/>
            <a:tailEnd/>
          </a:ln>
        </p:spPr>
        <p:txBody>
          <a:bodyPr wrap="none">
            <a:spAutoFit/>
          </a:bodyPr>
          <a:lstStyle/>
          <a:p>
            <a:r>
              <a:rPr lang="en-US" dirty="0" err="1">
                <a:latin typeface="Arial" pitchFamily="34" charset="0"/>
                <a:cs typeface="Arial" pitchFamily="34" charset="0"/>
              </a:rPr>
              <a:t>Hochbezahlte</a:t>
            </a:r>
            <a:r>
              <a:rPr lang="en-US" sz="2400" b="1" dirty="0">
                <a:latin typeface="Calibri" pitchFamily="34" charset="0"/>
              </a:rPr>
              <a:t> </a:t>
            </a:r>
            <a:r>
              <a:rPr lang="en-US" dirty="0" err="1">
                <a:latin typeface="Arial" pitchFamily="34" charset="0"/>
                <a:cs typeface="Arial" pitchFamily="34" charset="0"/>
              </a:rPr>
              <a:t>Berufe</a:t>
            </a:r>
            <a:r>
              <a:rPr lang="en-US" dirty="0">
                <a:latin typeface="Calibri" pitchFamily="34" charset="0"/>
              </a:rPr>
              <a:t> </a:t>
            </a:r>
            <a:endParaRPr lang="ru-RU" dirty="0">
              <a:latin typeface="Calibri" pitchFamily="34" charset="0"/>
            </a:endParaRPr>
          </a:p>
        </p:txBody>
      </p:sp>
      <p:cxnSp>
        <p:nvCxnSpPr>
          <p:cNvPr id="11" name="Прямая со стрелкой 10"/>
          <p:cNvCxnSpPr/>
          <p:nvPr/>
        </p:nvCxnSpPr>
        <p:spPr>
          <a:xfrm rot="5400000" flipH="1" flipV="1">
            <a:off x="5893603" y="2035959"/>
            <a:ext cx="785818" cy="7143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Text Box 64"/>
          <p:cNvSpPr txBox="1">
            <a:spLocks noChangeArrowheads="1"/>
          </p:cNvSpPr>
          <p:nvPr/>
        </p:nvSpPr>
        <p:spPr bwMode="auto">
          <a:xfrm>
            <a:off x="2500298" y="5000636"/>
            <a:ext cx="1851789" cy="369332"/>
          </a:xfrm>
          <a:prstGeom prst="rect">
            <a:avLst/>
          </a:prstGeom>
          <a:noFill/>
          <a:ln w="9525">
            <a:noFill/>
            <a:miter lim="800000"/>
            <a:headEnd/>
            <a:tailEnd/>
          </a:ln>
        </p:spPr>
        <p:txBody>
          <a:bodyPr wrap="none">
            <a:spAutoFit/>
          </a:bodyPr>
          <a:lstStyle/>
          <a:p>
            <a:r>
              <a:rPr lang="en-US" dirty="0" err="1">
                <a:latin typeface="Arial" pitchFamily="34" charset="0"/>
                <a:cs typeface="Arial" pitchFamily="34" charset="0"/>
              </a:rPr>
              <a:t>Populäre</a:t>
            </a:r>
            <a:r>
              <a:rPr lang="en-US" dirty="0">
                <a:latin typeface="Arial" pitchFamily="34" charset="0"/>
                <a:cs typeface="Arial" pitchFamily="34" charset="0"/>
              </a:rPr>
              <a:t> </a:t>
            </a:r>
            <a:r>
              <a:rPr lang="en-US" dirty="0" err="1">
                <a:latin typeface="Arial" pitchFamily="34" charset="0"/>
                <a:cs typeface="Arial" pitchFamily="34" charset="0"/>
              </a:rPr>
              <a:t>Berufe</a:t>
            </a:r>
            <a:endParaRPr lang="ru-RU" dirty="0">
              <a:latin typeface="Arial" pitchFamily="34" charset="0"/>
              <a:cs typeface="Arial" pitchFamily="34" charset="0"/>
            </a:endParaRPr>
          </a:p>
        </p:txBody>
      </p:sp>
      <p:cxnSp>
        <p:nvCxnSpPr>
          <p:cNvPr id="16" name="Прямая со стрелкой 15"/>
          <p:cNvCxnSpPr/>
          <p:nvPr/>
        </p:nvCxnSpPr>
        <p:spPr>
          <a:xfrm rot="5400000">
            <a:off x="3857620" y="4071942"/>
            <a:ext cx="928694" cy="78581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8" name="Text Box 63"/>
          <p:cNvSpPr txBox="1">
            <a:spLocks noChangeArrowheads="1"/>
          </p:cNvSpPr>
          <p:nvPr/>
        </p:nvSpPr>
        <p:spPr bwMode="auto">
          <a:xfrm>
            <a:off x="5992813" y="5032375"/>
            <a:ext cx="2108269" cy="369332"/>
          </a:xfrm>
          <a:prstGeom prst="rect">
            <a:avLst/>
          </a:prstGeom>
          <a:noFill/>
          <a:ln w="9525">
            <a:noFill/>
            <a:miter lim="800000"/>
            <a:headEnd/>
            <a:tailEnd/>
          </a:ln>
        </p:spPr>
        <p:txBody>
          <a:bodyPr wrap="none">
            <a:spAutoFit/>
          </a:bodyPr>
          <a:lstStyle/>
          <a:p>
            <a:r>
              <a:rPr lang="en-US" dirty="0" err="1">
                <a:latin typeface="Arial" pitchFamily="34" charset="0"/>
                <a:cs typeface="Arial" pitchFamily="34" charset="0"/>
              </a:rPr>
              <a:t>Gefährliche</a:t>
            </a:r>
            <a:r>
              <a:rPr lang="en-US" dirty="0">
                <a:latin typeface="Arial" pitchFamily="34" charset="0"/>
                <a:cs typeface="Arial" pitchFamily="34" charset="0"/>
              </a:rPr>
              <a:t> </a:t>
            </a:r>
            <a:r>
              <a:rPr lang="en-US" dirty="0" err="1">
                <a:latin typeface="Arial" pitchFamily="34" charset="0"/>
                <a:cs typeface="Arial" pitchFamily="34" charset="0"/>
              </a:rPr>
              <a:t>Berufe</a:t>
            </a:r>
            <a:endParaRPr lang="ru-RU" dirty="0">
              <a:latin typeface="Arial" pitchFamily="34" charset="0"/>
              <a:cs typeface="Arial" pitchFamily="34" charset="0"/>
            </a:endParaRPr>
          </a:p>
        </p:txBody>
      </p:sp>
      <p:cxnSp>
        <p:nvCxnSpPr>
          <p:cNvPr id="20" name="Прямая со стрелкой 19"/>
          <p:cNvCxnSpPr/>
          <p:nvPr/>
        </p:nvCxnSpPr>
        <p:spPr>
          <a:xfrm rot="16200000" flipH="1">
            <a:off x="6072198" y="4143380"/>
            <a:ext cx="1000132" cy="7143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1" name="Text Box 58"/>
          <p:cNvSpPr txBox="1">
            <a:spLocks noChangeArrowheads="1"/>
          </p:cNvSpPr>
          <p:nvPr/>
        </p:nvSpPr>
        <p:spPr bwMode="auto">
          <a:xfrm>
            <a:off x="7072330" y="3143248"/>
            <a:ext cx="1774845" cy="369332"/>
          </a:xfrm>
          <a:prstGeom prst="rect">
            <a:avLst/>
          </a:prstGeom>
          <a:noFill/>
          <a:ln w="9525">
            <a:noFill/>
            <a:miter lim="800000"/>
            <a:headEnd/>
            <a:tailEnd/>
          </a:ln>
        </p:spPr>
        <p:txBody>
          <a:bodyPr wrap="none">
            <a:spAutoFit/>
          </a:bodyPr>
          <a:lstStyle/>
          <a:p>
            <a:r>
              <a:rPr lang="en-US" dirty="0" err="1">
                <a:latin typeface="Arial" pitchFamily="34" charset="0"/>
                <a:cs typeface="Arial" pitchFamily="34" charset="0"/>
              </a:rPr>
              <a:t>Kreative</a:t>
            </a:r>
            <a:r>
              <a:rPr lang="en-US" dirty="0">
                <a:latin typeface="Arial" pitchFamily="34" charset="0"/>
                <a:cs typeface="Arial" pitchFamily="34" charset="0"/>
              </a:rPr>
              <a:t> </a:t>
            </a:r>
            <a:r>
              <a:rPr lang="en-US" dirty="0" err="1">
                <a:latin typeface="Arial" pitchFamily="34" charset="0"/>
                <a:cs typeface="Arial" pitchFamily="34" charset="0"/>
              </a:rPr>
              <a:t>Berufe</a:t>
            </a:r>
            <a:endParaRPr lang="ru-RU" dirty="0">
              <a:latin typeface="Arial" pitchFamily="34" charset="0"/>
              <a:cs typeface="Arial" pitchFamily="34" charset="0"/>
            </a:endParaRPr>
          </a:p>
        </p:txBody>
      </p:sp>
      <p:cxnSp>
        <p:nvCxnSpPr>
          <p:cNvPr id="23" name="Прямая со стрелкой 22"/>
          <p:cNvCxnSpPr/>
          <p:nvPr/>
        </p:nvCxnSpPr>
        <p:spPr>
          <a:xfrm>
            <a:off x="6357950" y="3286124"/>
            <a:ext cx="642942"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4" name="Text Box 55"/>
          <p:cNvSpPr txBox="1">
            <a:spLocks noChangeArrowheads="1"/>
          </p:cNvSpPr>
          <p:nvPr/>
        </p:nvSpPr>
        <p:spPr bwMode="auto">
          <a:xfrm>
            <a:off x="2143108" y="3071810"/>
            <a:ext cx="1300356" cy="369332"/>
          </a:xfrm>
          <a:prstGeom prst="rect">
            <a:avLst/>
          </a:prstGeom>
          <a:noFill/>
          <a:ln w="9525">
            <a:noFill/>
            <a:miter lim="800000"/>
            <a:headEnd/>
            <a:tailEnd/>
          </a:ln>
        </p:spPr>
        <p:txBody>
          <a:bodyPr wrap="none">
            <a:spAutoFit/>
          </a:bodyPr>
          <a:lstStyle/>
          <a:p>
            <a:r>
              <a:rPr lang="en-US" dirty="0" err="1">
                <a:latin typeface="Arial" pitchFamily="34" charset="0"/>
                <a:cs typeface="Arial" pitchFamily="34" charset="0"/>
              </a:rPr>
              <a:t>Lehrberufe</a:t>
            </a:r>
            <a:endParaRPr lang="ru-RU" dirty="0">
              <a:latin typeface="Arial" pitchFamily="34" charset="0"/>
              <a:cs typeface="Arial" pitchFamily="34" charset="0"/>
            </a:endParaRPr>
          </a:p>
        </p:txBody>
      </p:sp>
      <p:cxnSp>
        <p:nvCxnSpPr>
          <p:cNvPr id="26" name="Прямая со стрелкой 25"/>
          <p:cNvCxnSpPr/>
          <p:nvPr/>
        </p:nvCxnSpPr>
        <p:spPr>
          <a:xfrm rot="10800000">
            <a:off x="3571868" y="3286124"/>
            <a:ext cx="71438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7"/>
                                        </p:tgtEl>
                                        <p:attrNameLst>
                                          <p:attrName>style.visibility</p:attrName>
                                        </p:attrNameLst>
                                      </p:cBhvr>
                                      <p:to>
                                        <p:strVal val="visible"/>
                                      </p:to>
                                    </p:set>
                                    <p:anim calcmode="discrete" valueType="clr">
                                      <p:cBhvr override="childStyle">
                                        <p:cTn id="4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7"/>
                                        </p:tgtEl>
                                        <p:attrNameLst>
                                          <p:attrName>fillcolor</p:attrName>
                                        </p:attrNameLst>
                                      </p:cBhvr>
                                      <p:tavLst>
                                        <p:tav tm="0">
                                          <p:val>
                                            <p:clrVal>
                                              <a:schemeClr val="accent2"/>
                                            </p:clrVal>
                                          </p:val>
                                        </p:tav>
                                        <p:tav tm="50000">
                                          <p:val>
                                            <p:clrVal>
                                              <a:schemeClr val="hlink"/>
                                            </p:clrVal>
                                          </p:val>
                                        </p:tav>
                                      </p:tavLst>
                                    </p:anim>
                                    <p:set>
                                      <p:cBhvr>
                                        <p:cTn id="46" dur="80"/>
                                        <p:tgtEl>
                                          <p:spTgt spid="7"/>
                                        </p:tgtEl>
                                        <p:attrNameLst>
                                          <p:attrName>fill.type</p:attrName>
                                        </p:attrNameLst>
                                      </p:cBhvr>
                                      <p:to>
                                        <p:strVal val="solid"/>
                                      </p:to>
                                    </p:set>
                                  </p:childTnLst>
                                </p:cTn>
                              </p:par>
                            </p:childTnLst>
                          </p:cTn>
                        </p:par>
                        <p:par>
                          <p:cTn id="47" fill="hold">
                            <p:stCondLst>
                              <p:cond delay="520"/>
                            </p:stCondLst>
                            <p:childTnLst>
                              <p:par>
                                <p:cTn id="48" presetID="27" presetClass="entr" presetSubtype="0" fill="hold" grpId="0" nodeType="afterEffect">
                                  <p:stCondLst>
                                    <p:cond delay="0"/>
                                  </p:stCondLst>
                                  <p:iterate type="lt">
                                    <p:tmPct val="50000"/>
                                  </p:iterate>
                                  <p:childTnLst>
                                    <p:set>
                                      <p:cBhvr>
                                        <p:cTn id="49" dur="1" fill="hold">
                                          <p:stCondLst>
                                            <p:cond delay="0"/>
                                          </p:stCondLst>
                                        </p:cTn>
                                        <p:tgtEl>
                                          <p:spTgt spid="24"/>
                                        </p:tgtEl>
                                        <p:attrNameLst>
                                          <p:attrName>style.visibility</p:attrName>
                                        </p:attrNameLst>
                                      </p:cBhvr>
                                      <p:to>
                                        <p:strVal val="visible"/>
                                      </p:to>
                                    </p:set>
                                    <p:anim calcmode="discrete" valueType="clr">
                                      <p:cBhvr override="childStyle">
                                        <p:cTn id="50"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4"/>
                                        </p:tgtEl>
                                        <p:attrNameLst>
                                          <p:attrName>fillcolor</p:attrName>
                                        </p:attrNameLst>
                                      </p:cBhvr>
                                      <p:tavLst>
                                        <p:tav tm="0">
                                          <p:val>
                                            <p:clrVal>
                                              <a:schemeClr val="accent2"/>
                                            </p:clrVal>
                                          </p:val>
                                        </p:tav>
                                        <p:tav tm="50000">
                                          <p:val>
                                            <p:clrVal>
                                              <a:schemeClr val="hlink"/>
                                            </p:clrVal>
                                          </p:val>
                                        </p:tav>
                                      </p:tavLst>
                                    </p:anim>
                                    <p:set>
                                      <p:cBhvr>
                                        <p:cTn id="52" dur="80"/>
                                        <p:tgtEl>
                                          <p:spTgt spid="24"/>
                                        </p:tgtEl>
                                        <p:attrNameLst>
                                          <p:attrName>fill.type</p:attrName>
                                        </p:attrNameLst>
                                      </p:cBhvr>
                                      <p:to>
                                        <p:strVal val="solid"/>
                                      </p:to>
                                    </p:set>
                                  </p:childTnLst>
                                </p:cTn>
                              </p:par>
                            </p:childTnLst>
                          </p:cTn>
                        </p:par>
                        <p:par>
                          <p:cTn id="53" fill="hold">
                            <p:stCondLst>
                              <p:cond delay="960"/>
                            </p:stCondLst>
                            <p:childTnLst>
                              <p:par>
                                <p:cTn id="54" presetID="27" presetClass="entr" presetSubtype="0" fill="hold" grpId="0" nodeType="afterEffect">
                                  <p:stCondLst>
                                    <p:cond delay="0"/>
                                  </p:stCondLst>
                                  <p:iterate type="lt">
                                    <p:tmPct val="50000"/>
                                  </p:iterate>
                                  <p:childTnLst>
                                    <p:set>
                                      <p:cBhvr>
                                        <p:cTn id="55" dur="1" fill="hold">
                                          <p:stCondLst>
                                            <p:cond delay="0"/>
                                          </p:stCondLst>
                                        </p:cTn>
                                        <p:tgtEl>
                                          <p:spTgt spid="14"/>
                                        </p:tgtEl>
                                        <p:attrNameLst>
                                          <p:attrName>style.visibility</p:attrName>
                                        </p:attrNameLst>
                                      </p:cBhvr>
                                      <p:to>
                                        <p:strVal val="visible"/>
                                      </p:to>
                                    </p:set>
                                    <p:anim calcmode="discrete" valueType="clr">
                                      <p:cBhvr override="childStyle">
                                        <p:cTn id="56"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4"/>
                                        </p:tgtEl>
                                        <p:attrNameLst>
                                          <p:attrName>fillcolor</p:attrName>
                                        </p:attrNameLst>
                                      </p:cBhvr>
                                      <p:tavLst>
                                        <p:tav tm="0">
                                          <p:val>
                                            <p:clrVal>
                                              <a:schemeClr val="accent2"/>
                                            </p:clrVal>
                                          </p:val>
                                        </p:tav>
                                        <p:tav tm="50000">
                                          <p:val>
                                            <p:clrVal>
                                              <a:schemeClr val="hlink"/>
                                            </p:clrVal>
                                          </p:val>
                                        </p:tav>
                                      </p:tavLst>
                                    </p:anim>
                                    <p:set>
                                      <p:cBhvr>
                                        <p:cTn id="58" dur="80"/>
                                        <p:tgtEl>
                                          <p:spTgt spid="14"/>
                                        </p:tgtEl>
                                        <p:attrNameLst>
                                          <p:attrName>fill.type</p:attrName>
                                        </p:attrNameLst>
                                      </p:cBhvr>
                                      <p:to>
                                        <p:strVal val="solid"/>
                                      </p:to>
                                    </p:set>
                                  </p:childTnLst>
                                </p:cTn>
                              </p:par>
                            </p:childTnLst>
                          </p:cTn>
                        </p:par>
                        <p:par>
                          <p:cTn id="59" fill="hold">
                            <p:stCondLst>
                              <p:cond delay="156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18"/>
                                        </p:tgtEl>
                                        <p:attrNameLst>
                                          <p:attrName>style.visibility</p:attrName>
                                        </p:attrNameLst>
                                      </p:cBhvr>
                                      <p:to>
                                        <p:strVal val="visible"/>
                                      </p:to>
                                    </p:set>
                                    <p:anim calcmode="discrete" valueType="clr">
                                      <p:cBhvr override="childStyle">
                                        <p:cTn id="62"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18"/>
                                        </p:tgtEl>
                                        <p:attrNameLst>
                                          <p:attrName>fillcolor</p:attrName>
                                        </p:attrNameLst>
                                      </p:cBhvr>
                                      <p:tavLst>
                                        <p:tav tm="0">
                                          <p:val>
                                            <p:clrVal>
                                              <a:schemeClr val="accent2"/>
                                            </p:clrVal>
                                          </p:val>
                                        </p:tav>
                                        <p:tav tm="50000">
                                          <p:val>
                                            <p:clrVal>
                                              <a:schemeClr val="hlink"/>
                                            </p:clrVal>
                                          </p:val>
                                        </p:tav>
                                      </p:tavLst>
                                    </p:anim>
                                    <p:set>
                                      <p:cBhvr>
                                        <p:cTn id="64" dur="80"/>
                                        <p:tgtEl>
                                          <p:spTgt spid="18"/>
                                        </p:tgtEl>
                                        <p:attrNameLst>
                                          <p:attrName>fill.type</p:attrName>
                                        </p:attrNameLst>
                                      </p:cBhvr>
                                      <p:to>
                                        <p:strVal val="solid"/>
                                      </p:to>
                                    </p:set>
                                  </p:childTnLst>
                                </p:cTn>
                              </p:par>
                            </p:childTnLst>
                          </p:cTn>
                        </p:par>
                        <p:par>
                          <p:cTn id="65" fill="hold">
                            <p:stCondLst>
                              <p:cond delay="2280"/>
                            </p:stCondLst>
                            <p:childTnLst>
                              <p:par>
                                <p:cTn id="66" presetID="27" presetClass="entr" presetSubtype="0" fill="hold" grpId="0" nodeType="afterEffect">
                                  <p:stCondLst>
                                    <p:cond delay="0"/>
                                  </p:stCondLst>
                                  <p:iterate type="lt">
                                    <p:tmPct val="50000"/>
                                  </p:iterate>
                                  <p:childTnLst>
                                    <p:set>
                                      <p:cBhvr>
                                        <p:cTn id="67" dur="1" fill="hold">
                                          <p:stCondLst>
                                            <p:cond delay="0"/>
                                          </p:stCondLst>
                                        </p:cTn>
                                        <p:tgtEl>
                                          <p:spTgt spid="21"/>
                                        </p:tgtEl>
                                        <p:attrNameLst>
                                          <p:attrName>style.visibility</p:attrName>
                                        </p:attrNameLst>
                                      </p:cBhvr>
                                      <p:to>
                                        <p:strVal val="visible"/>
                                      </p:to>
                                    </p:set>
                                    <p:anim calcmode="discrete" valueType="clr">
                                      <p:cBhvr override="childStyle">
                                        <p:cTn id="68"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21"/>
                                        </p:tgtEl>
                                        <p:attrNameLst>
                                          <p:attrName>fillcolor</p:attrName>
                                        </p:attrNameLst>
                                      </p:cBhvr>
                                      <p:tavLst>
                                        <p:tav tm="0">
                                          <p:val>
                                            <p:clrVal>
                                              <a:schemeClr val="accent2"/>
                                            </p:clrVal>
                                          </p:val>
                                        </p:tav>
                                        <p:tav tm="50000">
                                          <p:val>
                                            <p:clrVal>
                                              <a:schemeClr val="hlink"/>
                                            </p:clrVal>
                                          </p:val>
                                        </p:tav>
                                      </p:tavLst>
                                    </p:anim>
                                    <p:set>
                                      <p:cBhvr>
                                        <p:cTn id="70" dur="80"/>
                                        <p:tgtEl>
                                          <p:spTgt spid="21"/>
                                        </p:tgtEl>
                                        <p:attrNameLst>
                                          <p:attrName>fill.type</p:attrName>
                                        </p:attrNameLst>
                                      </p:cBhvr>
                                      <p:to>
                                        <p:strVal val="solid"/>
                                      </p:to>
                                    </p:set>
                                  </p:childTnLst>
                                </p:cTn>
                              </p:par>
                            </p:childTnLst>
                          </p:cTn>
                        </p:par>
                        <p:par>
                          <p:cTn id="71" fill="hold">
                            <p:stCondLst>
                              <p:cond delay="2880"/>
                            </p:stCondLst>
                            <p:childTnLst>
                              <p:par>
                                <p:cTn id="72" presetID="27" presetClass="entr" presetSubtype="0" fill="hold" grpId="0" nodeType="afterEffect">
                                  <p:stCondLst>
                                    <p:cond delay="0"/>
                                  </p:stCondLst>
                                  <p:iterate type="lt">
                                    <p:tmPct val="50000"/>
                                  </p:iterate>
                                  <p:childTnLst>
                                    <p:set>
                                      <p:cBhvr>
                                        <p:cTn id="73" dur="1" fill="hold">
                                          <p:stCondLst>
                                            <p:cond delay="0"/>
                                          </p:stCondLst>
                                        </p:cTn>
                                        <p:tgtEl>
                                          <p:spTgt spid="9"/>
                                        </p:tgtEl>
                                        <p:attrNameLst>
                                          <p:attrName>style.visibility</p:attrName>
                                        </p:attrNameLst>
                                      </p:cBhvr>
                                      <p:to>
                                        <p:strVal val="visible"/>
                                      </p:to>
                                    </p:set>
                                    <p:anim calcmode="discrete" valueType="clr">
                                      <p:cBhvr override="childStyle">
                                        <p:cTn id="7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9"/>
                                        </p:tgtEl>
                                        <p:attrNameLst>
                                          <p:attrName>fillcolor</p:attrName>
                                        </p:attrNameLst>
                                      </p:cBhvr>
                                      <p:tavLst>
                                        <p:tav tm="0">
                                          <p:val>
                                            <p:clrVal>
                                              <a:schemeClr val="accent2"/>
                                            </p:clrVal>
                                          </p:val>
                                        </p:tav>
                                        <p:tav tm="50000">
                                          <p:val>
                                            <p:clrVal>
                                              <a:schemeClr val="hlink"/>
                                            </p:clrVal>
                                          </p:val>
                                        </p:tav>
                                      </p:tavLst>
                                    </p:anim>
                                    <p:set>
                                      <p:cBhvr>
                                        <p:cTn id="76"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4" grpId="0"/>
      <p:bldP spid="18" grpId="0"/>
      <p:bldP spid="21"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357166"/>
            <a:ext cx="5072098" cy="508000"/>
          </a:xfrm>
        </p:spPr>
        <p:txBody>
          <a:bodyPr/>
          <a:lstStyle/>
          <a:p>
            <a:pPr algn="ctr"/>
            <a:r>
              <a:rPr lang="en-US" dirty="0" err="1" smtClean="0"/>
              <a:t>Pflegeberufe</a:t>
            </a:r>
            <a:endParaRPr lang="ru-RU" dirty="0"/>
          </a:p>
        </p:txBody>
      </p:sp>
      <p:pic>
        <p:nvPicPr>
          <p:cNvPr id="4" name="Содержимое 3" descr="img4.png"/>
          <p:cNvPicPr>
            <a:picLocks noGrp="1" noChangeAspect="1"/>
          </p:cNvPicPr>
          <p:nvPr>
            <p:ph idx="1"/>
          </p:nvPr>
        </p:nvPicPr>
        <p:blipFill>
          <a:blip r:embed="rId2"/>
          <a:stretch>
            <a:fillRect/>
          </a:stretch>
        </p:blipFill>
        <p:spPr>
          <a:xfrm>
            <a:off x="214282" y="1000108"/>
            <a:ext cx="3143272" cy="2525646"/>
          </a:xfrm>
        </p:spPr>
      </p:pic>
      <p:sp>
        <p:nvSpPr>
          <p:cNvPr id="5" name="TextBox 4"/>
          <p:cNvSpPr txBox="1"/>
          <p:nvPr/>
        </p:nvSpPr>
        <p:spPr>
          <a:xfrm>
            <a:off x="1428728" y="3571876"/>
            <a:ext cx="1018292" cy="369332"/>
          </a:xfrm>
          <a:prstGeom prst="rect">
            <a:avLst/>
          </a:prstGeom>
          <a:noFill/>
        </p:spPr>
        <p:txBody>
          <a:bodyPr wrap="none" rtlCol="0">
            <a:spAutoFit/>
          </a:bodyPr>
          <a:lstStyle/>
          <a:p>
            <a:r>
              <a:rPr lang="en-US" dirty="0" err="1" smtClean="0"/>
              <a:t>Der</a:t>
            </a:r>
            <a:r>
              <a:rPr lang="en-US" dirty="0" smtClean="0"/>
              <a:t> </a:t>
            </a:r>
            <a:r>
              <a:rPr lang="en-US" dirty="0" err="1" smtClean="0"/>
              <a:t>Arzt</a:t>
            </a:r>
            <a:endParaRPr lang="ru-RU" dirty="0"/>
          </a:p>
        </p:txBody>
      </p:sp>
      <p:pic>
        <p:nvPicPr>
          <p:cNvPr id="6" name="Рисунок 5" descr="krankenschwester-dunkles-haar.jpg"/>
          <p:cNvPicPr>
            <a:picLocks noChangeAspect="1"/>
          </p:cNvPicPr>
          <p:nvPr/>
        </p:nvPicPr>
        <p:blipFill>
          <a:blip r:embed="rId3" cstate="print"/>
          <a:stretch>
            <a:fillRect/>
          </a:stretch>
        </p:blipFill>
        <p:spPr>
          <a:xfrm>
            <a:off x="4000496" y="1000108"/>
            <a:ext cx="1809762" cy="2714644"/>
          </a:xfrm>
          <a:prstGeom prst="rect">
            <a:avLst/>
          </a:prstGeom>
          <a:ln>
            <a:noFill/>
          </a:ln>
          <a:effectLst>
            <a:softEdge rad="112500"/>
          </a:effectLst>
        </p:spPr>
      </p:pic>
      <p:sp>
        <p:nvSpPr>
          <p:cNvPr id="7" name="TextBox 6"/>
          <p:cNvSpPr txBox="1"/>
          <p:nvPr/>
        </p:nvSpPr>
        <p:spPr>
          <a:xfrm>
            <a:off x="3500430" y="3571876"/>
            <a:ext cx="2492990" cy="369332"/>
          </a:xfrm>
          <a:prstGeom prst="rect">
            <a:avLst/>
          </a:prstGeom>
          <a:noFill/>
        </p:spPr>
        <p:txBody>
          <a:bodyPr wrap="none" rtlCol="0">
            <a:spAutoFit/>
          </a:bodyPr>
          <a:lstStyle/>
          <a:p>
            <a:r>
              <a:rPr lang="en-US" dirty="0" smtClean="0"/>
              <a:t>Die </a:t>
            </a:r>
            <a:r>
              <a:rPr lang="en-US" dirty="0" err="1" smtClean="0"/>
              <a:t>Krankenschwester</a:t>
            </a:r>
            <a:endParaRPr lang="ru-RU" dirty="0"/>
          </a:p>
        </p:txBody>
      </p:sp>
      <p:pic>
        <p:nvPicPr>
          <p:cNvPr id="8" name="Рисунок 7" descr="farmatsevt.jpg"/>
          <p:cNvPicPr>
            <a:picLocks noChangeAspect="1"/>
          </p:cNvPicPr>
          <p:nvPr/>
        </p:nvPicPr>
        <p:blipFill>
          <a:blip r:embed="rId4"/>
          <a:stretch>
            <a:fillRect/>
          </a:stretch>
        </p:blipFill>
        <p:spPr>
          <a:xfrm>
            <a:off x="6357951" y="928670"/>
            <a:ext cx="1857388" cy="2791471"/>
          </a:xfrm>
          <a:prstGeom prst="rect">
            <a:avLst/>
          </a:prstGeom>
          <a:ln>
            <a:noFill/>
          </a:ln>
          <a:effectLst>
            <a:softEdge rad="112500"/>
          </a:effectLst>
        </p:spPr>
      </p:pic>
      <p:sp>
        <p:nvSpPr>
          <p:cNvPr id="9" name="TextBox 8"/>
          <p:cNvSpPr txBox="1"/>
          <p:nvPr/>
        </p:nvSpPr>
        <p:spPr>
          <a:xfrm>
            <a:off x="6357950" y="3571876"/>
            <a:ext cx="1864613" cy="646331"/>
          </a:xfrm>
          <a:prstGeom prst="rect">
            <a:avLst/>
          </a:prstGeom>
          <a:noFill/>
        </p:spPr>
        <p:txBody>
          <a:bodyPr wrap="square" rtlCol="0">
            <a:spAutoFit/>
          </a:bodyPr>
          <a:lstStyle/>
          <a:p>
            <a:r>
              <a:rPr lang="en-US" dirty="0" err="1" smtClean="0"/>
              <a:t>Der</a:t>
            </a:r>
            <a:r>
              <a:rPr lang="en-US" dirty="0" smtClean="0"/>
              <a:t> </a:t>
            </a:r>
            <a:r>
              <a:rPr lang="en-US" dirty="0" err="1" smtClean="0"/>
              <a:t>Pharmazeut</a:t>
            </a:r>
            <a:endParaRPr lang="en-US" dirty="0" smtClean="0"/>
          </a:p>
          <a:p>
            <a:endParaRPr lang="ru-RU" dirty="0"/>
          </a:p>
        </p:txBody>
      </p:sp>
      <p:pic>
        <p:nvPicPr>
          <p:cNvPr id="11" name="Рисунок 10" descr="Fotolia_28510985_RobertKneschke.jpg"/>
          <p:cNvPicPr>
            <a:picLocks noChangeAspect="1"/>
          </p:cNvPicPr>
          <p:nvPr/>
        </p:nvPicPr>
        <p:blipFill>
          <a:blip r:embed="rId5"/>
          <a:stretch>
            <a:fillRect/>
          </a:stretch>
        </p:blipFill>
        <p:spPr>
          <a:xfrm>
            <a:off x="142844" y="4000504"/>
            <a:ext cx="3429024" cy="2286016"/>
          </a:xfrm>
          <a:prstGeom prst="rect">
            <a:avLst/>
          </a:prstGeom>
          <a:ln>
            <a:noFill/>
          </a:ln>
          <a:effectLst>
            <a:softEdge rad="112500"/>
          </a:effectLst>
        </p:spPr>
      </p:pic>
      <p:sp>
        <p:nvSpPr>
          <p:cNvPr id="12" name="TextBox 11"/>
          <p:cNvSpPr txBox="1"/>
          <p:nvPr/>
        </p:nvSpPr>
        <p:spPr>
          <a:xfrm>
            <a:off x="714348" y="6215082"/>
            <a:ext cx="1941622" cy="369332"/>
          </a:xfrm>
          <a:prstGeom prst="rect">
            <a:avLst/>
          </a:prstGeom>
          <a:noFill/>
        </p:spPr>
        <p:txBody>
          <a:bodyPr wrap="none" rtlCol="0">
            <a:spAutoFit/>
          </a:bodyPr>
          <a:lstStyle/>
          <a:p>
            <a:r>
              <a:rPr lang="en-US" dirty="0" smtClean="0"/>
              <a:t>Die </a:t>
            </a:r>
            <a:r>
              <a:rPr lang="en-US" dirty="0" err="1" smtClean="0"/>
              <a:t>Aphothekerin</a:t>
            </a:r>
            <a:endParaRPr lang="en-US" dirty="0" smtClean="0"/>
          </a:p>
        </p:txBody>
      </p:sp>
      <p:pic>
        <p:nvPicPr>
          <p:cNvPr id="16" name="Рисунок 15" descr="beauty-tipps-vor-hochzeit-koerperpflege-300x188.jpg"/>
          <p:cNvPicPr>
            <a:picLocks noChangeAspect="1"/>
          </p:cNvPicPr>
          <p:nvPr/>
        </p:nvPicPr>
        <p:blipFill>
          <a:blip r:embed="rId6"/>
          <a:stretch>
            <a:fillRect/>
          </a:stretch>
        </p:blipFill>
        <p:spPr>
          <a:xfrm>
            <a:off x="5357817" y="4143380"/>
            <a:ext cx="3328707" cy="2085989"/>
          </a:xfrm>
          <a:prstGeom prst="rect">
            <a:avLst/>
          </a:prstGeom>
        </p:spPr>
      </p:pic>
      <p:sp>
        <p:nvSpPr>
          <p:cNvPr id="17" name="TextBox 16"/>
          <p:cNvSpPr txBox="1"/>
          <p:nvPr/>
        </p:nvSpPr>
        <p:spPr>
          <a:xfrm>
            <a:off x="6500826" y="6215082"/>
            <a:ext cx="1928733" cy="369332"/>
          </a:xfrm>
          <a:prstGeom prst="rect">
            <a:avLst/>
          </a:prstGeom>
          <a:noFill/>
        </p:spPr>
        <p:txBody>
          <a:bodyPr wrap="none" rtlCol="0">
            <a:spAutoFit/>
          </a:bodyPr>
          <a:lstStyle/>
          <a:p>
            <a:r>
              <a:rPr lang="en-US" dirty="0" smtClean="0"/>
              <a:t>Die </a:t>
            </a:r>
            <a:r>
              <a:rPr lang="en-US" dirty="0" err="1" smtClean="0"/>
              <a:t>Kosmetikerin</a:t>
            </a:r>
            <a:endParaRPr lang="ru-RU" dirty="0"/>
          </a:p>
        </p:txBody>
      </p:sp>
      <p:pic>
        <p:nvPicPr>
          <p:cNvPr id="19" name="Рисунок 18" descr="Friseur-q.jpg"/>
          <p:cNvPicPr>
            <a:picLocks noChangeAspect="1"/>
          </p:cNvPicPr>
          <p:nvPr/>
        </p:nvPicPr>
        <p:blipFill>
          <a:blip r:embed="rId7"/>
          <a:stretch>
            <a:fillRect/>
          </a:stretch>
        </p:blipFill>
        <p:spPr>
          <a:xfrm>
            <a:off x="3643306" y="4000504"/>
            <a:ext cx="2357454" cy="2357454"/>
          </a:xfrm>
          <a:prstGeom prst="rect">
            <a:avLst/>
          </a:prstGeom>
          <a:ln>
            <a:noFill/>
          </a:ln>
          <a:effectLst>
            <a:softEdge rad="112500"/>
          </a:effectLst>
        </p:spPr>
      </p:pic>
      <p:sp>
        <p:nvSpPr>
          <p:cNvPr id="20" name="TextBox 19"/>
          <p:cNvSpPr txBox="1"/>
          <p:nvPr/>
        </p:nvSpPr>
        <p:spPr>
          <a:xfrm>
            <a:off x="4214810" y="6215082"/>
            <a:ext cx="1338828" cy="369332"/>
          </a:xfrm>
          <a:prstGeom prst="rect">
            <a:avLst/>
          </a:prstGeom>
          <a:noFill/>
        </p:spPr>
        <p:txBody>
          <a:bodyPr wrap="none" rtlCol="0">
            <a:spAutoFit/>
          </a:bodyPr>
          <a:lstStyle/>
          <a:p>
            <a:r>
              <a:rPr lang="en-US" dirty="0" err="1" smtClean="0"/>
              <a:t>Der</a:t>
            </a:r>
            <a:r>
              <a:rPr lang="en-US" dirty="0" smtClean="0"/>
              <a:t> Friseur</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P spid="1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76" y="428604"/>
            <a:ext cx="3668716" cy="508000"/>
          </a:xfrm>
        </p:spPr>
        <p:txBody>
          <a:bodyPr/>
          <a:lstStyle/>
          <a:p>
            <a:r>
              <a:rPr lang="en-US" dirty="0" err="1" smtClean="0">
                <a:latin typeface="Arial" pitchFamily="34" charset="0"/>
                <a:cs typeface="Arial" pitchFamily="34" charset="0"/>
              </a:rPr>
              <a:t>Lehrberufe</a:t>
            </a:r>
            <a:endParaRPr lang="ru-RU" dirty="0"/>
          </a:p>
        </p:txBody>
      </p:sp>
      <p:pic>
        <p:nvPicPr>
          <p:cNvPr id="6" name="Содержимое 5" descr="thumb_498__800x.jpeg"/>
          <p:cNvPicPr>
            <a:picLocks noGrp="1" noChangeAspect="1"/>
          </p:cNvPicPr>
          <p:nvPr>
            <p:ph idx="1"/>
          </p:nvPr>
        </p:nvPicPr>
        <p:blipFill>
          <a:blip r:embed="rId2"/>
          <a:stretch>
            <a:fillRect/>
          </a:stretch>
        </p:blipFill>
        <p:spPr>
          <a:xfrm>
            <a:off x="500034" y="1047621"/>
            <a:ext cx="3500462" cy="2336393"/>
          </a:xfrm>
          <a:prstGeom prst="rect">
            <a:avLst/>
          </a:prstGeom>
          <a:ln>
            <a:noFill/>
          </a:ln>
          <a:effectLst>
            <a:softEdge rad="112500"/>
          </a:effectLst>
        </p:spPr>
      </p:pic>
      <p:sp>
        <p:nvSpPr>
          <p:cNvPr id="7" name="TextBox 6"/>
          <p:cNvSpPr txBox="1"/>
          <p:nvPr/>
        </p:nvSpPr>
        <p:spPr>
          <a:xfrm>
            <a:off x="1071538" y="3357562"/>
            <a:ext cx="1941557" cy="369332"/>
          </a:xfrm>
          <a:prstGeom prst="rect">
            <a:avLst/>
          </a:prstGeom>
          <a:noFill/>
        </p:spPr>
        <p:txBody>
          <a:bodyPr wrap="none" rtlCol="0">
            <a:spAutoFit/>
          </a:bodyPr>
          <a:lstStyle/>
          <a:p>
            <a:r>
              <a:rPr lang="en-US" dirty="0" smtClean="0"/>
              <a:t>Die </a:t>
            </a:r>
            <a:r>
              <a:rPr lang="en-US" dirty="0" err="1" smtClean="0"/>
              <a:t>Schullehrerin</a:t>
            </a:r>
            <a:endParaRPr lang="en-US" dirty="0" smtClean="0"/>
          </a:p>
        </p:txBody>
      </p:sp>
      <p:pic>
        <p:nvPicPr>
          <p:cNvPr id="9" name="Рисунок 8" descr="professor_universitario-cred-fotolia.jpg"/>
          <p:cNvPicPr>
            <a:picLocks noChangeAspect="1"/>
          </p:cNvPicPr>
          <p:nvPr/>
        </p:nvPicPr>
        <p:blipFill>
          <a:blip r:embed="rId3"/>
          <a:stretch>
            <a:fillRect/>
          </a:stretch>
        </p:blipFill>
        <p:spPr>
          <a:xfrm>
            <a:off x="4786314" y="1000108"/>
            <a:ext cx="3643338" cy="2431100"/>
          </a:xfrm>
          <a:prstGeom prst="rect">
            <a:avLst/>
          </a:prstGeom>
          <a:ln>
            <a:noFill/>
          </a:ln>
          <a:effectLst>
            <a:softEdge rad="112500"/>
          </a:effectLst>
        </p:spPr>
      </p:pic>
      <p:sp>
        <p:nvSpPr>
          <p:cNvPr id="10" name="TextBox 9"/>
          <p:cNvSpPr txBox="1"/>
          <p:nvPr/>
        </p:nvSpPr>
        <p:spPr>
          <a:xfrm>
            <a:off x="5572132" y="3357562"/>
            <a:ext cx="2287806" cy="369332"/>
          </a:xfrm>
          <a:prstGeom prst="rect">
            <a:avLst/>
          </a:prstGeom>
          <a:noFill/>
        </p:spPr>
        <p:txBody>
          <a:bodyPr wrap="none" rtlCol="0">
            <a:spAutoFit/>
          </a:bodyPr>
          <a:lstStyle/>
          <a:p>
            <a:r>
              <a:rPr lang="en-US" dirty="0" err="1" smtClean="0"/>
              <a:t>Der</a:t>
            </a:r>
            <a:r>
              <a:rPr lang="en-US" dirty="0" smtClean="0"/>
              <a:t> </a:t>
            </a:r>
            <a:r>
              <a:rPr lang="en-US" dirty="0" err="1" smtClean="0"/>
              <a:t>Hochschullehrer</a:t>
            </a:r>
            <a:endParaRPr lang="en-US" dirty="0" smtClean="0"/>
          </a:p>
        </p:txBody>
      </p:sp>
      <p:pic>
        <p:nvPicPr>
          <p:cNvPr id="11" name="Рисунок 10" descr="carbuna_educatie_articole_8.jpg"/>
          <p:cNvPicPr>
            <a:picLocks noChangeAspect="1"/>
          </p:cNvPicPr>
          <p:nvPr/>
        </p:nvPicPr>
        <p:blipFill>
          <a:blip r:embed="rId4"/>
          <a:stretch>
            <a:fillRect/>
          </a:stretch>
        </p:blipFill>
        <p:spPr>
          <a:xfrm>
            <a:off x="428596" y="3714752"/>
            <a:ext cx="3929090" cy="2553124"/>
          </a:xfrm>
          <a:prstGeom prst="rect">
            <a:avLst/>
          </a:prstGeom>
          <a:ln>
            <a:noFill/>
          </a:ln>
          <a:effectLst>
            <a:softEdge rad="112500"/>
          </a:effectLst>
        </p:spPr>
      </p:pic>
      <p:sp>
        <p:nvSpPr>
          <p:cNvPr id="12" name="TextBox 11"/>
          <p:cNvSpPr txBox="1"/>
          <p:nvPr/>
        </p:nvSpPr>
        <p:spPr>
          <a:xfrm>
            <a:off x="1214414" y="6215082"/>
            <a:ext cx="2172390" cy="369332"/>
          </a:xfrm>
          <a:prstGeom prst="rect">
            <a:avLst/>
          </a:prstGeom>
          <a:noFill/>
        </p:spPr>
        <p:txBody>
          <a:bodyPr wrap="none" rtlCol="0">
            <a:spAutoFit/>
          </a:bodyPr>
          <a:lstStyle/>
          <a:p>
            <a:r>
              <a:rPr lang="en-US" dirty="0" smtClean="0"/>
              <a:t>Die </a:t>
            </a:r>
            <a:r>
              <a:rPr lang="en-US" dirty="0" err="1" smtClean="0"/>
              <a:t>Kindergartnerin</a:t>
            </a:r>
            <a:endParaRPr lang="ru-RU" dirty="0"/>
          </a:p>
        </p:txBody>
      </p:sp>
      <p:pic>
        <p:nvPicPr>
          <p:cNvPr id="13" name="Рисунок 12" descr="11b57cfc660f.jpg"/>
          <p:cNvPicPr>
            <a:picLocks noChangeAspect="1"/>
          </p:cNvPicPr>
          <p:nvPr/>
        </p:nvPicPr>
        <p:blipFill>
          <a:blip r:embed="rId5"/>
          <a:stretch>
            <a:fillRect/>
          </a:stretch>
        </p:blipFill>
        <p:spPr>
          <a:xfrm>
            <a:off x="4786314" y="3714752"/>
            <a:ext cx="3821849" cy="2549890"/>
          </a:xfrm>
          <a:prstGeom prst="rect">
            <a:avLst/>
          </a:prstGeom>
          <a:ln>
            <a:noFill/>
          </a:ln>
          <a:effectLst>
            <a:softEdge rad="112500"/>
          </a:effectLst>
        </p:spPr>
      </p:pic>
      <p:sp>
        <p:nvSpPr>
          <p:cNvPr id="14" name="TextBox 13"/>
          <p:cNvSpPr txBox="1"/>
          <p:nvPr/>
        </p:nvSpPr>
        <p:spPr>
          <a:xfrm>
            <a:off x="5786446" y="6215082"/>
            <a:ext cx="1980029" cy="369332"/>
          </a:xfrm>
          <a:prstGeom prst="rect">
            <a:avLst/>
          </a:prstGeom>
          <a:noFill/>
        </p:spPr>
        <p:txBody>
          <a:bodyPr wrap="none" rtlCol="0">
            <a:spAutoFit/>
          </a:bodyPr>
          <a:lstStyle/>
          <a:p>
            <a:r>
              <a:rPr lang="en-US" dirty="0" smtClean="0"/>
              <a:t>Die </a:t>
            </a:r>
            <a:r>
              <a:rPr lang="en-US" dirty="0" err="1" smtClean="0"/>
              <a:t>Bibliothekarin</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par>
                                <p:cTn id="25" presetID="31" presetClass="entr" presetSubtype="0" fill="hold" grpId="0" nodeType="withEffect">
                                  <p:stCondLst>
                                    <p:cond delay="0"/>
                                  </p:stCondLst>
                                  <p:iterate type="lt">
                                    <p:tmPct val="5000"/>
                                  </p:iterate>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par>
                                <p:cTn id="39" presetID="31" presetClass="entr" presetSubtype="0" fill="hold" grpId="0" nodeType="withEffect">
                                  <p:stCondLst>
                                    <p:cond delay="0"/>
                                  </p:stCondLst>
                                  <p:iterate type="lt">
                                    <p:tmPct val="5000"/>
                                  </p:iterate>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fltVal val="0"/>
                                          </p:val>
                                        </p:tav>
                                        <p:tav tm="100000">
                                          <p:val>
                                            <p:strVal val="#ppt_w"/>
                                          </p:val>
                                        </p:tav>
                                      </p:tavLst>
                                    </p:anim>
                                    <p:anim calcmode="lin" valueType="num">
                                      <p:cBhvr>
                                        <p:cTn id="42" dur="1000" fill="hold"/>
                                        <p:tgtEl>
                                          <p:spTgt spid="12"/>
                                        </p:tgtEl>
                                        <p:attrNameLst>
                                          <p:attrName>ppt_h</p:attrName>
                                        </p:attrNameLst>
                                      </p:cBhvr>
                                      <p:tavLst>
                                        <p:tav tm="0">
                                          <p:val>
                                            <p:fltVal val="0"/>
                                          </p:val>
                                        </p:tav>
                                        <p:tav tm="100000">
                                          <p:val>
                                            <p:strVal val="#ppt_h"/>
                                          </p:val>
                                        </p:tav>
                                      </p:tavLst>
                                    </p:anim>
                                    <p:anim calcmode="lin" valueType="num">
                                      <p:cBhvr>
                                        <p:cTn id="43" dur="1000" fill="hold"/>
                                        <p:tgtEl>
                                          <p:spTgt spid="12"/>
                                        </p:tgtEl>
                                        <p:attrNameLst>
                                          <p:attrName>style.rotation</p:attrName>
                                        </p:attrNameLst>
                                      </p:cBhvr>
                                      <p:tavLst>
                                        <p:tav tm="0">
                                          <p:val>
                                            <p:fltVal val="90"/>
                                          </p:val>
                                        </p:tav>
                                        <p:tav tm="100000">
                                          <p:val>
                                            <p:fltVal val="0"/>
                                          </p:val>
                                        </p:tav>
                                      </p:tavLst>
                                    </p:anim>
                                    <p:animEffect transition="in" filter="fade">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iterate type="lt">
                                    <p:tmPct val="5000"/>
                                  </p:iterate>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par>
                                <p:cTn id="53" presetID="31" presetClass="entr" presetSubtype="0" fill="hold" grpId="0" nodeType="withEffect">
                                  <p:stCondLst>
                                    <p:cond delay="0"/>
                                  </p:stCondLst>
                                  <p:iterate type="lt">
                                    <p:tmPct val="5000"/>
                                  </p:iterate>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4810" y="357166"/>
            <a:ext cx="4071966" cy="508000"/>
          </a:xfrm>
        </p:spPr>
        <p:txBody>
          <a:bodyPr/>
          <a:lstStyle/>
          <a:p>
            <a:r>
              <a:rPr lang="en-US" dirty="0" err="1" smtClean="0">
                <a:latin typeface="Arial" pitchFamily="34" charset="0"/>
                <a:cs typeface="Arial" pitchFamily="34" charset="0"/>
              </a:rPr>
              <a:t>Gefährliche</a:t>
            </a:r>
            <a:r>
              <a:rPr lang="en-US" dirty="0" smtClean="0">
                <a:latin typeface="Arial" pitchFamily="34" charset="0"/>
                <a:cs typeface="Arial" pitchFamily="34" charset="0"/>
              </a:rPr>
              <a:t> </a:t>
            </a:r>
            <a:r>
              <a:rPr lang="en-US" dirty="0" err="1" smtClean="0">
                <a:latin typeface="Arial" pitchFamily="34" charset="0"/>
                <a:cs typeface="Arial" pitchFamily="34" charset="0"/>
              </a:rPr>
              <a:t>Berufe</a:t>
            </a:r>
            <a:endParaRPr lang="ru-RU" dirty="0"/>
          </a:p>
        </p:txBody>
      </p:sp>
      <p:pic>
        <p:nvPicPr>
          <p:cNvPr id="4" name="Содержимое 3" descr="den_rabotnika_pozharnoy_ohrany.jpg"/>
          <p:cNvPicPr>
            <a:picLocks noGrp="1" noChangeAspect="1"/>
          </p:cNvPicPr>
          <p:nvPr>
            <p:ph idx="1"/>
          </p:nvPr>
        </p:nvPicPr>
        <p:blipFill>
          <a:blip r:embed="rId2"/>
          <a:stretch>
            <a:fillRect/>
          </a:stretch>
        </p:blipFill>
        <p:spPr>
          <a:xfrm rot="314033">
            <a:off x="616968" y="1042986"/>
            <a:ext cx="3274676" cy="2174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rot="222011">
            <a:off x="580991" y="3217099"/>
            <a:ext cx="2300630" cy="369332"/>
          </a:xfrm>
          <a:prstGeom prst="rect">
            <a:avLst/>
          </a:prstGeom>
          <a:noFill/>
        </p:spPr>
        <p:txBody>
          <a:bodyPr wrap="none" rtlCol="0">
            <a:spAutoFit/>
          </a:bodyPr>
          <a:lstStyle/>
          <a:p>
            <a:r>
              <a:rPr lang="en-US" dirty="0" err="1" smtClean="0"/>
              <a:t>Der</a:t>
            </a:r>
            <a:r>
              <a:rPr lang="en-US" dirty="0" smtClean="0"/>
              <a:t> </a:t>
            </a:r>
            <a:r>
              <a:rPr lang="en-US" dirty="0" err="1" smtClean="0"/>
              <a:t>Feuerwehrmann</a:t>
            </a:r>
            <a:endParaRPr lang="en-US" dirty="0" smtClean="0"/>
          </a:p>
        </p:txBody>
      </p:sp>
      <p:pic>
        <p:nvPicPr>
          <p:cNvPr id="6" name="Рисунок 5" descr="2d62f3c36679.jpg"/>
          <p:cNvPicPr>
            <a:picLocks noChangeAspect="1"/>
          </p:cNvPicPr>
          <p:nvPr/>
        </p:nvPicPr>
        <p:blipFill>
          <a:blip r:embed="rId3"/>
          <a:stretch>
            <a:fillRect/>
          </a:stretch>
        </p:blipFill>
        <p:spPr>
          <a:xfrm rot="21269819">
            <a:off x="4959337" y="1161868"/>
            <a:ext cx="3483432" cy="2286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rot="21224090">
            <a:off x="6374372" y="3424615"/>
            <a:ext cx="1249060" cy="369332"/>
          </a:xfrm>
          <a:prstGeom prst="rect">
            <a:avLst/>
          </a:prstGeom>
          <a:noFill/>
        </p:spPr>
        <p:txBody>
          <a:bodyPr wrap="none" rtlCol="0">
            <a:spAutoFit/>
          </a:bodyPr>
          <a:lstStyle/>
          <a:p>
            <a:r>
              <a:rPr lang="en-US" dirty="0" err="1" smtClean="0"/>
              <a:t>Der</a:t>
            </a:r>
            <a:r>
              <a:rPr lang="en-US" dirty="0" smtClean="0"/>
              <a:t> </a:t>
            </a:r>
            <a:r>
              <a:rPr lang="en-US" dirty="0" err="1" smtClean="0"/>
              <a:t>Retter</a:t>
            </a:r>
            <a:endParaRPr lang="ru-RU" dirty="0"/>
          </a:p>
        </p:txBody>
      </p:sp>
      <p:pic>
        <p:nvPicPr>
          <p:cNvPr id="8" name="Рисунок 7" descr="fddkln_21425842.original.large-4-3-800-0-0-1990-1493.jpg"/>
          <p:cNvPicPr>
            <a:picLocks noChangeAspect="1"/>
          </p:cNvPicPr>
          <p:nvPr/>
        </p:nvPicPr>
        <p:blipFill>
          <a:blip r:embed="rId4"/>
          <a:stretch>
            <a:fillRect/>
          </a:stretch>
        </p:blipFill>
        <p:spPr>
          <a:xfrm rot="21410652">
            <a:off x="994010" y="3731898"/>
            <a:ext cx="3286148" cy="2464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rot="21380766">
            <a:off x="2082182" y="6254100"/>
            <a:ext cx="1236236" cy="369332"/>
          </a:xfrm>
          <a:prstGeom prst="rect">
            <a:avLst/>
          </a:prstGeom>
          <a:noFill/>
        </p:spPr>
        <p:txBody>
          <a:bodyPr wrap="none" rtlCol="0">
            <a:spAutoFit/>
          </a:bodyPr>
          <a:lstStyle/>
          <a:p>
            <a:r>
              <a:rPr lang="en-US" dirty="0" err="1" smtClean="0"/>
              <a:t>Der</a:t>
            </a:r>
            <a:r>
              <a:rPr lang="en-US" dirty="0" smtClean="0"/>
              <a:t> </a:t>
            </a:r>
            <a:r>
              <a:rPr lang="en-US" dirty="0" err="1" smtClean="0"/>
              <a:t>Militär</a:t>
            </a:r>
            <a:endParaRPr lang="ru-RU" dirty="0"/>
          </a:p>
        </p:txBody>
      </p:sp>
      <p:pic>
        <p:nvPicPr>
          <p:cNvPr id="11" name="Рисунок 10" descr="evronaut.jpg"/>
          <p:cNvPicPr>
            <a:picLocks noChangeAspect="1"/>
          </p:cNvPicPr>
          <p:nvPr/>
        </p:nvPicPr>
        <p:blipFill>
          <a:blip r:embed="rId5" cstate="print"/>
          <a:stretch>
            <a:fillRect/>
          </a:stretch>
        </p:blipFill>
        <p:spPr>
          <a:xfrm rot="176349">
            <a:off x="5201631" y="3874761"/>
            <a:ext cx="3515178" cy="2357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rot="214671">
            <a:off x="5984946" y="6199420"/>
            <a:ext cx="1838965" cy="369332"/>
          </a:xfrm>
          <a:prstGeom prst="rect">
            <a:avLst/>
          </a:prstGeom>
          <a:noFill/>
        </p:spPr>
        <p:txBody>
          <a:bodyPr wrap="none" rtlCol="0">
            <a:spAutoFit/>
          </a:bodyPr>
          <a:lstStyle/>
          <a:p>
            <a:r>
              <a:rPr lang="en-US" dirty="0" err="1" smtClean="0"/>
              <a:t>Der</a:t>
            </a:r>
            <a:r>
              <a:rPr lang="en-US" dirty="0" smtClean="0"/>
              <a:t> </a:t>
            </a:r>
            <a:r>
              <a:rPr lang="en-US" dirty="0" err="1" smtClean="0"/>
              <a:t>Raumfahrer</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357166"/>
            <a:ext cx="3670302" cy="508000"/>
          </a:xfrm>
        </p:spPr>
        <p:txBody>
          <a:bodyPr/>
          <a:lstStyle/>
          <a:p>
            <a:r>
              <a:rPr lang="en-US" dirty="0" err="1" smtClean="0">
                <a:latin typeface="Arial" pitchFamily="34" charset="0"/>
                <a:cs typeface="Arial" pitchFamily="34" charset="0"/>
              </a:rPr>
              <a:t>Kreative</a:t>
            </a:r>
            <a:r>
              <a:rPr lang="en-US" dirty="0" smtClean="0">
                <a:latin typeface="Arial" pitchFamily="34" charset="0"/>
                <a:cs typeface="Arial" pitchFamily="34" charset="0"/>
              </a:rPr>
              <a:t> </a:t>
            </a:r>
            <a:r>
              <a:rPr lang="en-US" dirty="0" err="1" smtClean="0">
                <a:latin typeface="Arial" pitchFamily="34" charset="0"/>
                <a:cs typeface="Arial" pitchFamily="34" charset="0"/>
              </a:rPr>
              <a:t>Berufe</a:t>
            </a:r>
            <a:endParaRPr lang="ru-RU" dirty="0"/>
          </a:p>
        </p:txBody>
      </p:sp>
      <p:pic>
        <p:nvPicPr>
          <p:cNvPr id="4" name="Содержимое 3" descr="foto.jpg"/>
          <p:cNvPicPr>
            <a:picLocks noGrp="1" noChangeAspect="1"/>
          </p:cNvPicPr>
          <p:nvPr>
            <p:ph idx="1"/>
          </p:nvPr>
        </p:nvPicPr>
        <p:blipFill>
          <a:blip r:embed="rId2"/>
          <a:stretch>
            <a:fillRect/>
          </a:stretch>
        </p:blipFill>
        <p:spPr>
          <a:xfrm>
            <a:off x="142844" y="1214421"/>
            <a:ext cx="3071834" cy="204788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42910" y="3429000"/>
            <a:ext cx="1890261" cy="369332"/>
          </a:xfrm>
          <a:prstGeom prst="rect">
            <a:avLst/>
          </a:prstGeom>
          <a:noFill/>
        </p:spPr>
        <p:txBody>
          <a:bodyPr wrap="none" rtlCol="0">
            <a:spAutoFit/>
          </a:bodyPr>
          <a:lstStyle/>
          <a:p>
            <a:r>
              <a:rPr lang="en-US" dirty="0" err="1" smtClean="0"/>
              <a:t>Der</a:t>
            </a:r>
            <a:r>
              <a:rPr lang="en-US" dirty="0" smtClean="0"/>
              <a:t> </a:t>
            </a:r>
            <a:r>
              <a:rPr lang="en-US" dirty="0" err="1" smtClean="0"/>
              <a:t>Schriftsteller</a:t>
            </a:r>
            <a:endParaRPr lang="en-US" dirty="0" smtClean="0"/>
          </a:p>
        </p:txBody>
      </p:sp>
      <p:pic>
        <p:nvPicPr>
          <p:cNvPr id="6" name="Рисунок 5" descr="1366209641667.jpg"/>
          <p:cNvPicPr>
            <a:picLocks noChangeAspect="1"/>
          </p:cNvPicPr>
          <p:nvPr/>
        </p:nvPicPr>
        <p:blipFill>
          <a:blip r:embed="rId3"/>
          <a:stretch>
            <a:fillRect/>
          </a:stretch>
        </p:blipFill>
        <p:spPr>
          <a:xfrm>
            <a:off x="3500430" y="1214422"/>
            <a:ext cx="3071834" cy="204789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000496" y="3429000"/>
            <a:ext cx="1954381" cy="369332"/>
          </a:xfrm>
          <a:prstGeom prst="rect">
            <a:avLst/>
          </a:prstGeom>
          <a:noFill/>
        </p:spPr>
        <p:txBody>
          <a:bodyPr wrap="none" rtlCol="0">
            <a:spAutoFit/>
          </a:bodyPr>
          <a:lstStyle/>
          <a:p>
            <a:r>
              <a:rPr lang="en-US" dirty="0" err="1" smtClean="0"/>
              <a:t>Der</a:t>
            </a:r>
            <a:r>
              <a:rPr lang="en-US" dirty="0" smtClean="0"/>
              <a:t> </a:t>
            </a:r>
            <a:r>
              <a:rPr lang="en-US" dirty="0" err="1" smtClean="0"/>
              <a:t>Schauspieler</a:t>
            </a:r>
            <a:endParaRPr lang="ru-RU" dirty="0"/>
          </a:p>
        </p:txBody>
      </p:sp>
      <p:sp>
        <p:nvSpPr>
          <p:cNvPr id="9" name="TextBox 8"/>
          <p:cNvSpPr txBox="1"/>
          <p:nvPr/>
        </p:nvSpPr>
        <p:spPr>
          <a:xfrm>
            <a:off x="7286644" y="5072074"/>
            <a:ext cx="1214446" cy="369332"/>
          </a:xfrm>
          <a:prstGeom prst="rect">
            <a:avLst/>
          </a:prstGeom>
          <a:noFill/>
        </p:spPr>
        <p:txBody>
          <a:bodyPr wrap="square" rtlCol="0">
            <a:spAutoFit/>
          </a:bodyPr>
          <a:lstStyle/>
          <a:p>
            <a:r>
              <a:rPr lang="en-US" dirty="0" err="1" smtClean="0"/>
              <a:t>Der</a:t>
            </a:r>
            <a:r>
              <a:rPr lang="en-US" dirty="0" smtClean="0"/>
              <a:t> </a:t>
            </a:r>
            <a:r>
              <a:rPr lang="en-US" dirty="0" err="1" smtClean="0"/>
              <a:t>Maler</a:t>
            </a:r>
            <a:endParaRPr lang="ru-RU" dirty="0"/>
          </a:p>
        </p:txBody>
      </p:sp>
      <p:pic>
        <p:nvPicPr>
          <p:cNvPr id="10" name="Рисунок 9" descr="63807005.jpg"/>
          <p:cNvPicPr>
            <a:picLocks noChangeAspect="1"/>
          </p:cNvPicPr>
          <p:nvPr/>
        </p:nvPicPr>
        <p:blipFill>
          <a:blip r:embed="rId4"/>
          <a:stretch>
            <a:fillRect/>
          </a:stretch>
        </p:blipFill>
        <p:spPr>
          <a:xfrm>
            <a:off x="6858016" y="2000240"/>
            <a:ext cx="2071686" cy="2954224"/>
          </a:xfrm>
          <a:prstGeom prst="rect">
            <a:avLst/>
          </a:prstGeom>
          <a:ln>
            <a:noFill/>
          </a:ln>
          <a:effectLst>
            <a:outerShdw blurRad="292100" dist="139700" dir="2700000" algn="tl" rotWithShape="0">
              <a:srgbClr val="333333">
                <a:alpha val="65000"/>
              </a:srgbClr>
            </a:outerShdw>
          </a:effectLst>
        </p:spPr>
      </p:pic>
      <p:pic>
        <p:nvPicPr>
          <p:cNvPr id="11" name="Рисунок 10" descr="1353656953_cirk.jpg"/>
          <p:cNvPicPr>
            <a:picLocks noChangeAspect="1"/>
          </p:cNvPicPr>
          <p:nvPr/>
        </p:nvPicPr>
        <p:blipFill>
          <a:blip r:embed="rId5"/>
          <a:stretch>
            <a:fillRect/>
          </a:stretch>
        </p:blipFill>
        <p:spPr>
          <a:xfrm>
            <a:off x="142844" y="4000504"/>
            <a:ext cx="3214710" cy="20955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714348" y="6143644"/>
            <a:ext cx="2056973" cy="369332"/>
          </a:xfrm>
          <a:prstGeom prst="rect">
            <a:avLst/>
          </a:prstGeom>
          <a:noFill/>
        </p:spPr>
        <p:txBody>
          <a:bodyPr wrap="none" rtlCol="0">
            <a:spAutoFit/>
          </a:bodyPr>
          <a:lstStyle/>
          <a:p>
            <a:r>
              <a:rPr lang="en-US" dirty="0" err="1" smtClean="0"/>
              <a:t>Der</a:t>
            </a:r>
            <a:r>
              <a:rPr lang="en-US" dirty="0" smtClean="0"/>
              <a:t> </a:t>
            </a:r>
            <a:r>
              <a:rPr lang="en-US" dirty="0" err="1" smtClean="0"/>
              <a:t>Zirkuskunstler</a:t>
            </a:r>
            <a:endParaRPr lang="en-US" dirty="0" smtClean="0"/>
          </a:p>
        </p:txBody>
      </p:sp>
      <p:pic>
        <p:nvPicPr>
          <p:cNvPr id="13" name="Рисунок 12" descr="BMW-Designer-Sketching-lg1-680x453.jpeg"/>
          <p:cNvPicPr>
            <a:picLocks noChangeAspect="1"/>
          </p:cNvPicPr>
          <p:nvPr/>
        </p:nvPicPr>
        <p:blipFill>
          <a:blip r:embed="rId6"/>
          <a:stretch>
            <a:fillRect/>
          </a:stretch>
        </p:blipFill>
        <p:spPr>
          <a:xfrm>
            <a:off x="3571868" y="4000504"/>
            <a:ext cx="3143272" cy="2093974"/>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4429124" y="6143644"/>
            <a:ext cx="1544012" cy="369332"/>
          </a:xfrm>
          <a:prstGeom prst="rect">
            <a:avLst/>
          </a:prstGeom>
          <a:noFill/>
        </p:spPr>
        <p:txBody>
          <a:bodyPr wrap="none" rtlCol="0">
            <a:spAutoFit/>
          </a:bodyPr>
          <a:lstStyle/>
          <a:p>
            <a:r>
              <a:rPr lang="en-US" dirty="0" err="1" smtClean="0"/>
              <a:t>Der</a:t>
            </a:r>
            <a:r>
              <a:rPr lang="en-US" dirty="0" smtClean="0"/>
              <a:t> Designer</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900" decel="100000" fill="hold"/>
                                        <p:tgtEl>
                                          <p:spTgt spid="1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900" decel="100000" fill="hold"/>
                                        <p:tgtEl>
                                          <p:spTgt spid="13"/>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900" decel="100000" fill="hold"/>
                                        <p:tgtEl>
                                          <p:spTgt spid="1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900" decel="100000" fill="hold"/>
                                        <p:tgtEl>
                                          <p:spTgt spid="10"/>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anim calcmode="lin" valueType="num">
                                      <p:cBhvr>
                                        <p:cTn id="70" dur="1000" fill="hold"/>
                                        <p:tgtEl>
                                          <p:spTgt spid="9"/>
                                        </p:tgtEl>
                                        <p:attrNameLst>
                                          <p:attrName>ppt_x</p:attrName>
                                        </p:attrNameLst>
                                      </p:cBhvr>
                                      <p:tavLst>
                                        <p:tav tm="0">
                                          <p:val>
                                            <p:strVal val="#ppt_x"/>
                                          </p:val>
                                        </p:tav>
                                        <p:tav tm="100000">
                                          <p:val>
                                            <p:strVal val="#ppt_x"/>
                                          </p:val>
                                        </p:tav>
                                      </p:tavLst>
                                    </p:anim>
                                    <p:anim calcmode="lin" valueType="num">
                                      <p:cBhvr>
                                        <p:cTn id="71" dur="900" decel="100000" fill="hold"/>
                                        <p:tgtEl>
                                          <p:spTgt spid="9"/>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 name="Заголовок 1"/>
          <p:cNvSpPr>
            <a:spLocks noGrp="1"/>
          </p:cNvSpPr>
          <p:nvPr>
            <p:ph type="title"/>
          </p:nvPr>
        </p:nvSpPr>
        <p:spPr>
          <a:xfrm>
            <a:off x="2143125" y="142875"/>
            <a:ext cx="6553200" cy="792163"/>
          </a:xfrm>
        </p:spPr>
        <p:txBody>
          <a:bodyPr/>
          <a:lstStyle/>
          <a:p>
            <a:pPr algn="ctr"/>
            <a:r>
              <a:rPr lang="en-US" dirty="0" err="1" smtClean="0"/>
              <a:t>Lehrerberuf</a:t>
            </a:r>
            <a:endParaRPr lang="ru-RU" dirty="0"/>
          </a:p>
        </p:txBody>
      </p:sp>
      <p:sp>
        <p:nvSpPr>
          <p:cNvPr id="19" name="TextBox 18"/>
          <p:cNvSpPr txBox="1"/>
          <p:nvPr/>
        </p:nvSpPr>
        <p:spPr>
          <a:xfrm>
            <a:off x="1928794" y="857232"/>
            <a:ext cx="7072362" cy="1323439"/>
          </a:xfrm>
          <a:prstGeom prst="rect">
            <a:avLst/>
          </a:prstGeom>
          <a:noFill/>
        </p:spPr>
        <p:txBody>
          <a:bodyPr wrap="square" rtlCol="0">
            <a:spAutoFit/>
          </a:bodyPr>
          <a:lstStyle/>
          <a:p>
            <a:r>
              <a:rPr lang="de-DE" sz="2000" dirty="0" smtClean="0"/>
              <a:t>Lehrerberuf </a:t>
            </a:r>
            <a:r>
              <a:rPr lang="de-DE" sz="2000" dirty="0" smtClean="0"/>
              <a:t>ist, meiner Meinung nach, ein besonderer Beruf. Ich meine, dass der Lehrerberuf von allen anderen der wichtigste ist. Ohne diesen Beruf kann man sich keinen anderen Beruf vorstellen.</a:t>
            </a:r>
            <a:endParaRPr lang="ru-RU" sz="2000" dirty="0"/>
          </a:p>
        </p:txBody>
      </p:sp>
      <p:pic>
        <p:nvPicPr>
          <p:cNvPr id="22" name="Рисунок 21" descr="05-titel.jpg"/>
          <p:cNvPicPr>
            <a:picLocks noChangeAspect="1"/>
          </p:cNvPicPr>
          <p:nvPr/>
        </p:nvPicPr>
        <p:blipFill>
          <a:blip r:embed="rId3"/>
          <a:stretch>
            <a:fillRect/>
          </a:stretch>
        </p:blipFill>
        <p:spPr>
          <a:xfrm>
            <a:off x="2000232" y="2285991"/>
            <a:ext cx="4500594" cy="3630479"/>
          </a:xfrm>
          <a:prstGeom prst="rect">
            <a:avLst/>
          </a:prstGeom>
        </p:spPr>
      </p:pic>
      <p:pic>
        <p:nvPicPr>
          <p:cNvPr id="25" name="Рисунок 24" descr="Lehrerin.jpg"/>
          <p:cNvPicPr>
            <a:picLocks noChangeAspect="1"/>
          </p:cNvPicPr>
          <p:nvPr/>
        </p:nvPicPr>
        <p:blipFill>
          <a:blip r:embed="rId4"/>
          <a:stretch>
            <a:fillRect/>
          </a:stretch>
        </p:blipFill>
        <p:spPr>
          <a:xfrm>
            <a:off x="3786182" y="3214686"/>
            <a:ext cx="5036379" cy="33575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928671"/>
            <a:ext cx="8677306" cy="5522930"/>
          </a:xfrm>
        </p:spPr>
        <p:txBody>
          <a:bodyPr/>
          <a:lstStyle/>
          <a:p>
            <a:pPr>
              <a:buFont typeface="Wingdings" pitchFamily="2" charset="2"/>
              <a:buChar char="ü"/>
            </a:pPr>
            <a:r>
              <a:rPr lang="de-DE" dirty="0" smtClean="0"/>
              <a:t>In seiner Arbeit muss der Lehrer immer bedenken, was der Schuler heute lernen muss.</a:t>
            </a:r>
          </a:p>
          <a:p>
            <a:pPr>
              <a:buFont typeface="Wingdings" pitchFamily="2" charset="2"/>
              <a:buChar char="ü"/>
            </a:pPr>
            <a:r>
              <a:rPr lang="de-DE" dirty="0" smtClean="0"/>
              <a:t>Er muss dem Schuler Kenntnisse, </a:t>
            </a:r>
            <a:r>
              <a:rPr lang="de-DE" dirty="0" err="1" smtClean="0"/>
              <a:t>Fahigkeiten</a:t>
            </a:r>
            <a:r>
              <a:rPr lang="de-DE" dirty="0" smtClean="0"/>
              <a:t> und Fertigkeiten vermitteln.</a:t>
            </a:r>
          </a:p>
          <a:p>
            <a:pPr>
              <a:buFont typeface="Wingdings" pitchFamily="2" charset="2"/>
              <a:buChar char="ü"/>
            </a:pPr>
            <a:r>
              <a:rPr lang="de-DE" dirty="0" smtClean="0"/>
              <a:t> Sein Unterricht ist immer interessant, witzig, spannend und lustig einerseits, und andererseits sehr inhaltsreich und arbeitsvoll.</a:t>
            </a:r>
          </a:p>
          <a:p>
            <a:pPr>
              <a:buFont typeface="Wingdings" pitchFamily="2" charset="2"/>
              <a:buChar char="ü"/>
            </a:pPr>
            <a:r>
              <a:rPr lang="de-DE" dirty="0" smtClean="0"/>
              <a:t>Er kann immer ein gutes Wort nicht nur </a:t>
            </a:r>
            <a:r>
              <a:rPr lang="de-DE" dirty="0" err="1" smtClean="0"/>
              <a:t>fur</a:t>
            </a:r>
            <a:r>
              <a:rPr lang="de-DE" dirty="0" smtClean="0"/>
              <a:t> begabte Kinder, sondern auch </a:t>
            </a:r>
            <a:r>
              <a:rPr lang="de-DE" dirty="0" err="1" smtClean="0"/>
              <a:t>fur</a:t>
            </a:r>
            <a:r>
              <a:rPr lang="de-DE" dirty="0" smtClean="0"/>
              <a:t> so genannte Problemkinder finden. </a:t>
            </a:r>
          </a:p>
          <a:p>
            <a:pPr>
              <a:buFont typeface="Wingdings" pitchFamily="2" charset="2"/>
              <a:buChar char="ü"/>
            </a:pPr>
            <a:r>
              <a:rPr lang="de-DE" dirty="0" smtClean="0"/>
              <a:t>Der Lehrer formt die Weltanschauung, den Charakter des Kindes.</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P102364120_template">
  <a:themeElements>
    <a:clrScheme name="template 3">
      <a:dk1>
        <a:srgbClr val="4D4D4D"/>
      </a:dk1>
      <a:lt1>
        <a:srgbClr val="FFFFFF"/>
      </a:lt1>
      <a:dk2>
        <a:srgbClr val="4D4D4D"/>
      </a:dk2>
      <a:lt2>
        <a:srgbClr val="003399"/>
      </a:lt2>
      <a:accent1>
        <a:srgbClr val="66CCFF"/>
      </a:accent1>
      <a:accent2>
        <a:srgbClr val="3366FF"/>
      </a:accent2>
      <a:accent3>
        <a:srgbClr val="FFFFFF"/>
      </a:accent3>
      <a:accent4>
        <a:srgbClr val="404040"/>
      </a:accent4>
      <a:accent5>
        <a:srgbClr val="B8E2FF"/>
      </a:accent5>
      <a:accent6>
        <a:srgbClr val="2D5CE7"/>
      </a:accent6>
      <a:hlink>
        <a:srgbClr val="FFCC00"/>
      </a:hlink>
      <a:folHlink>
        <a:srgbClr val="DDDDDD"/>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333333"/>
        </a:dk1>
        <a:lt1>
          <a:srgbClr val="FFFFFF"/>
        </a:lt1>
        <a:dk2>
          <a:srgbClr val="808080"/>
        </a:dk2>
        <a:lt2>
          <a:srgbClr val="003366"/>
        </a:lt2>
        <a:accent1>
          <a:srgbClr val="6699FF"/>
        </a:accent1>
        <a:accent2>
          <a:srgbClr val="990000"/>
        </a:accent2>
        <a:accent3>
          <a:srgbClr val="FFFFFF"/>
        </a:accent3>
        <a:accent4>
          <a:srgbClr val="2A2A2A"/>
        </a:accent4>
        <a:accent5>
          <a:srgbClr val="B8CAFF"/>
        </a:accent5>
        <a:accent6>
          <a:srgbClr val="8A0000"/>
        </a:accent6>
        <a:hlink>
          <a:srgbClr val="0066CC"/>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3399"/>
        </a:lt2>
        <a:accent1>
          <a:srgbClr val="66CCFF"/>
        </a:accent1>
        <a:accent2>
          <a:srgbClr val="3366FF"/>
        </a:accent2>
        <a:accent3>
          <a:srgbClr val="FFFFFF"/>
        </a:accent3>
        <a:accent4>
          <a:srgbClr val="404040"/>
        </a:accent4>
        <a:accent5>
          <a:srgbClr val="B8E2FF"/>
        </a:accent5>
        <a:accent6>
          <a:srgbClr val="2D5CE7"/>
        </a:accent6>
        <a:hlink>
          <a:srgbClr val="FFCC00"/>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3399"/>
        </a:lt2>
        <a:accent1>
          <a:srgbClr val="6699FF"/>
        </a:accent1>
        <a:accent2>
          <a:srgbClr val="3366FF"/>
        </a:accent2>
        <a:accent3>
          <a:srgbClr val="FFFFFF"/>
        </a:accent3>
        <a:accent4>
          <a:srgbClr val="404040"/>
        </a:accent4>
        <a:accent5>
          <a:srgbClr val="B8CAFF"/>
        </a:accent5>
        <a:accent6>
          <a:srgbClr val="2D5CE7"/>
        </a:accent6>
        <a:hlink>
          <a:srgbClr val="0099F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003399"/>
        </a:lt2>
        <a:accent1>
          <a:srgbClr val="6699FF"/>
        </a:accent1>
        <a:accent2>
          <a:srgbClr val="CC0000"/>
        </a:accent2>
        <a:accent3>
          <a:srgbClr val="FFFFFF"/>
        </a:accent3>
        <a:accent4>
          <a:srgbClr val="404040"/>
        </a:accent4>
        <a:accent5>
          <a:srgbClr val="B8CAFF"/>
        </a:accent5>
        <a:accent6>
          <a:srgbClr val="B90000"/>
        </a:accent6>
        <a:hlink>
          <a:srgbClr val="0099FF"/>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003399"/>
        </a:lt2>
        <a:accent1>
          <a:srgbClr val="6699FF"/>
        </a:accent1>
        <a:accent2>
          <a:srgbClr val="99CCFF"/>
        </a:accent2>
        <a:accent3>
          <a:srgbClr val="FFFFFF"/>
        </a:accent3>
        <a:accent4>
          <a:srgbClr val="404040"/>
        </a:accent4>
        <a:accent5>
          <a:srgbClr val="B8CAFF"/>
        </a:accent5>
        <a:accent6>
          <a:srgbClr val="8AB9E7"/>
        </a:accent6>
        <a:hlink>
          <a:srgbClr val="0099F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70B294C-3536-4D1D-9981-52CF2C8695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TP102364120_template</Template>
  <TotalTime>344</TotalTime>
  <Words>274</Words>
  <Application>Microsoft PowerPoint</Application>
  <PresentationFormat>Экран (4:3)</PresentationFormat>
  <Paragraphs>41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TP102364120_template</vt:lpstr>
      <vt:lpstr>Berufswahl</vt:lpstr>
      <vt:lpstr>Слайд 2</vt:lpstr>
      <vt:lpstr>Es gibt viele verschiedene Berufe</vt:lpstr>
      <vt:lpstr>Pflegeberufe</vt:lpstr>
      <vt:lpstr>Lehrberufe</vt:lpstr>
      <vt:lpstr>Gefährliche Berufe</vt:lpstr>
      <vt:lpstr>Kreative Berufe</vt:lpstr>
      <vt:lpstr>Lehrerberuf</vt:lpstr>
      <vt:lpstr>Слайд 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Admin</dc:creator>
  <cp:keywords/>
  <cp:lastModifiedBy>Admin</cp:lastModifiedBy>
  <cp:revision>35</cp:revision>
  <dcterms:created xsi:type="dcterms:W3CDTF">2014-05-03T17:19:52Z</dcterms:created>
  <dcterms:modified xsi:type="dcterms:W3CDTF">2014-05-05T20:05:37Z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TC023641219991</vt:lpwstr>
  </property>
</Properties>
</file>