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8F0FA21-2D1C-49CF-A713-EC6AF25636CF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5"/>
            <p14:sldId id="262"/>
            <p14:sldId id="26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08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16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756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4243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4345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3734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2532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3043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23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572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923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4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64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944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664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7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5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AD571A58-2D70-432E-A621-C8DBF2DE0384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5458874-51E7-4ECD-AD7D-585A94E221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684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3086" y="708814"/>
            <a:ext cx="8825658" cy="2677648"/>
          </a:xfrm>
        </p:spPr>
        <p:txBody>
          <a:bodyPr/>
          <a:lstStyle/>
          <a:p>
            <a:r>
              <a:rPr lang="uk-UA" sz="54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sichka Comic" pitchFamily="2" charset="0"/>
              </a:rPr>
              <a:t>Стереотипи </a:t>
            </a:r>
            <a:br>
              <a:rPr lang="uk-UA" sz="54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sichka Comic" pitchFamily="2" charset="0"/>
              </a:rPr>
            </a:br>
            <a:r>
              <a:rPr lang="uk-UA" sz="54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sichka Comic" pitchFamily="2" charset="0"/>
              </a:rPr>
              <a:t>та упередження</a:t>
            </a:r>
            <a:endParaRPr lang="uk-UA" sz="5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sichka Comic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7262" y="5047836"/>
            <a:ext cx="2446472" cy="861420"/>
          </a:xfrm>
        </p:spPr>
        <p:txBody>
          <a:bodyPr/>
          <a:lstStyle/>
          <a:p>
            <a:pPr algn="r"/>
            <a:r>
              <a:rPr lang="uk-UA" dirty="0" smtClean="0"/>
              <a:t>Сюр Олена </a:t>
            </a:r>
          </a:p>
          <a:p>
            <a:pPr algn="r"/>
            <a:r>
              <a:rPr lang="uk-UA" dirty="0" smtClean="0"/>
              <a:t>11-А клас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46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984" y="2476322"/>
            <a:ext cx="3865103" cy="507069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Толерантність -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сприймати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 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думки,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відрізняються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способу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Толерантність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вважається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ознакою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високого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духовного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інтелектуального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індивідуума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людей,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усього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суспільства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цілому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</a:t>
            </a:r>
            <a:endParaRPr lang="uk-UA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6441" y="732953"/>
            <a:ext cx="303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Толерантність</a:t>
            </a:r>
            <a:endParaRPr lang="uk-UA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/>
          <a:stretch/>
        </p:blipFill>
        <p:spPr>
          <a:xfrm>
            <a:off x="4159876" y="2173095"/>
            <a:ext cx="4984124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685"/>
            <a:ext cx="9144000" cy="685431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238259" y="153527"/>
            <a:ext cx="60466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У 1948 році Загальна декларація прав людини заборонила всі форми расової й іншої дискримінації. Дискримінації заборонена у багатьох міжнародних документах з прав людини і в Лісабонській угоді, що заміняє Конституцію ЄС. Міжнародна конвенція про ліквідацію всіх форм расової дискримінації (ст.1) Набула чинності 4 січня 1969 р., для України – 7 квітня 1969 р.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" y="3323626"/>
            <a:ext cx="3770291" cy="31682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46997" y="3323626"/>
            <a:ext cx="48939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Генеральною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конференцією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ЮНЕСКО 1995 р.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Декларація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Декларації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розуміємо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толерантність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повагу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прийняття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розмаїття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наших форм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самовираження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індивідуальності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гармонія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чеснота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досягнення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миру…</a:t>
            </a:r>
            <a:endParaRPr lang="uk-UA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://cs419122.vk.me/v419122700/1046/jaaMAPybC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72" y="3685"/>
            <a:ext cx="3078380" cy="300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470" y="360430"/>
            <a:ext cx="8019982" cy="1867616"/>
          </a:xfrm>
        </p:spPr>
        <p:txBody>
          <a:bodyPr/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Стереотип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усталене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ставлення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вироблене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ідеалами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872" y="2228046"/>
            <a:ext cx="5355082" cy="4516907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Стереотипи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починає діяти ще до того, як вмикається розум. Це накладає специфічний відбиток на дані, які сприймаються нашими органами чуття ще до того, як ці дані досягають розуму.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Стереотипи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формуватися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("Молодь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рок-н-рол"),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("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хочуть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жінок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одного"),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("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японці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відрізняються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одного"),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("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іслам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("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адвокати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шахраї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 і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("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євреї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жадібні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"). </a:t>
            </a:r>
            <a:endParaRPr lang="uk-UA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byhgalter.com/wp-content/uploads/2012/01/obrannya-gryp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52" y="4511675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zavantag.com/tw_files2/urls_8/1433/d-1432643/1432643_html_m355dba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/>
          <a:stretch/>
        </p:blipFill>
        <p:spPr bwMode="auto">
          <a:xfrm>
            <a:off x="5821251" y="2228046"/>
            <a:ext cx="2956799" cy="185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Гендерні стереотипи</a:t>
            </a:r>
            <a:endParaRPr lang="uk-UA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82" y="2141471"/>
            <a:ext cx="4619958" cy="4623517"/>
          </a:xfrm>
        </p:spPr>
        <p:txBody>
          <a:bodyPr>
            <a:normAutofit fontScale="40000" lnSpcReduction="20000"/>
          </a:bodyPr>
          <a:lstStyle/>
          <a:p>
            <a:r>
              <a:rPr lang="uk-UA" sz="5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Гендер</a:t>
            </a:r>
            <a:r>
              <a:rPr lang="uk-UA" sz="51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sz="51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</a:t>
            </a:r>
            <a:r>
              <a:rPr lang="uk-UA" sz="51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51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  <a:r>
              <a:rPr lang="uk-UA" sz="51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стать, від лат. </a:t>
            </a:r>
            <a:r>
              <a:rPr lang="uk-UA" sz="51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genus</a:t>
            </a:r>
            <a:r>
              <a:rPr lang="uk-UA" sz="51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рід) – стать, яку «приписали» даній людині від імені суспільства уповноважені на те органи, інакше – паспортна стать, або стать у документах</a:t>
            </a:r>
            <a:r>
              <a:rPr lang="uk-UA" sz="51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Також це культурна </a:t>
            </a:r>
            <a:r>
              <a:rPr lang="uk-UA" sz="51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поведінки, яка виховується у відповідності до статі в певному суспільстві в певний час</a:t>
            </a:r>
            <a:r>
              <a:rPr lang="uk-UA" sz="51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51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Гендерна система функціонує через ряд стереотипів – стандартних моделей поведінки, які напрацьовані у суспільстві і базуються на відповідному тлумаченні понять «чоловіче» і «жіноче».</a:t>
            </a:r>
            <a:endParaRPr lang="uk-UA" sz="51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Picture 2" descr="C:\Users\Сокіл\Downloads\фонтсм\9d11fe5bfd4d16b801989e0675e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53" y="4281168"/>
            <a:ext cx="3052295" cy="238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53" y="1771428"/>
            <a:ext cx="3012121" cy="2152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1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58" y="682401"/>
            <a:ext cx="6345260" cy="709865"/>
          </a:xfrm>
        </p:spPr>
        <p:txBody>
          <a:bodyPr/>
          <a:lstStyle/>
          <a:p>
            <a:r>
              <a:rPr lang="uk-UA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Вчені виділяють </a:t>
            </a:r>
            <a:r>
              <a:rPr lang="uk-UA" sz="2800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умовні групи гендерних стереотипів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uk-UA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2" y="2141471"/>
            <a:ext cx="9011657" cy="4716529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група стереотипів базується на відповідних уявленнях про психологічні риси та якості особистості чоловіків та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жінок. 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Чоловікам приписується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 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вирішувати проблеми, застосовувати розвинуте логічне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мислення.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Жіноче ж начало – природно-репродуктивне і тому жінка повинна бути покірною, залежною,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емоційною.</a:t>
            </a:r>
          </a:p>
          <a:p>
            <a:pPr lvl="0"/>
            <a:endParaRPr lang="uk-UA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основу виокремлення другої групи стереотипів покладені соціальні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начала, закріплення професійної ролі. 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жінки головними є ролі сімейні (жінка, мати, господарка), а для чоловіків – ролі професійні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sz="20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третьої групи гендерних стереотипів вчені відносять стандартизовані уявлення, які пов’язані з відмінностями у змісті праці – жіночої та чоловічої. Місце жінки – у сфері виконавчої та обслуговуючої праці, чоловіка – у сфері інструментальної праці, тобто творчої. </a:t>
            </a:r>
          </a:p>
          <a:p>
            <a:pPr lvl="0"/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74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Users\Сокіл\Downloads\фонтсм\64146014_1284750868_gender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01" y="309092"/>
            <a:ext cx="7607857" cy="1223494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Етнічні стереотипи</a:t>
            </a:r>
            <a:endParaRPr lang="uk-UA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802" y="2231624"/>
            <a:ext cx="4207835" cy="4626376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Етнічний стереотип</a:t>
            </a:r>
            <a:r>
              <a:rPr lang="vi-VN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узагальнений, емоційно-насичений образ етнічної групи або її представників, який сформувався історично у контексті розвитку міжетнічних стосунків. Віддзеркалюючи бажання людей зберегти етнокультурну ідентичність, етностереотип відіграє важливу соціальну роль як фактор консолідації та фіксації етнічної групи, чіткого окреслення її кордонів.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0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29" y="2634737"/>
            <a:ext cx="3593204" cy="26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0"/>
          <a:stretch/>
        </p:blipFill>
        <p:spPr>
          <a:xfrm>
            <a:off x="0" y="12880"/>
            <a:ext cx="8772589" cy="257577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992" y="283337"/>
            <a:ext cx="7959144" cy="2524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Ксенофобія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грецьких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ксенос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чужинець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незнайомець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та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фобос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«страх») –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неоднозначний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виявляється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нав'язливому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страху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чужинців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чогось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незнайомого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страх перед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чужоземцями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ненависть до них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6" name="Picture 2" descr="C:\Users\Сокіл\Downloads\фонтсм\s640x480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36" y="3078546"/>
            <a:ext cx="3983293" cy="29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0992" y="242263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Розрізняють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ксенофобії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Перша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спрямована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всередині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вважають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чужою і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шкідливою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іммігранти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біженці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мігранти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євреї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цигани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гомосексуалісти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Друга – расизм.</a:t>
            </a:r>
          </a:p>
          <a:p>
            <a:r>
              <a:rPr lang="uk-UA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Расизм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світогляд, а також політичні теорії і практики, що ґрунтуються на расовій дискримінації, на уявленні про поділ людей на біологічно різні групи (раси) на основі видимих особливостей зовнішнього вигляду.</a:t>
            </a:r>
            <a:endParaRPr lang="ru-RU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8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895" y="186563"/>
            <a:ext cx="4504049" cy="1957769"/>
          </a:xfrm>
        </p:spPr>
        <p:txBody>
          <a:bodyPr/>
          <a:lstStyle/>
          <a:p>
            <a:r>
              <a:rPr lang="uk-UA" sz="2800" b="1" i="1" dirty="0" smtClean="0">
                <a:solidFill>
                  <a:schemeClr val="bg2">
                    <a:lumMod val="10000"/>
                  </a:schemeClr>
                </a:solidFill>
              </a:rPr>
              <a:t>Упередження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862" y="2144332"/>
            <a:ext cx="7801041" cy="4526924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pPr marL="0" indent="0">
              <a:buNone/>
            </a:pP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</a:rPr>
              <a:t>Упередження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 – це </a:t>
            </a:r>
            <a:r>
              <a:rPr lang="uk-UA" sz="2000" dirty="0" err="1">
                <a:solidFill>
                  <a:schemeClr val="bg2">
                    <a:lumMod val="10000"/>
                  </a:schemeClr>
                </a:solidFill>
              </a:rPr>
              <a:t>iррацiональне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, негнучке ставлення до </a:t>
            </a:r>
            <a:r>
              <a:rPr lang="uk-UA" sz="2000" dirty="0" err="1">
                <a:solidFill>
                  <a:schemeClr val="bg2">
                    <a:lumMod val="10000"/>
                  </a:schemeClr>
                </a:solidFill>
              </a:rPr>
              <a:t>цiлої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bg2">
                    <a:lumMod val="10000"/>
                  </a:schemeClr>
                </a:solidFill>
              </a:rPr>
              <a:t>категорiї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 людей. Можливі i </a:t>
            </a:r>
            <a:r>
              <a:rPr lang="uk-UA" sz="2000" dirty="0" err="1">
                <a:solidFill>
                  <a:schemeClr val="bg2">
                    <a:lumMod val="10000"/>
                  </a:schemeClr>
                </a:solidFill>
              </a:rPr>
              <a:t>позитивнi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 упередження, але звичайно упередження являє собою </a:t>
            </a:r>
            <a:r>
              <a:rPr lang="uk-UA" sz="2000" dirty="0" err="1">
                <a:solidFill>
                  <a:schemeClr val="bg2">
                    <a:lumMod val="10000"/>
                  </a:schemeClr>
                </a:solidFill>
              </a:rPr>
              <a:t>негативнi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 почуття – </a:t>
            </a:r>
            <a:r>
              <a:rPr lang="uk-UA" sz="2000" dirty="0" err="1">
                <a:solidFill>
                  <a:schemeClr val="bg2">
                    <a:lumMod val="10000"/>
                  </a:schemeClr>
                </a:solidFill>
              </a:rPr>
              <a:t>антипатiю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, ворожнечу, або </a:t>
            </a:r>
            <a:r>
              <a:rPr lang="uk-UA" sz="2000" dirty="0" err="1">
                <a:solidFill>
                  <a:schemeClr val="bg2">
                    <a:lumMod val="10000"/>
                  </a:schemeClr>
                </a:solidFill>
              </a:rPr>
              <a:t>навiть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bg2">
                    <a:lumMod val="10000"/>
                  </a:schemeClr>
                </a:solidFill>
              </a:rPr>
              <a:t>стрх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uk-UA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</a:rPr>
              <a:t>Прояви упередженого ставлення:</a:t>
            </a:r>
          </a:p>
          <a:p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</a:rPr>
              <a:t>Негативні зауваження. Особа зневажливо висловлюється про групу людей, яка їй не подобається.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</a:rPr>
              <a:t>Уникання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. Вона не бажає спілкуватися з людьми, які належать до цієї групи.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Дискримінація. Упереджена особа не допускає членів непопулярної групи до певних робіт, місць проживання або соціальних послуг.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92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5"/>
          <a:stretch/>
        </p:blipFill>
        <p:spPr>
          <a:xfrm>
            <a:off x="115911" y="-1"/>
            <a:ext cx="9028089" cy="24285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151" y="517629"/>
            <a:ext cx="7929829" cy="1391098"/>
          </a:xfrm>
        </p:spPr>
        <p:txBody>
          <a:bodyPr/>
          <a:lstStyle/>
          <a:p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Дискримінація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обмеження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соціальної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етнічної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конфесійної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певною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ознакою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uk-UA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2668" y="2428594"/>
            <a:ext cx="61239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–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Пряма дискримінація характеризується як намір дискримінувати особу чи групу, наприклад, бюро з працевлаштування відкидає претендента певної національної ознаки (єврея, цигана та ін.) або житлова компанія не продає квартири для осіб «кавказької національності».</a:t>
            </a:r>
          </a:p>
          <a:p>
            <a:pPr>
              <a:spcAft>
                <a:spcPts val="0"/>
              </a:spcAft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– Непряма дискримінація зумовлена впливом політики або конкретних заходів: це відбувається тоді, коли формально нейтральні правила, критерії або практика ставлять де-факто особу або осіб певної меншини у невигідне становище у порівнянні з іншими. Прикладами можуть бути: мінімальний критерій росту для певної професії (завдяки чому серед заявників може бути виключено набагато більше жінок, ніж чоловіків).</a:t>
            </a:r>
            <a:endParaRPr lang="uk-UA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" y="3696058"/>
            <a:ext cx="27336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02115" y="2082016"/>
            <a:ext cx="2834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Види дискримінації: 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Другая 18">
      <a:dk1>
        <a:sysClr val="windowText" lastClr="000000"/>
      </a:dk1>
      <a:lt1>
        <a:sysClr val="window" lastClr="FFFFFF"/>
      </a:lt1>
      <a:dk2>
        <a:srgbClr val="2F7F8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143</TotalTime>
  <Words>797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Lisichka Comic</vt:lpstr>
      <vt:lpstr>Times New Roman</vt:lpstr>
      <vt:lpstr>Wingdings 3</vt:lpstr>
      <vt:lpstr>Ион (конференц-зал)</vt:lpstr>
      <vt:lpstr>Стереотипи  та упередження</vt:lpstr>
      <vt:lpstr>Стереотип - усталене ставлення до подій, вироблене на основі порівняння їх з внутрішніми ідеалами.</vt:lpstr>
      <vt:lpstr>Гендерні стереотипи</vt:lpstr>
      <vt:lpstr>Вчені виділяють три умовні групи гендерних стереотипів: </vt:lpstr>
      <vt:lpstr>Презентация PowerPoint</vt:lpstr>
      <vt:lpstr>Етнічні стереотипи</vt:lpstr>
      <vt:lpstr>Презентация PowerPoint</vt:lpstr>
      <vt:lpstr>Упередження</vt:lpstr>
      <vt:lpstr>Дискримінація – обмеження прав людини або соціальної, етнічної чи конфесійної групи за певною ознакою.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Стереотипи  та упередження</dc:title>
  <dc:creator>Алена Cюр</dc:creator>
  <cp:lastModifiedBy>Алена Cюр</cp:lastModifiedBy>
  <cp:revision>18</cp:revision>
  <dcterms:created xsi:type="dcterms:W3CDTF">2015-02-28T18:30:29Z</dcterms:created>
  <dcterms:modified xsi:type="dcterms:W3CDTF">2015-02-28T20:54:21Z</dcterms:modified>
</cp:coreProperties>
</file>