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13.05.2014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517" y="4807497"/>
            <a:ext cx="8686800" cy="1464906"/>
          </a:xfrm>
        </p:spPr>
        <p:txBody>
          <a:bodyPr>
            <a:no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66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Рослини</a:t>
            </a:r>
            <a:r>
              <a:rPr lang="ru-RU" sz="66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 </a:t>
            </a:r>
            <a:r>
              <a:rPr lang="ru-RU" sz="66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палеозойської</a:t>
            </a:r>
            <a:r>
              <a:rPr lang="ru-RU" sz="66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 </a:t>
            </a:r>
            <a:r>
              <a:rPr lang="ru-RU" sz="66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ери</a:t>
            </a:r>
            <a:endParaRPr lang="ru-RU" sz="66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28" y="528505"/>
            <a:ext cx="4663440" cy="800478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Цератозамія</a:t>
            </a:r>
            <a:endParaRPr lang="ru-RU" sz="5400" dirty="0"/>
          </a:p>
        </p:txBody>
      </p:sp>
      <p:pic>
        <p:nvPicPr>
          <p:cNvPr id="6146" name="Picture 2" descr="http://upload.wikimedia.org/wikipedia/commons/5/52/Ceratozamia_Mexicana_400pix_-_in_Czec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6" y="1761338"/>
            <a:ext cx="5221730" cy="349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23" y="207945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Рід </a:t>
            </a:r>
            <a:r>
              <a:rPr lang="ru-RU" sz="3600" dirty="0" err="1"/>
              <a:t>голонасінних</a:t>
            </a:r>
            <a:r>
              <a:rPr lang="ru-RU" sz="3600" dirty="0"/>
              <a:t> рослин </a:t>
            </a:r>
            <a:r>
              <a:rPr lang="ru-RU" sz="3600" dirty="0" err="1"/>
              <a:t>родини</a:t>
            </a:r>
            <a:r>
              <a:rPr lang="ru-RU" sz="3600" dirty="0"/>
              <a:t> Замієві (</a:t>
            </a:r>
            <a:r>
              <a:rPr lang="ru-RU" sz="3600" dirty="0" err="1"/>
              <a:t>Zamiaceae</a:t>
            </a:r>
            <a:r>
              <a:rPr lang="ru-RU" sz="3600" dirty="0"/>
              <a:t>). </a:t>
            </a:r>
            <a:r>
              <a:rPr lang="ru-RU" sz="3600" dirty="0" err="1"/>
              <a:t>Цератозамія</a:t>
            </a:r>
            <a:r>
              <a:rPr lang="ru-RU" sz="3600" dirty="0"/>
              <a:t> </a:t>
            </a:r>
            <a:r>
              <a:rPr lang="ru-RU" sz="3600" dirty="0" err="1"/>
              <a:t>поширена</a:t>
            </a:r>
            <a:r>
              <a:rPr lang="ru-RU" sz="3600" dirty="0"/>
              <a:t> у </a:t>
            </a:r>
            <a:r>
              <a:rPr lang="ru-RU" sz="3600" dirty="0" err="1"/>
              <a:t>південно-східних</a:t>
            </a:r>
            <a:r>
              <a:rPr lang="ru-RU" sz="3600" dirty="0"/>
              <a:t> районах Мексики та </a:t>
            </a:r>
            <a:r>
              <a:rPr lang="ru-RU" sz="3600" dirty="0" err="1"/>
              <a:t>Гватемали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12" y="369115"/>
            <a:ext cx="1728132" cy="95033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Кедр</a:t>
            </a:r>
            <a:endParaRPr lang="ru-RU" sz="5400" dirty="0"/>
          </a:p>
        </p:txBody>
      </p:sp>
      <p:pic>
        <p:nvPicPr>
          <p:cNvPr id="7170" name="Picture 2" descr="http://upload.wikimedia.org/wikipedia/uk/e/ed/View_from_the_Barouk_Fores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91904"/>
            <a:ext cx="5296248" cy="397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577" y="1583151"/>
            <a:ext cx="6767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Рід </a:t>
            </a:r>
            <a:r>
              <a:rPr lang="ru-RU" sz="3600" dirty="0" err="1" smtClean="0"/>
              <a:t>класу</a:t>
            </a:r>
            <a:r>
              <a:rPr lang="ru-RU" sz="3600" dirty="0"/>
              <a:t> </a:t>
            </a:r>
            <a:r>
              <a:rPr lang="ru-RU" sz="3600" dirty="0" smtClean="0"/>
              <a:t>хвойних</a:t>
            </a:r>
            <a:r>
              <a:rPr lang="ru-RU" sz="3600" dirty="0"/>
              <a:t> </a:t>
            </a:r>
            <a:r>
              <a:rPr lang="ru-RU" sz="3600" dirty="0" smtClean="0"/>
              <a:t>(</a:t>
            </a:r>
            <a:r>
              <a:rPr lang="en-US" sz="3600" dirty="0" err="1" smtClean="0"/>
              <a:t>Coniferopsida</a:t>
            </a:r>
            <a:r>
              <a:rPr lang="uk-UA" sz="3600" dirty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en-US" sz="3600" dirty="0" err="1" smtClean="0"/>
              <a:t>Pinopsida</a:t>
            </a:r>
            <a:r>
              <a:rPr lang="uk-UA" sz="3600" dirty="0" smtClean="0"/>
              <a:t>) </a:t>
            </a:r>
            <a:r>
              <a:rPr lang="ru-RU" sz="3600" dirty="0" err="1" smtClean="0"/>
              <a:t>родини</a:t>
            </a:r>
            <a:r>
              <a:rPr lang="ru-RU" sz="3600" dirty="0"/>
              <a:t> соснових (</a:t>
            </a:r>
            <a:r>
              <a:rPr lang="en-US" sz="3600" dirty="0" err="1"/>
              <a:t>Pinaceae</a:t>
            </a:r>
            <a:r>
              <a:rPr lang="en-US" sz="3600" dirty="0"/>
              <a:t>), </a:t>
            </a:r>
            <a:r>
              <a:rPr lang="ru-RU" sz="3600" dirty="0" err="1"/>
              <a:t>найбільш</a:t>
            </a:r>
            <a:r>
              <a:rPr lang="ru-RU" sz="3600" dirty="0"/>
              <a:t> </a:t>
            </a:r>
            <a:r>
              <a:rPr lang="ru-RU" sz="3600" dirty="0" err="1"/>
              <a:t>пов'язаний</a:t>
            </a:r>
            <a:r>
              <a:rPr lang="ru-RU" sz="3600" dirty="0"/>
              <a:t> з ялицею (</a:t>
            </a:r>
            <a:r>
              <a:rPr lang="en-US" sz="3600" i="1" dirty="0" err="1"/>
              <a:t>Abies</a:t>
            </a:r>
            <a:r>
              <a:rPr lang="en-US" sz="3600" dirty="0"/>
              <a:t>).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61" y="268447"/>
            <a:ext cx="3643478" cy="861627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Риніофіти</a:t>
            </a:r>
            <a:endParaRPr lang="uk-UA" sz="5400" dirty="0"/>
          </a:p>
        </p:txBody>
      </p:sp>
      <p:pic>
        <p:nvPicPr>
          <p:cNvPr id="8194" name="Picture 2" descr="http://upload.wikimedia.org/wikipedia/commons/e/ee/Cookso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69" y="966830"/>
            <a:ext cx="3543970" cy="472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520" y="1599767"/>
            <a:ext cx="77234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В</a:t>
            </a:r>
            <a:r>
              <a:rPr lang="ru-RU" sz="3600" dirty="0" err="1" smtClean="0"/>
              <a:t>икопна</a:t>
            </a:r>
            <a:r>
              <a:rPr lang="ru-RU" sz="3600" dirty="0" smtClean="0"/>
              <a:t> </a:t>
            </a:r>
            <a:r>
              <a:rPr lang="ru-RU" sz="3600" dirty="0" err="1"/>
              <a:t>базальна</a:t>
            </a:r>
            <a:r>
              <a:rPr lang="ru-RU" sz="3600" dirty="0"/>
              <a:t> </a:t>
            </a:r>
            <a:r>
              <a:rPr lang="ru-RU" sz="3600" dirty="0" err="1"/>
              <a:t>група</a:t>
            </a:r>
            <a:r>
              <a:rPr lang="ru-RU" sz="3600" dirty="0"/>
              <a:t> судинних рослин, </a:t>
            </a:r>
            <a:r>
              <a:rPr lang="ru-RU" sz="3600" dirty="0" err="1"/>
              <a:t>що</a:t>
            </a:r>
            <a:r>
              <a:rPr lang="ru-RU" sz="3600" dirty="0"/>
              <a:t> за </a:t>
            </a:r>
            <a:r>
              <a:rPr lang="ru-RU" sz="3600" dirty="0" err="1"/>
              <a:t>традицією</a:t>
            </a:r>
            <a:r>
              <a:rPr lang="ru-RU" sz="3600" dirty="0"/>
              <a:t> </a:t>
            </a:r>
            <a:r>
              <a:rPr lang="ru-RU" sz="3600" dirty="0" err="1"/>
              <a:t>містить</a:t>
            </a:r>
            <a:r>
              <a:rPr lang="ru-RU" sz="3600" dirty="0"/>
              <a:t> </a:t>
            </a:r>
            <a:r>
              <a:rPr lang="ru-RU" sz="3600" dirty="0" err="1"/>
              <a:t>клас</a:t>
            </a:r>
            <a:r>
              <a:rPr lang="ru-RU" sz="3600" dirty="0"/>
              <a:t> </a:t>
            </a:r>
            <a:r>
              <a:rPr lang="ru-RU" sz="3600" dirty="0" err="1"/>
              <a:t>риніопсидів</a:t>
            </a:r>
            <a:r>
              <a:rPr lang="ru-RU" sz="3600" dirty="0"/>
              <a:t> (</a:t>
            </a:r>
            <a:r>
              <a:rPr lang="en-US" sz="3600" dirty="0" err="1"/>
              <a:t>Rhyniopsida</a:t>
            </a:r>
            <a:r>
              <a:rPr lang="en-US" sz="3600" dirty="0"/>
              <a:t>). </a:t>
            </a:r>
            <a:r>
              <a:rPr lang="ru-RU" sz="3600" dirty="0" err="1"/>
              <a:t>Точний</a:t>
            </a:r>
            <a:r>
              <a:rPr lang="ru-RU" sz="3600" dirty="0"/>
              <a:t> склад </a:t>
            </a:r>
            <a:r>
              <a:rPr lang="ru-RU" sz="3600" dirty="0" err="1"/>
              <a:t>групи</a:t>
            </a:r>
            <a:r>
              <a:rPr lang="ru-RU" sz="3600" dirty="0"/>
              <a:t> </a:t>
            </a:r>
            <a:r>
              <a:rPr lang="ru-RU" sz="3600" dirty="0" err="1"/>
              <a:t>постійно</a:t>
            </a:r>
            <a:r>
              <a:rPr lang="ru-RU" sz="3600" dirty="0"/>
              <a:t> </a:t>
            </a:r>
            <a:r>
              <a:rPr lang="ru-RU" sz="3600" dirty="0" err="1"/>
              <a:t>переглядається</a:t>
            </a:r>
            <a:r>
              <a:rPr lang="ru-RU" sz="3600" dirty="0"/>
              <a:t> із </a:t>
            </a:r>
            <a:r>
              <a:rPr lang="ru-RU" sz="3600" dirty="0" err="1"/>
              <a:t>знаходженням</a:t>
            </a:r>
            <a:r>
              <a:rPr lang="ru-RU" sz="3600" dirty="0"/>
              <a:t> </a:t>
            </a:r>
            <a:r>
              <a:rPr lang="ru-RU" sz="3600" dirty="0" err="1"/>
              <a:t>нових</a:t>
            </a:r>
            <a:r>
              <a:rPr lang="ru-RU" sz="3600" dirty="0"/>
              <a:t> </a:t>
            </a:r>
            <a:r>
              <a:rPr lang="ru-RU" sz="3600" dirty="0" err="1"/>
              <a:t>залишків</a:t>
            </a:r>
            <a:r>
              <a:rPr lang="ru-RU" sz="3600" dirty="0"/>
              <a:t> рослин та у </a:t>
            </a:r>
            <a:r>
              <a:rPr lang="ru-RU" sz="3600" dirty="0" err="1" smtClean="0"/>
              <a:t>спробах</a:t>
            </a:r>
            <a:r>
              <a:rPr lang="ru-RU" sz="3600" dirty="0"/>
              <a:t> </a:t>
            </a:r>
            <a:r>
              <a:rPr lang="ru-RU" sz="3600" dirty="0" err="1" smtClean="0"/>
              <a:t>утворення</a:t>
            </a:r>
            <a:r>
              <a:rPr lang="ru-RU" sz="3600" dirty="0"/>
              <a:t> монофілетичної </a:t>
            </a:r>
            <a:r>
              <a:rPr lang="ru-RU" sz="3600" dirty="0" err="1"/>
              <a:t>групи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384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eo-nature.ru/wp-content/uploads/2013/07/BI9ZD_11-02_IL_04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74" y="2522162"/>
            <a:ext cx="4307367" cy="28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aiate.narod.ru/tetis/tour/paleo/2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4551" r="2172" b="5321"/>
          <a:stretch/>
        </p:blipFill>
        <p:spPr bwMode="auto">
          <a:xfrm>
            <a:off x="2137285" y="3543140"/>
            <a:ext cx="5276675" cy="257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9590" y="226502"/>
            <a:ext cx="6600737" cy="790561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Палеозойська ера</a:t>
            </a:r>
            <a:endParaRPr lang="uk-UA" sz="5400" dirty="0"/>
          </a:p>
        </p:txBody>
      </p:sp>
      <p:pic>
        <p:nvPicPr>
          <p:cNvPr id="1026" name="Picture 2" descr="http://venividi.ru/files/img/9297/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 bwMode="auto">
          <a:xfrm>
            <a:off x="474357" y="2983556"/>
            <a:ext cx="3325856" cy="211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280" y="1174458"/>
            <a:ext cx="11803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Палеозойська</a:t>
            </a:r>
            <a:r>
              <a:rPr lang="ru-RU" sz="2400" b="1" dirty="0"/>
              <a:t> </a:t>
            </a:r>
            <a:r>
              <a:rPr lang="ru-RU" sz="2400" b="1" dirty="0" smtClean="0"/>
              <a:t>ера </a:t>
            </a:r>
            <a:r>
              <a:rPr lang="en-US" sz="2400" dirty="0" smtClean="0"/>
              <a:t>— </a:t>
            </a:r>
            <a:r>
              <a:rPr lang="ru-RU" sz="2400" dirty="0" err="1"/>
              <a:t>геологічна</a:t>
            </a:r>
            <a:r>
              <a:rPr lang="ru-RU" sz="2400" dirty="0"/>
              <a:t> </a:t>
            </a:r>
            <a:r>
              <a:rPr lang="ru-RU" sz="2400" dirty="0" smtClean="0"/>
              <a:t>ера </a:t>
            </a:r>
            <a:r>
              <a:rPr lang="ru-RU" sz="2400" dirty="0" err="1" smtClean="0"/>
              <a:t>протяжністю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541 до 252.2 млн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smtClean="0"/>
              <a:t>тому. </a:t>
            </a:r>
            <a:r>
              <a:rPr lang="ru-RU" sz="2400" dirty="0"/>
              <a:t>В </a:t>
            </a:r>
            <a:r>
              <a:rPr lang="ru-RU" sz="2400" dirty="0" err="1"/>
              <a:t>середині</a:t>
            </a:r>
            <a:r>
              <a:rPr lang="ru-RU" sz="2400" dirty="0"/>
              <a:t> палеозою </a:t>
            </a:r>
            <a:r>
              <a:rPr lang="ru-RU" sz="2400" dirty="0" err="1"/>
              <a:t>виникли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наземні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 </a:t>
            </a:r>
            <a:r>
              <a:rPr lang="ru-RU" sz="2400" dirty="0" smtClean="0"/>
              <a:t>- псилофіти</a:t>
            </a:r>
            <a:r>
              <a:rPr lang="ru-RU" sz="2400" dirty="0"/>
              <a:t> й плауноподібні.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розвинулись</a:t>
            </a:r>
            <a:r>
              <a:rPr lang="ru-RU" sz="2400" dirty="0"/>
              <a:t> </a:t>
            </a:r>
            <a:r>
              <a:rPr lang="ru-RU" sz="2400" dirty="0" err="1"/>
              <a:t>деревоподібні</a:t>
            </a:r>
            <a:r>
              <a:rPr lang="ru-RU" sz="2400" dirty="0"/>
              <a:t> </a:t>
            </a:r>
            <a:r>
              <a:rPr lang="ru-RU" sz="2400" dirty="0" err="1"/>
              <a:t>папороті</a:t>
            </a:r>
            <a:r>
              <a:rPr lang="ru-RU" sz="2400" dirty="0"/>
              <a:t>, </a:t>
            </a:r>
            <a:r>
              <a:rPr lang="ru-RU" sz="2400" dirty="0" err="1"/>
              <a:t>хвойні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39" y="441296"/>
            <a:ext cx="3714925" cy="7570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5400" dirty="0" smtClean="0"/>
              <a:t>Сигілярія</a:t>
            </a:r>
            <a:endParaRPr lang="ru-RU" sz="5400" b="0" i="0" dirty="0">
              <a:solidFill>
                <a:srgbClr val="C44475">
                  <a:lumMod val="75000"/>
                </a:srgbClr>
              </a:solidFill>
              <a:latin typeface="Cambria"/>
            </a:endParaRPr>
          </a:p>
        </p:txBody>
      </p:sp>
      <p:pic>
        <p:nvPicPr>
          <p:cNvPr id="1026" name="Picture 2" descr="http://upload.wikimedia.org/wikipedia/commons/c/cc/Sigillari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3" y="441296"/>
            <a:ext cx="4443688" cy="588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684" y="1669057"/>
            <a:ext cx="5456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/>
              <a:t>В</a:t>
            </a:r>
            <a:r>
              <a:rPr lang="ru-RU" sz="3600" dirty="0" err="1" smtClean="0"/>
              <a:t>имерлий</a:t>
            </a:r>
            <a:r>
              <a:rPr lang="ru-RU" sz="3600" dirty="0" smtClean="0"/>
              <a:t> </a:t>
            </a:r>
            <a:r>
              <a:rPr lang="ru-RU" sz="3600" dirty="0"/>
              <a:t>рід </a:t>
            </a:r>
            <a:r>
              <a:rPr lang="ru-RU" sz="3600" dirty="0" err="1"/>
              <a:t>спорових</a:t>
            </a:r>
            <a:r>
              <a:rPr lang="ru-RU" sz="3600" dirty="0"/>
              <a:t> </a:t>
            </a:r>
            <a:r>
              <a:rPr lang="ru-RU" sz="3600" dirty="0" err="1"/>
              <a:t>деревоподібних</a:t>
            </a:r>
            <a:r>
              <a:rPr lang="ru-RU" sz="3600" dirty="0"/>
              <a:t> рослин,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існували</a:t>
            </a:r>
            <a:r>
              <a:rPr lang="ru-RU" sz="3600" dirty="0"/>
              <a:t> в період </a:t>
            </a:r>
            <a:r>
              <a:rPr lang="ru-RU" sz="3600" dirty="0" err="1"/>
              <a:t>пізнього</a:t>
            </a:r>
            <a:r>
              <a:rPr lang="ru-RU" sz="3600" dirty="0"/>
              <a:t> карбону, </a:t>
            </a:r>
            <a:r>
              <a:rPr lang="ru-RU" sz="3600" dirty="0" err="1"/>
              <a:t>однак</a:t>
            </a:r>
            <a:r>
              <a:rPr lang="ru-RU" sz="3600" dirty="0"/>
              <a:t> остаточно </a:t>
            </a:r>
            <a:r>
              <a:rPr lang="ru-RU" sz="3600" dirty="0" err="1"/>
              <a:t>вимерли</a:t>
            </a:r>
            <a:r>
              <a:rPr lang="ru-RU" sz="3600" dirty="0"/>
              <a:t> в </a:t>
            </a:r>
            <a:r>
              <a:rPr lang="ru-RU" sz="3600" dirty="0" err="1"/>
              <a:t>ранній</a:t>
            </a:r>
            <a:r>
              <a:rPr lang="ru-RU" sz="3600" dirty="0"/>
              <a:t> пермський період.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670" y="360726"/>
            <a:ext cx="5350778" cy="790561"/>
          </a:xfrm>
        </p:spPr>
        <p:txBody>
          <a:bodyPr>
            <a:noAutofit/>
          </a:bodyPr>
          <a:lstStyle/>
          <a:p>
            <a:r>
              <a:rPr lang="ru-RU" sz="5400" dirty="0"/>
              <a:t>Лепидодендрон</a:t>
            </a:r>
          </a:p>
        </p:txBody>
      </p:sp>
      <p:pic>
        <p:nvPicPr>
          <p:cNvPr id="2050" name="Picture 2" descr="http://upload.wikimedia.org/wikipedia/commons/c/c4/PSM_V18_D630_Restoration_of_a_lepidodendron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54" y="360726"/>
            <a:ext cx="3084570" cy="589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692" y="1635853"/>
            <a:ext cx="5536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Рід вимерлих деревоподібних плауновидних рослин, який існував в кам'яновугільному періоді і складав частину флори вугільних лісів.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47" y="125835"/>
            <a:ext cx="3387754" cy="8996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5400" dirty="0" smtClean="0"/>
              <a:t>Саговник</a:t>
            </a:r>
            <a:endParaRPr lang="ru-RU" sz="5400" b="0" i="0" dirty="0">
              <a:solidFill>
                <a:srgbClr val="C44475">
                  <a:lumMod val="75000"/>
                </a:srgbClr>
              </a:solidFill>
              <a:latin typeface="Cambria"/>
            </a:endParaRPr>
          </a:p>
        </p:txBody>
      </p:sp>
      <p:pic>
        <p:nvPicPr>
          <p:cNvPr id="1026" name="Picture 2" descr="http://upload.wikimedia.org/wikipedia/commons/2/27/Cycas_circina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3" y="901826"/>
            <a:ext cx="4106211" cy="547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835" y="1075375"/>
            <a:ext cx="74578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/>
              <a:t>Р</a:t>
            </a:r>
            <a:r>
              <a:rPr lang="ru-RU" sz="3600" dirty="0" err="1" smtClean="0"/>
              <a:t>ід</a:t>
            </a:r>
            <a:r>
              <a:rPr lang="ru-RU" sz="3600" dirty="0" smtClean="0"/>
              <a:t> </a:t>
            </a:r>
            <a:r>
              <a:rPr lang="ru-RU" sz="3600" dirty="0" err="1"/>
              <a:t>голонасінних</a:t>
            </a:r>
            <a:r>
              <a:rPr lang="ru-RU" sz="3600" dirty="0"/>
              <a:t> рослин </a:t>
            </a:r>
            <a:r>
              <a:rPr lang="ru-RU" sz="3600" dirty="0" err="1"/>
              <a:t>родини</a:t>
            </a:r>
            <a:r>
              <a:rPr lang="ru-RU" sz="3600" dirty="0"/>
              <a:t> Саговникові (</a:t>
            </a:r>
            <a:r>
              <a:rPr lang="en-US" sz="3600" dirty="0" err="1"/>
              <a:t>Cycadaceae</a:t>
            </a:r>
            <a:r>
              <a:rPr lang="en-US" sz="3600" dirty="0"/>
              <a:t>) </a:t>
            </a:r>
            <a:r>
              <a:rPr lang="ru-RU" sz="3600" dirty="0"/>
              <a:t>ряду Саговникоподібні (</a:t>
            </a:r>
            <a:r>
              <a:rPr lang="en-US" sz="3600" dirty="0" err="1"/>
              <a:t>Cycadales</a:t>
            </a:r>
            <a:r>
              <a:rPr lang="en-US" sz="3600" dirty="0"/>
              <a:t>). </a:t>
            </a:r>
            <a:r>
              <a:rPr lang="ru-RU" sz="3600" dirty="0" err="1"/>
              <a:t>Це</a:t>
            </a:r>
            <a:r>
              <a:rPr lang="ru-RU" sz="3600" dirty="0"/>
              <a:t> один з </a:t>
            </a:r>
            <a:r>
              <a:rPr lang="ru-RU" sz="3600" dirty="0" err="1"/>
              <a:t>найдавніших</a:t>
            </a:r>
            <a:r>
              <a:rPr lang="ru-RU" sz="3600" dirty="0"/>
              <a:t> </a:t>
            </a:r>
            <a:r>
              <a:rPr lang="ru-RU" sz="3600" dirty="0" err="1"/>
              <a:t>представників</a:t>
            </a:r>
            <a:r>
              <a:rPr lang="ru-RU" sz="3600" dirty="0"/>
              <a:t> </a:t>
            </a:r>
            <a:r>
              <a:rPr lang="ru-RU" sz="3600" dirty="0" err="1"/>
              <a:t>сучасної</a:t>
            </a:r>
            <a:r>
              <a:rPr lang="ru-RU" sz="3600" dirty="0"/>
              <a:t> </a:t>
            </a:r>
            <a:r>
              <a:rPr lang="ru-RU" sz="3600" dirty="0" err="1"/>
              <a:t>флори</a:t>
            </a:r>
            <a:r>
              <a:rPr lang="ru-RU" sz="3600" dirty="0"/>
              <a:t>, ровесник динозаврів. </a:t>
            </a:r>
            <a:r>
              <a:rPr lang="ru-RU" sz="3600" dirty="0" err="1"/>
              <a:t>Встановлено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тривалість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 саговника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досягати</a:t>
            </a:r>
            <a:r>
              <a:rPr lang="ru-RU" sz="3600" dirty="0"/>
              <a:t> 5000 </a:t>
            </a:r>
            <a:r>
              <a:rPr lang="ru-RU" sz="3600" dirty="0" err="1"/>
              <a:t>років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63" y="276837"/>
            <a:ext cx="3435041" cy="915741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Гінкго</a:t>
            </a:r>
            <a:endParaRPr lang="ru-RU" sz="5400" dirty="0"/>
          </a:p>
        </p:txBody>
      </p:sp>
      <p:pic>
        <p:nvPicPr>
          <p:cNvPr id="2050" name="Picture 2" descr="http://upload.wikimedia.org/wikipedia/commons/e/e0/GINKGOBAU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93" y="553673"/>
            <a:ext cx="3770832" cy="518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468" y="1365037"/>
            <a:ext cx="6523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Гінкго</a:t>
            </a:r>
            <a:r>
              <a:rPr lang="ru-RU" sz="3600" b="1" dirty="0"/>
              <a:t> </a:t>
            </a:r>
            <a:r>
              <a:rPr lang="ru-RU" sz="3600" b="1" i="1" dirty="0"/>
              <a:t>(</a:t>
            </a:r>
            <a:r>
              <a:rPr lang="en-US" sz="3600" b="1" i="1" dirty="0"/>
              <a:t>Ginkgo)</a:t>
            </a:r>
            <a:r>
              <a:rPr lang="en-US" sz="3600" dirty="0"/>
              <a:t> </a:t>
            </a:r>
            <a:r>
              <a:rPr lang="ru-RU" sz="3600" dirty="0"/>
              <a:t>є родом вельми </a:t>
            </a:r>
            <a:r>
              <a:rPr lang="ru-RU" sz="3600" dirty="0" err="1"/>
              <a:t>незвичної</a:t>
            </a:r>
            <a:r>
              <a:rPr lang="ru-RU" sz="3600" dirty="0"/>
              <a:t>, </a:t>
            </a:r>
            <a:r>
              <a:rPr lang="ru-RU" sz="3600" dirty="0" err="1"/>
              <a:t>неквіткової</a:t>
            </a:r>
            <a:r>
              <a:rPr lang="ru-RU" sz="3600" dirty="0"/>
              <a:t> </a:t>
            </a:r>
            <a:r>
              <a:rPr lang="ru-RU" sz="3600" dirty="0" err="1"/>
              <a:t>рослини</a:t>
            </a:r>
            <a:r>
              <a:rPr lang="ru-RU" sz="3600" dirty="0"/>
              <a:t>, яку </a:t>
            </a:r>
            <a:r>
              <a:rPr lang="ru-RU" sz="3600" dirty="0" err="1"/>
              <a:t>зазвичай</a:t>
            </a:r>
            <a:r>
              <a:rPr lang="ru-RU" sz="3600" dirty="0"/>
              <a:t> </a:t>
            </a:r>
            <a:r>
              <a:rPr lang="ru-RU" sz="3600" dirty="0" err="1"/>
              <a:t>називають</a:t>
            </a:r>
            <a:r>
              <a:rPr lang="ru-RU" sz="3600" dirty="0"/>
              <a:t> </a:t>
            </a:r>
            <a:r>
              <a:rPr lang="ru-RU" sz="3600" dirty="0" err="1"/>
              <a:t>гінкго</a:t>
            </a:r>
            <a:r>
              <a:rPr lang="ru-RU" sz="3600" dirty="0"/>
              <a:t>. Рід </a:t>
            </a:r>
            <a:r>
              <a:rPr lang="ru-RU" sz="3600" dirty="0" err="1"/>
              <a:t>містить</a:t>
            </a:r>
            <a:r>
              <a:rPr lang="ru-RU" sz="3600" dirty="0"/>
              <a:t> один </a:t>
            </a:r>
            <a:r>
              <a:rPr lang="ru-RU" sz="3600" dirty="0" err="1"/>
              <a:t>живий</a:t>
            </a:r>
            <a:r>
              <a:rPr lang="ru-RU" sz="3600" dirty="0"/>
              <a:t> вид, </a:t>
            </a:r>
            <a:r>
              <a:rPr lang="en-US" sz="3600" i="1" dirty="0"/>
              <a:t>G. </a:t>
            </a:r>
            <a:r>
              <a:rPr lang="en-US" sz="3600" i="1" dirty="0" smtClean="0"/>
              <a:t>Biloba</a:t>
            </a:r>
            <a:r>
              <a:rPr lang="uk-UA" sz="3600" i="1" dirty="0" smtClean="0"/>
              <a:t>(</a:t>
            </a:r>
            <a:r>
              <a:rPr lang="uk-UA" sz="3600" dirty="0" err="1"/>
              <a:t>Гінкго</a:t>
            </a:r>
            <a:r>
              <a:rPr lang="uk-UA" sz="3600" dirty="0"/>
              <a:t> </a:t>
            </a:r>
            <a:r>
              <a:rPr lang="uk-UA" sz="3600" dirty="0" smtClean="0"/>
              <a:t>дволопатеве</a:t>
            </a:r>
            <a:r>
              <a:rPr lang="uk-UA" sz="3600" i="1" dirty="0" smtClean="0"/>
              <a:t>)</a:t>
            </a:r>
            <a:r>
              <a:rPr lang="en-US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0/Mangr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64" y="1174459"/>
            <a:ext cx="6093862" cy="390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3" y="0"/>
            <a:ext cx="5292055" cy="1117732"/>
          </a:xfrm>
        </p:spPr>
        <p:txBody>
          <a:bodyPr>
            <a:normAutofit/>
          </a:bodyPr>
          <a:lstStyle/>
          <a:p>
            <a:r>
              <a:rPr lang="uk-UA" sz="5400" dirty="0"/>
              <a:t>Мангровий </a:t>
            </a:r>
            <a:r>
              <a:rPr lang="uk-UA" sz="5400" dirty="0" smtClean="0"/>
              <a:t>ліс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168" y="1104749"/>
            <a:ext cx="5763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Мангровий</a:t>
            </a:r>
            <a:r>
              <a:rPr lang="ru-RU" sz="3600" b="1" dirty="0"/>
              <a:t> </a:t>
            </a:r>
            <a:r>
              <a:rPr lang="ru-RU" sz="3600" b="1" dirty="0" err="1"/>
              <a:t>ліс</a:t>
            </a:r>
            <a:r>
              <a:rPr lang="ru-RU" sz="3600" dirty="0"/>
              <a:t> — біом </a:t>
            </a:r>
            <a:r>
              <a:rPr lang="ru-RU" sz="3600" dirty="0" err="1"/>
              <a:t>солоних</a:t>
            </a:r>
            <a:r>
              <a:rPr lang="ru-RU" sz="3600" dirty="0"/>
              <a:t> </a:t>
            </a:r>
            <a:r>
              <a:rPr lang="ru-RU" sz="3600" dirty="0" err="1"/>
              <a:t>берегових</a:t>
            </a:r>
            <a:r>
              <a:rPr lang="ru-RU" sz="3600" dirty="0"/>
              <a:t> </a:t>
            </a:r>
            <a:r>
              <a:rPr lang="ru-RU" sz="3600" dirty="0" err="1"/>
              <a:t>екосистем</a:t>
            </a:r>
            <a:r>
              <a:rPr lang="ru-RU" sz="3600" dirty="0"/>
              <a:t>.</a:t>
            </a:r>
          </a:p>
          <a:p>
            <a:r>
              <a:rPr lang="ru-RU" sz="3600" dirty="0" err="1"/>
              <a:t>Мангрові</a:t>
            </a:r>
            <a:r>
              <a:rPr lang="ru-RU" sz="3600" dirty="0"/>
              <a:t> </a:t>
            </a:r>
            <a:r>
              <a:rPr lang="ru-RU" sz="3600" dirty="0" err="1"/>
              <a:t>ліси</a:t>
            </a:r>
            <a:r>
              <a:rPr lang="ru-RU" sz="3600" dirty="0"/>
              <a:t> </a:t>
            </a:r>
            <a:r>
              <a:rPr lang="ru-RU" sz="3600" dirty="0" err="1"/>
              <a:t>ростуть</a:t>
            </a:r>
            <a:r>
              <a:rPr lang="ru-RU" sz="3600" dirty="0"/>
              <a:t> на </a:t>
            </a:r>
            <a:r>
              <a:rPr lang="ru-RU" sz="3600" dirty="0" err="1"/>
              <a:t>узбережжях</a:t>
            </a:r>
            <a:r>
              <a:rPr lang="ru-RU" sz="3600" dirty="0"/>
              <a:t>, де в </a:t>
            </a:r>
            <a:r>
              <a:rPr lang="ru-RU" sz="3600" dirty="0" err="1"/>
              <a:t>місцях</a:t>
            </a:r>
            <a:r>
              <a:rPr lang="ru-RU" sz="3600" dirty="0"/>
              <a:t>, </a:t>
            </a:r>
            <a:r>
              <a:rPr lang="ru-RU" sz="3600" dirty="0" err="1"/>
              <a:t>захищених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енергії</a:t>
            </a:r>
            <a:r>
              <a:rPr lang="ru-RU" sz="3600" dirty="0"/>
              <a:t> </a:t>
            </a:r>
            <a:r>
              <a:rPr lang="ru-RU" sz="3600" dirty="0" err="1"/>
              <a:t>хвиль</a:t>
            </a:r>
            <a:r>
              <a:rPr lang="ru-RU" sz="3600" dirty="0"/>
              <a:t>, </a:t>
            </a:r>
            <a:r>
              <a:rPr lang="ru-RU" sz="3600" dirty="0" err="1"/>
              <a:t>скупчуються</a:t>
            </a:r>
            <a:r>
              <a:rPr lang="ru-RU" sz="3600" dirty="0"/>
              <a:t> </a:t>
            </a:r>
            <a:r>
              <a:rPr lang="ru-RU" sz="3600" dirty="0" err="1"/>
              <a:t>дрібнодисперсні</a:t>
            </a:r>
            <a:r>
              <a:rPr lang="ru-RU" sz="3600" dirty="0"/>
              <a:t> </a:t>
            </a:r>
            <a:r>
              <a:rPr lang="ru-RU" sz="3600" dirty="0" err="1"/>
              <a:t>осадові</a:t>
            </a:r>
            <a:r>
              <a:rPr lang="ru-RU" sz="3600" dirty="0"/>
              <a:t> </a:t>
            </a:r>
            <a:r>
              <a:rPr lang="ru-RU" sz="3600" dirty="0" err="1"/>
              <a:t>відклади</a:t>
            </a:r>
            <a:r>
              <a:rPr lang="ru-RU" sz="3600" dirty="0"/>
              <a:t>, часто з </a:t>
            </a:r>
            <a:r>
              <a:rPr lang="ru-RU" sz="3600" dirty="0" err="1"/>
              <a:t>високим</a:t>
            </a:r>
            <a:r>
              <a:rPr lang="ru-RU" sz="3600" dirty="0"/>
              <a:t> </a:t>
            </a:r>
            <a:r>
              <a:rPr lang="ru-RU" sz="3600" dirty="0" err="1"/>
              <a:t>вмістом</a:t>
            </a:r>
            <a:r>
              <a:rPr lang="ru-RU" sz="3600" dirty="0"/>
              <a:t> </a:t>
            </a:r>
            <a:r>
              <a:rPr lang="ru-RU" sz="3600" dirty="0" err="1"/>
              <a:t>органіки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9116"/>
            <a:ext cx="2725024" cy="127712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Хвощ</a:t>
            </a:r>
            <a:endParaRPr lang="ru-RU" dirty="0"/>
          </a:p>
        </p:txBody>
      </p:sp>
      <p:pic>
        <p:nvPicPr>
          <p:cNvPr id="4098" name="Picture 2" descr="http://upload.wikimedia.org/wikipedia/commons/f/fb/Equisetum_telmateia_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48" y="566888"/>
            <a:ext cx="4010891" cy="534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243" y="1809654"/>
            <a:ext cx="6683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</a:t>
            </a:r>
            <a:r>
              <a:rPr lang="ru-RU" sz="3600" dirty="0" smtClean="0"/>
              <a:t>ід</a:t>
            </a:r>
            <a:r>
              <a:rPr lang="ru-RU" sz="3600" dirty="0"/>
              <a:t> багаторічних трав'янистих </a:t>
            </a:r>
            <a:r>
              <a:rPr lang="ru-RU" sz="3600" dirty="0" err="1"/>
              <a:t>спорових</a:t>
            </a:r>
            <a:r>
              <a:rPr lang="ru-RU" sz="3600" dirty="0"/>
              <a:t> рослин, </a:t>
            </a:r>
            <a:r>
              <a:rPr lang="ru-RU" sz="3600" dirty="0" err="1"/>
              <a:t>єдиний</a:t>
            </a:r>
            <a:r>
              <a:rPr lang="ru-RU" sz="3600" dirty="0"/>
              <a:t> рід у </a:t>
            </a:r>
            <a:r>
              <a:rPr lang="ru-RU" sz="3600" dirty="0" err="1"/>
              <a:t>своєму</a:t>
            </a:r>
            <a:r>
              <a:rPr lang="ru-RU" sz="3600" dirty="0"/>
              <a:t> класі, </a:t>
            </a:r>
            <a:r>
              <a:rPr lang="ru-RU" sz="3600" dirty="0" err="1"/>
              <a:t>належить</a:t>
            </a:r>
            <a:r>
              <a:rPr lang="ru-RU" sz="3600" dirty="0"/>
              <a:t> до </a:t>
            </a:r>
            <a:r>
              <a:rPr lang="ru-RU" sz="3600" dirty="0" err="1"/>
              <a:t>групи</a:t>
            </a:r>
            <a:r>
              <a:rPr lang="ru-RU" sz="3600" dirty="0"/>
              <a:t> судинних рослин Moniliformopses.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f/f6/Lycopodium_annotinum_16110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73" y="2409637"/>
            <a:ext cx="5215379" cy="391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8234" y="272473"/>
            <a:ext cx="5099108" cy="12771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dirty="0"/>
              <a:t>Плаун колючий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9997" y="1087370"/>
            <a:ext cx="10628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</a:t>
            </a:r>
            <a:r>
              <a:rPr lang="ru-RU" sz="3600" dirty="0" smtClean="0"/>
              <a:t>агаторічна</a:t>
            </a:r>
            <a:r>
              <a:rPr lang="ru-RU" sz="3600" dirty="0"/>
              <a:t>, </a:t>
            </a:r>
            <a:r>
              <a:rPr lang="ru-RU" sz="3600" dirty="0" err="1"/>
              <a:t>тіньовитривала</a:t>
            </a:r>
            <a:r>
              <a:rPr lang="ru-RU" sz="3600" dirty="0"/>
              <a:t>, </a:t>
            </a:r>
            <a:r>
              <a:rPr lang="ru-RU" sz="3600" dirty="0" err="1"/>
              <a:t>заввишки</a:t>
            </a:r>
            <a:r>
              <a:rPr lang="ru-RU" sz="3600" dirty="0"/>
              <a:t> </a:t>
            </a:r>
            <a:r>
              <a:rPr lang="ru-RU" sz="3600" dirty="0" smtClean="0"/>
              <a:t>10-30 см</a:t>
            </a:r>
            <a:r>
              <a:rPr lang="ru-RU" sz="3600" dirty="0"/>
              <a:t> трав'яниста, вічнозелена </a:t>
            </a:r>
            <a:r>
              <a:rPr lang="ru-RU" sz="3600" dirty="0" smtClean="0"/>
              <a:t>спорова</a:t>
            </a:r>
            <a:r>
              <a:rPr lang="ru-RU" sz="3600" dirty="0"/>
              <a:t> </a:t>
            </a:r>
            <a:r>
              <a:rPr lang="ru-RU" sz="3600" dirty="0" err="1"/>
              <a:t>рослина</a:t>
            </a:r>
            <a:r>
              <a:rPr lang="ru-RU" sz="3600" dirty="0"/>
              <a:t> з </a:t>
            </a:r>
            <a:r>
              <a:rPr lang="ru-RU" sz="3600" dirty="0" err="1"/>
              <a:t>родини</a:t>
            </a:r>
            <a:r>
              <a:rPr lang="ru-RU" sz="3600" dirty="0"/>
              <a:t> Плаунових.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82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TS103031002</vt:lpstr>
      <vt:lpstr>Рослини палеозойської ери</vt:lpstr>
      <vt:lpstr>Палеозойська ера</vt:lpstr>
      <vt:lpstr>Сигілярія</vt:lpstr>
      <vt:lpstr>Лепидодендрон</vt:lpstr>
      <vt:lpstr>Саговник</vt:lpstr>
      <vt:lpstr>Гінкго</vt:lpstr>
      <vt:lpstr>Мангровий ліс</vt:lpstr>
      <vt:lpstr>Хвощ</vt:lpstr>
      <vt:lpstr>Презентация PowerPoint</vt:lpstr>
      <vt:lpstr>Цератозамія</vt:lpstr>
      <vt:lpstr>Кедр</vt:lpstr>
      <vt:lpstr>Риніофіти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2014-05-12T18:27:38Z</dcterms:created>
  <dcterms:modified xsi:type="dcterms:W3CDTF">2014-05-12T21:08:16Z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