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6"/>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07.11.2014</a:t>
            </a:fld>
            <a:endParaRPr lang="ru-RU"/>
          </a:p>
        </p:txBody>
      </p:sp>
      <p:sp>
        <p:nvSpPr>
          <p:cNvPr id="3" name="Нижний колонтитул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split orient="ver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00108"/>
            <a:ext cx="8364811" cy="3286148"/>
          </a:xfrm>
        </p:spPr>
        <p:txBody>
          <a:bodyPr>
            <a:noAutofit/>
          </a:bodyPr>
          <a:lstStyle/>
          <a:p>
            <a:r>
              <a:rPr lang="en-US" sz="7200" dirty="0" smtClean="0">
                <a:latin typeface="Forte" pitchFamily="66" charset="0"/>
                <a:cs typeface="Aharoni" pitchFamily="2" charset="-79"/>
              </a:rPr>
              <a:t>Baroque in the world </a:t>
            </a:r>
            <a:br>
              <a:rPr lang="en-US" sz="7200" dirty="0" smtClean="0">
                <a:latin typeface="Forte" pitchFamily="66" charset="0"/>
                <a:cs typeface="Aharoni" pitchFamily="2" charset="-79"/>
              </a:rPr>
            </a:br>
            <a:r>
              <a:rPr lang="en-US" sz="7200" dirty="0" smtClean="0">
                <a:latin typeface="Forte" pitchFamily="66" charset="0"/>
                <a:cs typeface="Aharoni" pitchFamily="2" charset="-79"/>
              </a:rPr>
              <a:t>and in Ukraine</a:t>
            </a:r>
            <a:endParaRPr lang="uk-UA" sz="7200" dirty="0">
              <a:latin typeface="Mistral" pitchFamily="66" charset="0"/>
              <a:cs typeface="Aharoni" pitchFamily="2" charset="-79"/>
            </a:endParaRPr>
          </a:p>
        </p:txBody>
      </p:sp>
      <p:sp>
        <p:nvSpPr>
          <p:cNvPr id="3" name="Подзаголовок 2"/>
          <p:cNvSpPr>
            <a:spLocks noGrp="1"/>
          </p:cNvSpPr>
          <p:nvPr>
            <p:ph type="subTitle" idx="1"/>
          </p:nvPr>
        </p:nvSpPr>
        <p:spPr>
          <a:xfrm>
            <a:off x="6500794" y="5929330"/>
            <a:ext cx="2643206" cy="740244"/>
          </a:xfrm>
        </p:spPr>
        <p:txBody>
          <a:bodyPr>
            <a:normAutofit/>
          </a:bodyPr>
          <a:lstStyle/>
          <a:p>
            <a:r>
              <a:rPr lang="en-US" sz="1600" i="1" dirty="0" smtClean="0">
                <a:latin typeface="Berlin Sans FB Demi" pitchFamily="34" charset="0"/>
              </a:rPr>
              <a:t>By </a:t>
            </a:r>
            <a:r>
              <a:rPr lang="en-US" sz="1600" i="1" dirty="0" err="1" smtClean="0">
                <a:latin typeface="Berlin Sans FB Demi" pitchFamily="34" charset="0"/>
              </a:rPr>
              <a:t>Taras</a:t>
            </a:r>
            <a:r>
              <a:rPr lang="en-US" sz="1600" i="1" dirty="0" smtClean="0">
                <a:latin typeface="Berlin Sans FB Demi" pitchFamily="34" charset="0"/>
              </a:rPr>
              <a:t> Shevchenko</a:t>
            </a:r>
          </a:p>
          <a:p>
            <a:r>
              <a:rPr lang="en-US" sz="1600" i="1" dirty="0" smtClean="0">
                <a:latin typeface="Berlin Sans FB Demi" pitchFamily="34" charset="0"/>
              </a:rPr>
              <a:t>m. II-25 </a:t>
            </a:r>
            <a:endParaRPr lang="uk-UA" sz="1600" i="1" dirty="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6150114"/>
            <a:ext cx="7358114" cy="707886"/>
          </a:xfrm>
          <a:prstGeom prst="rect">
            <a:avLst/>
          </a:prstGeom>
          <a:noFill/>
        </p:spPr>
        <p:txBody>
          <a:bodyPr wrap="square" rtlCol="0">
            <a:spAutoFit/>
          </a:bodyPr>
          <a:lstStyle/>
          <a:p>
            <a:pPr algn="ctr"/>
            <a:r>
              <a:rPr lang="en-US" sz="4000" dirty="0" err="1" smtClean="0">
                <a:latin typeface="Colonna MT" pitchFamily="82" charset="0"/>
              </a:rPr>
              <a:t>Pochaevskaya</a:t>
            </a:r>
            <a:r>
              <a:rPr lang="en-US" sz="4000" dirty="0" smtClean="0">
                <a:latin typeface="Colonna MT" pitchFamily="82" charset="0"/>
              </a:rPr>
              <a:t> </a:t>
            </a:r>
            <a:r>
              <a:rPr lang="en-US" sz="4000" dirty="0" err="1" smtClean="0">
                <a:latin typeface="Colonna MT" pitchFamily="82" charset="0"/>
              </a:rPr>
              <a:t>lavra</a:t>
            </a:r>
            <a:endParaRPr lang="uk-UA" sz="4000" dirty="0"/>
          </a:p>
        </p:txBody>
      </p:sp>
      <p:pic>
        <p:nvPicPr>
          <p:cNvPr id="22534" name="Picture 6" descr="http://upload.wikimedia.org/wikipedia/commons/f/fa/%D0%9F%D0%BE%D1%87%D0%B0%D1%97%D0%B2_(58).JPG"/>
          <p:cNvPicPr>
            <a:picLocks noChangeAspect="1" noChangeArrowheads="1"/>
          </p:cNvPicPr>
          <p:nvPr/>
        </p:nvPicPr>
        <p:blipFill>
          <a:blip r:embed="rId2"/>
          <a:srcRect/>
          <a:stretch>
            <a:fillRect/>
          </a:stretch>
        </p:blipFill>
        <p:spPr bwMode="auto">
          <a:xfrm>
            <a:off x="642910" y="142852"/>
            <a:ext cx="7929618" cy="594721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en-US" sz="6000" dirty="0" smtClean="0">
                <a:latin typeface="Forte" pitchFamily="66" charset="0"/>
              </a:rPr>
              <a:t>Conclusions</a:t>
            </a:r>
            <a:r>
              <a:rPr lang="en-US" dirty="0" smtClean="0"/>
              <a:t> </a:t>
            </a:r>
            <a:endParaRPr lang="uk-UA" dirty="0"/>
          </a:p>
        </p:txBody>
      </p:sp>
      <p:sp>
        <p:nvSpPr>
          <p:cNvPr id="3" name="Содержимое 2"/>
          <p:cNvSpPr>
            <a:spLocks noGrp="1"/>
          </p:cNvSpPr>
          <p:nvPr>
            <p:ph idx="1"/>
          </p:nvPr>
        </p:nvSpPr>
        <p:spPr>
          <a:xfrm>
            <a:off x="0" y="1000108"/>
            <a:ext cx="9144000" cy="5857892"/>
          </a:xfrm>
        </p:spPr>
        <p:txBody>
          <a:bodyPr>
            <a:normAutofit/>
          </a:bodyPr>
          <a:lstStyle/>
          <a:p>
            <a:pPr algn="ctr"/>
            <a:r>
              <a:rPr lang="en-US" sz="3200" dirty="0" smtClean="0">
                <a:latin typeface="Colonna MT" pitchFamily="82" charset="0"/>
              </a:rPr>
              <a:t>Baroque in Ukraine is inspired </a:t>
            </a:r>
            <a:r>
              <a:rPr lang="en-US" sz="3200" dirty="0" smtClean="0">
                <a:latin typeface="Colonna MT" pitchFamily="82" charset="0"/>
              </a:rPr>
              <a:t>the </a:t>
            </a:r>
            <a:r>
              <a:rPr lang="en-US" sz="3200" dirty="0" smtClean="0">
                <a:latin typeface="Colonna MT" pitchFamily="82" charset="0"/>
              </a:rPr>
              <a:t>typical elements and local color that distinguishes it from the Baroque world. You should also understand the "Baroque in Ukraine" and "Ukrainian Baroque."</a:t>
            </a:r>
          </a:p>
          <a:p>
            <a:pPr algn="ctr"/>
            <a:r>
              <a:rPr lang="en-US" sz="3200" b="1" dirty="0" smtClean="0">
                <a:solidFill>
                  <a:schemeClr val="bg1"/>
                </a:solidFill>
                <a:latin typeface="Colonna MT" pitchFamily="82" charset="0"/>
              </a:rPr>
              <a:t>Baroque in Ukraine </a:t>
            </a:r>
            <a:r>
              <a:rPr lang="en-US" sz="3200" dirty="0" smtClean="0">
                <a:latin typeface="Colonna MT" pitchFamily="82" charset="0"/>
              </a:rPr>
              <a:t>- is made sights</a:t>
            </a:r>
            <a:r>
              <a:rPr lang="en-US" sz="3200" dirty="0" smtClean="0">
                <a:latin typeface="Colonna MT" pitchFamily="82" charset="0"/>
              </a:rPr>
              <a:t> to order foreigners.</a:t>
            </a:r>
            <a:endParaRPr lang="en-US" sz="3200" dirty="0" smtClean="0">
              <a:latin typeface="Colonna MT" pitchFamily="82" charset="0"/>
            </a:endParaRPr>
          </a:p>
          <a:p>
            <a:pPr algn="ctr"/>
            <a:r>
              <a:rPr lang="en-US" sz="3200" b="1" dirty="0" smtClean="0">
                <a:solidFill>
                  <a:schemeClr val="bg1"/>
                </a:solidFill>
                <a:latin typeface="Colonna MT" pitchFamily="82" charset="0"/>
              </a:rPr>
              <a:t>Ukrainian Baroque or Cossack Baroque </a:t>
            </a:r>
            <a:r>
              <a:rPr lang="en-US" sz="3200" dirty="0" smtClean="0">
                <a:latin typeface="Colonna MT" pitchFamily="82" charset="0"/>
              </a:rPr>
              <a:t>- emerged as a result of a combination of local architectural traditions and European baroque.</a:t>
            </a:r>
            <a:endParaRPr lang="uk-UA" sz="3200" dirty="0"/>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sz="9600" b="0" dirty="0" err="1" smtClean="0">
                <a:effectLst/>
                <a:latin typeface="Forte" pitchFamily="66" charset="0"/>
              </a:rPr>
              <a:t>Thanks</a:t>
            </a:r>
            <a:r>
              <a:rPr lang="ru-RU" sz="9600" b="0" dirty="0" smtClean="0">
                <a:effectLst/>
                <a:latin typeface="Forte" pitchFamily="66" charset="0"/>
              </a:rPr>
              <a:t> </a:t>
            </a:r>
            <a:r>
              <a:rPr lang="ru-RU" sz="9600" b="0" dirty="0" err="1" smtClean="0">
                <a:effectLst/>
                <a:latin typeface="Forte" pitchFamily="66" charset="0"/>
              </a:rPr>
              <a:t>for</a:t>
            </a:r>
            <a:r>
              <a:rPr lang="ru-RU" sz="9600" b="0" dirty="0" smtClean="0">
                <a:effectLst/>
                <a:latin typeface="Forte" pitchFamily="66" charset="0"/>
              </a:rPr>
              <a:t> </a:t>
            </a:r>
            <a:r>
              <a:rPr lang="ru-RU" sz="9600" b="0" dirty="0" err="1" smtClean="0">
                <a:effectLst/>
                <a:latin typeface="Forte" pitchFamily="66" charset="0"/>
              </a:rPr>
              <a:t>your</a:t>
            </a:r>
            <a:r>
              <a:rPr lang="ru-RU" sz="9600" b="0" dirty="0" smtClean="0">
                <a:effectLst/>
                <a:latin typeface="Forte" pitchFamily="66" charset="0"/>
              </a:rPr>
              <a:t> </a:t>
            </a:r>
            <a:r>
              <a:rPr lang="ru-RU" sz="9600" b="0" dirty="0" err="1" smtClean="0">
                <a:effectLst/>
                <a:latin typeface="Forte" pitchFamily="66" charset="0"/>
              </a:rPr>
              <a:t>attention</a:t>
            </a:r>
            <a:r>
              <a:rPr lang="en-US" sz="9600" b="0" dirty="0" smtClean="0">
                <a:effectLst/>
                <a:latin typeface="Forte" pitchFamily="66" charset="0"/>
              </a:rPr>
              <a:t>!</a:t>
            </a:r>
            <a:endParaRPr lang="uk-UA" sz="9600" dirty="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en-US" sz="5400" dirty="0" smtClean="0">
                <a:latin typeface="Forte" pitchFamily="66" charset="0"/>
              </a:rPr>
              <a:t>What is Baroque?</a:t>
            </a:r>
            <a:endParaRPr lang="uk-UA" sz="5400" dirty="0"/>
          </a:p>
        </p:txBody>
      </p:sp>
      <p:sp>
        <p:nvSpPr>
          <p:cNvPr id="3" name="Содержимое 2"/>
          <p:cNvSpPr>
            <a:spLocks noGrp="1"/>
          </p:cNvSpPr>
          <p:nvPr>
            <p:ph idx="1"/>
          </p:nvPr>
        </p:nvSpPr>
        <p:spPr>
          <a:xfrm>
            <a:off x="0" y="1428736"/>
            <a:ext cx="9144000" cy="4643470"/>
          </a:xfrm>
        </p:spPr>
        <p:txBody>
          <a:bodyPr>
            <a:normAutofit lnSpcReduction="10000"/>
          </a:bodyPr>
          <a:lstStyle/>
          <a:p>
            <a:pPr algn="ctr">
              <a:lnSpc>
                <a:spcPct val="115000"/>
              </a:lnSpc>
              <a:spcAft>
                <a:spcPts val="1000"/>
              </a:spcAft>
            </a:pPr>
            <a:r>
              <a:rPr lang="uk-UA" sz="3200" dirty="0" err="1" smtClean="0">
                <a:latin typeface="Bookman Old Style" pitchFamily="18" charset="0"/>
                <a:ea typeface="Cambria Math" pitchFamily="18" charset="0"/>
                <a:cs typeface="Arabic Typesetting" pitchFamily="66" charset="-78"/>
              </a:rPr>
              <a:t>The</a:t>
            </a:r>
            <a:r>
              <a:rPr lang="uk-UA" sz="3200" dirty="0" smtClean="0">
                <a:latin typeface="Bookman Old Style" pitchFamily="18" charset="0"/>
                <a:ea typeface="Cambria Math" pitchFamily="18" charset="0"/>
                <a:cs typeface="Arabic Typesetting" pitchFamily="66" charset="-78"/>
              </a:rPr>
              <a:t> </a:t>
            </a:r>
            <a:r>
              <a:rPr lang="uk-UA" sz="3200" dirty="0" err="1" smtClean="0">
                <a:latin typeface="Bookman Old Style" pitchFamily="18" charset="0"/>
                <a:ea typeface="Cambria Math" pitchFamily="18" charset="0"/>
                <a:cs typeface="Arabic Typesetting" pitchFamily="66" charset="-78"/>
              </a:rPr>
              <a:t>word</a:t>
            </a:r>
            <a:r>
              <a:rPr lang="uk-UA" sz="3200" dirty="0" smtClean="0">
                <a:solidFill>
                  <a:srgbClr val="252525"/>
                </a:solidFill>
                <a:latin typeface="Bookman Old Style" pitchFamily="18" charset="0"/>
                <a:ea typeface="Cambria Math" pitchFamily="18" charset="0"/>
                <a:cs typeface="Arabic Typesetting" pitchFamily="66" charset="-78"/>
              </a:rPr>
              <a:t> </a:t>
            </a:r>
            <a:r>
              <a:rPr lang="uk-UA" sz="3600" i="1" dirty="0" err="1" smtClean="0">
                <a:latin typeface="Bookman Old Style" pitchFamily="18" charset="0"/>
                <a:ea typeface="Cambria Math" pitchFamily="18" charset="0"/>
                <a:cs typeface="Arabic Typesetting" pitchFamily="66" charset="-78"/>
              </a:rPr>
              <a:t>baroque</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is</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derived</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from</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the</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Portuguese</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word</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barroco</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Spanish</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barroco</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or</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French</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baroque</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all</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of</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which</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refer</a:t>
            </a:r>
            <a:r>
              <a:rPr lang="uk-UA" sz="3600" dirty="0" smtClean="0">
                <a:latin typeface="Bookman Old Style" pitchFamily="18" charset="0"/>
                <a:ea typeface="Cambria Math" pitchFamily="18" charset="0"/>
                <a:cs typeface="Arabic Typesetting" pitchFamily="66" charset="-78"/>
              </a:rPr>
              <a:t> </a:t>
            </a:r>
            <a:r>
              <a:rPr lang="uk-UA" sz="3600" dirty="0" err="1" smtClean="0">
                <a:latin typeface="Bookman Old Style" pitchFamily="18" charset="0"/>
                <a:ea typeface="Cambria Math" pitchFamily="18" charset="0"/>
                <a:cs typeface="Arabic Typesetting" pitchFamily="66" charset="-78"/>
              </a:rPr>
              <a:t>to</a:t>
            </a:r>
            <a:r>
              <a:rPr lang="uk-UA" sz="3600" dirty="0" smtClean="0">
                <a:latin typeface="Bookman Old Style" pitchFamily="18" charset="0"/>
                <a:ea typeface="Cambria Math" pitchFamily="18" charset="0"/>
                <a:cs typeface="Arabic Typesetting" pitchFamily="66" charset="-78"/>
              </a:rPr>
              <a:t> a </a:t>
            </a:r>
            <a:r>
              <a:rPr lang="uk-UA" sz="3600" dirty="0" err="1" smtClean="0">
                <a:latin typeface="Bookman Old Style" pitchFamily="18" charset="0"/>
                <a:ea typeface="Cambria Math" pitchFamily="18" charset="0"/>
                <a:cs typeface="Arabic Typesetting" pitchFamily="66" charset="-78"/>
              </a:rPr>
              <a:t>“</a:t>
            </a:r>
            <a:r>
              <a:rPr lang="uk-UA" sz="3600" b="1" dirty="0" err="1" smtClean="0">
                <a:solidFill>
                  <a:schemeClr val="bg1"/>
                </a:solidFill>
                <a:latin typeface="Bookman Old Style" pitchFamily="18" charset="0"/>
                <a:ea typeface="Cambria Math" pitchFamily="18" charset="0"/>
                <a:cs typeface="Arabic Typesetting" pitchFamily="66" charset="-78"/>
              </a:rPr>
              <a:t>pearl</a:t>
            </a:r>
            <a:r>
              <a:rPr lang="uk-UA" sz="3600" b="1" dirty="0" smtClean="0">
                <a:solidFill>
                  <a:schemeClr val="bg1"/>
                </a:solidFill>
                <a:latin typeface="Bookman Old Style" pitchFamily="18" charset="0"/>
                <a:ea typeface="Cambria Math" pitchFamily="18" charset="0"/>
                <a:cs typeface="Arabic Typesetting" pitchFamily="66" charset="-78"/>
              </a:rPr>
              <a:t> </a:t>
            </a:r>
            <a:r>
              <a:rPr lang="uk-UA" sz="3600" b="1" dirty="0" err="1" smtClean="0">
                <a:solidFill>
                  <a:schemeClr val="bg1"/>
                </a:solidFill>
                <a:latin typeface="Bookman Old Style" pitchFamily="18" charset="0"/>
                <a:ea typeface="Cambria Math" pitchFamily="18" charset="0"/>
                <a:cs typeface="Arabic Typesetting" pitchFamily="66" charset="-78"/>
              </a:rPr>
              <a:t>of</a:t>
            </a:r>
            <a:r>
              <a:rPr lang="uk-UA" sz="3600" b="1" dirty="0" smtClean="0">
                <a:solidFill>
                  <a:schemeClr val="bg1"/>
                </a:solidFill>
                <a:latin typeface="Bookman Old Style" pitchFamily="18" charset="0"/>
                <a:ea typeface="Cambria Math" pitchFamily="18" charset="0"/>
                <a:cs typeface="Arabic Typesetting" pitchFamily="66" charset="-78"/>
              </a:rPr>
              <a:t> </a:t>
            </a:r>
            <a:r>
              <a:rPr lang="uk-UA" sz="3600" b="1" dirty="0" err="1" smtClean="0">
                <a:solidFill>
                  <a:schemeClr val="bg1"/>
                </a:solidFill>
                <a:latin typeface="Bookman Old Style" pitchFamily="18" charset="0"/>
                <a:ea typeface="Cambria Math" pitchFamily="18" charset="0"/>
                <a:cs typeface="Arabic Typesetting" pitchFamily="66" charset="-78"/>
              </a:rPr>
              <a:t>irregular</a:t>
            </a:r>
            <a:r>
              <a:rPr lang="uk-UA" sz="3600" b="1" dirty="0" smtClean="0">
                <a:solidFill>
                  <a:schemeClr val="bg1"/>
                </a:solidFill>
                <a:latin typeface="Bookman Old Style" pitchFamily="18" charset="0"/>
                <a:ea typeface="Cambria Math" pitchFamily="18" charset="0"/>
                <a:cs typeface="Arabic Typesetting" pitchFamily="66" charset="-78"/>
              </a:rPr>
              <a:t> </a:t>
            </a:r>
            <a:r>
              <a:rPr lang="uk-UA" sz="3600" b="1" dirty="0" err="1" smtClean="0">
                <a:solidFill>
                  <a:schemeClr val="bg1"/>
                </a:solidFill>
                <a:latin typeface="Bookman Old Style" pitchFamily="18" charset="0"/>
                <a:ea typeface="Cambria Math" pitchFamily="18" charset="0"/>
                <a:cs typeface="Arabic Typesetting" pitchFamily="66" charset="-78"/>
              </a:rPr>
              <a:t>shape</a:t>
            </a:r>
            <a:r>
              <a:rPr lang="uk-UA" sz="3600" dirty="0" err="1" smtClean="0">
                <a:latin typeface="Bookman Old Style" pitchFamily="18" charset="0"/>
                <a:ea typeface="Cambria Math" pitchFamily="18" charset="0"/>
                <a:cs typeface="Arabic Typesetting" pitchFamily="66" charset="-78"/>
              </a:rPr>
              <a:t>”</a:t>
            </a:r>
            <a:endParaRPr lang="uk-UA" sz="3600" dirty="0" smtClean="0">
              <a:latin typeface="Bookman Old Style" pitchFamily="18" charset="0"/>
              <a:ea typeface="Cambria Math" pitchFamily="18" charset="0"/>
              <a:cs typeface="Arabic Typesetting" pitchFamily="66" charset="-78"/>
            </a:endParaRPr>
          </a:p>
          <a:p>
            <a:pPr algn="ctr">
              <a:lnSpc>
                <a:spcPct val="115000"/>
              </a:lnSpc>
              <a:spcAft>
                <a:spcPts val="1000"/>
              </a:spcAft>
            </a:pPr>
            <a:r>
              <a:rPr lang="en-US" sz="3600" dirty="0" smtClean="0">
                <a:latin typeface="Bookman Old Style" pitchFamily="18" charset="0"/>
                <a:ea typeface="Cambria Math" pitchFamily="18" charset="0"/>
                <a:cs typeface="Arabic Typesetting" pitchFamily="66" charset="-78"/>
              </a:rPr>
              <a:t>The founder of the Baroque in Italy was </a:t>
            </a:r>
            <a:r>
              <a:rPr lang="en-US" sz="3600" b="1" dirty="0" smtClean="0">
                <a:solidFill>
                  <a:schemeClr val="bg1"/>
                </a:solidFill>
                <a:latin typeface="Bookman Old Style" pitchFamily="18" charset="0"/>
                <a:ea typeface="Cambria Math" pitchFamily="18" charset="0"/>
                <a:cs typeface="Arabic Typesetting" pitchFamily="66" charset="-78"/>
              </a:rPr>
              <a:t>Michelangelo </a:t>
            </a:r>
            <a:r>
              <a:rPr lang="en-US" sz="3600" b="1" dirty="0" err="1" smtClean="0">
                <a:solidFill>
                  <a:schemeClr val="bg1"/>
                </a:solidFill>
                <a:latin typeface="Bookman Old Style" pitchFamily="18" charset="0"/>
                <a:ea typeface="Cambria Math" pitchFamily="18" charset="0"/>
                <a:cs typeface="Arabic Typesetting" pitchFamily="66" charset="-78"/>
              </a:rPr>
              <a:t>Buonarroti</a:t>
            </a:r>
            <a:endParaRPr lang="en-US" sz="3600" b="1" dirty="0" smtClean="0">
              <a:solidFill>
                <a:schemeClr val="bg1"/>
              </a:solidFill>
              <a:latin typeface="Bookman Old Style" pitchFamily="18" charset="0"/>
              <a:ea typeface="Cambria Math" pitchFamily="18" charset="0"/>
              <a:cs typeface="Arabic Typesetting" pitchFamily="66" charset="-78"/>
            </a:endParaRPr>
          </a:p>
          <a:p>
            <a:pPr>
              <a:lnSpc>
                <a:spcPct val="115000"/>
              </a:lnSpc>
              <a:spcAft>
                <a:spcPts val="1000"/>
              </a:spcAft>
            </a:pPr>
            <a:endParaRPr lang="en-US" sz="3600" dirty="0" smtClean="0">
              <a:latin typeface="Bookman Old Style" pitchFamily="18" charset="0"/>
              <a:ea typeface="Cambria Math" pitchFamily="18" charset="0"/>
              <a:cs typeface="Arabic Typesetting" pitchFamily="66" charset="-78"/>
            </a:endParaRPr>
          </a:p>
          <a:p>
            <a:pPr>
              <a:lnSpc>
                <a:spcPct val="115000"/>
              </a:lnSpc>
              <a:spcAft>
                <a:spcPts val="1000"/>
              </a:spcAft>
            </a:pPr>
            <a:endParaRPr lang="uk-UA" sz="3600" dirty="0" smtClean="0">
              <a:latin typeface="Bookman Old Style" pitchFamily="18" charset="0"/>
              <a:ea typeface="Cambria Math" pitchFamily="18" charset="0"/>
              <a:cs typeface="Arabic Typesetting" pitchFamily="66" charset="-78"/>
            </a:endParaRPr>
          </a:p>
          <a:p>
            <a:endParaRPr lang="uk-UA"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en-US" sz="5400" dirty="0" smtClean="0">
                <a:latin typeface="Forte" pitchFamily="66" charset="0"/>
              </a:rPr>
              <a:t>General characteristics</a:t>
            </a:r>
            <a:endParaRPr lang="uk-UA" sz="5400" dirty="0"/>
          </a:p>
        </p:txBody>
      </p:sp>
      <p:sp>
        <p:nvSpPr>
          <p:cNvPr id="3" name="Содержимое 2"/>
          <p:cNvSpPr>
            <a:spLocks noGrp="1"/>
          </p:cNvSpPr>
          <p:nvPr>
            <p:ph idx="1"/>
          </p:nvPr>
        </p:nvSpPr>
        <p:spPr>
          <a:xfrm>
            <a:off x="0" y="1714488"/>
            <a:ext cx="9144000" cy="4286280"/>
          </a:xfrm>
        </p:spPr>
        <p:txBody>
          <a:bodyPr/>
          <a:lstStyle/>
          <a:p>
            <a:pPr algn="ctr"/>
            <a:r>
              <a:rPr lang="en-US" sz="4000" dirty="0" smtClean="0">
                <a:latin typeface="Matura MT Script Capitals" pitchFamily="66" charset="0"/>
              </a:rPr>
              <a:t>Excellency</a:t>
            </a:r>
          </a:p>
          <a:p>
            <a:pPr algn="ctr"/>
            <a:r>
              <a:rPr lang="en-US" sz="4000" dirty="0" smtClean="0">
                <a:latin typeface="Matura MT Script Capitals" pitchFamily="66" charset="0"/>
              </a:rPr>
              <a:t>Splendor</a:t>
            </a:r>
          </a:p>
          <a:p>
            <a:pPr algn="ctr"/>
            <a:r>
              <a:rPr lang="en-US" sz="4000" dirty="0" smtClean="0">
                <a:latin typeface="Matura MT Script Capitals" pitchFamily="66" charset="0"/>
              </a:rPr>
              <a:t>Brightness of color</a:t>
            </a:r>
          </a:p>
          <a:p>
            <a:pPr algn="ctr"/>
            <a:r>
              <a:rPr lang="en-US" sz="4000" dirty="0" smtClean="0">
                <a:latin typeface="Matura MT Script Capitals" pitchFamily="66" charset="0"/>
              </a:rPr>
              <a:t>Contrast</a:t>
            </a:r>
          </a:p>
          <a:p>
            <a:pPr algn="ctr"/>
            <a:r>
              <a:rPr lang="en-US" sz="4000" dirty="0" smtClean="0">
                <a:latin typeface="Matura MT Script Capitals" pitchFamily="66" charset="0"/>
              </a:rPr>
              <a:t>Asymmetry of structures </a:t>
            </a:r>
          </a:p>
          <a:p>
            <a:endParaRPr lang="uk-UA"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айл:St. Michael's Cathedral from belltower.JPG"/>
          <p:cNvPicPr>
            <a:picLocks noChangeAspect="1" noChangeArrowheads="1"/>
          </p:cNvPicPr>
          <p:nvPr/>
        </p:nvPicPr>
        <p:blipFill>
          <a:blip r:embed="rId2"/>
          <a:srcRect/>
          <a:stretch>
            <a:fillRect/>
          </a:stretch>
        </p:blipFill>
        <p:spPr bwMode="auto">
          <a:xfrm>
            <a:off x="285720" y="142852"/>
            <a:ext cx="8572560" cy="6161528"/>
          </a:xfrm>
          <a:prstGeom prst="rect">
            <a:avLst/>
          </a:prstGeom>
          <a:noFill/>
        </p:spPr>
      </p:pic>
      <p:sp>
        <p:nvSpPr>
          <p:cNvPr id="5" name="TextBox 4"/>
          <p:cNvSpPr txBox="1"/>
          <p:nvPr/>
        </p:nvSpPr>
        <p:spPr>
          <a:xfrm>
            <a:off x="285720" y="6334780"/>
            <a:ext cx="8572560" cy="523220"/>
          </a:xfrm>
          <a:prstGeom prst="rect">
            <a:avLst/>
          </a:prstGeom>
          <a:noFill/>
        </p:spPr>
        <p:txBody>
          <a:bodyPr wrap="square" rtlCol="0">
            <a:spAutoFit/>
          </a:bodyPr>
          <a:lstStyle/>
          <a:p>
            <a:pPr algn="ctr"/>
            <a:r>
              <a:rPr lang="en-US" sz="2800" dirty="0" smtClean="0">
                <a:latin typeface="Broadway" pitchFamily="82" charset="0"/>
              </a:rPr>
              <a:t>St. Michael's Cathedral</a:t>
            </a:r>
            <a:endParaRPr lang="uk-UA" sz="2800"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chools.nashua.edu/myclass/lavalleev/Art%20History%20Pictures/ch24/24-01.jpg"/>
          <p:cNvPicPr>
            <a:picLocks noChangeAspect="1" noChangeArrowheads="1"/>
          </p:cNvPicPr>
          <p:nvPr/>
        </p:nvPicPr>
        <p:blipFill>
          <a:blip r:embed="rId2"/>
          <a:srcRect/>
          <a:stretch>
            <a:fillRect/>
          </a:stretch>
        </p:blipFill>
        <p:spPr bwMode="auto">
          <a:xfrm>
            <a:off x="285720" y="142852"/>
            <a:ext cx="8715436" cy="6035846"/>
          </a:xfrm>
          <a:prstGeom prst="rect">
            <a:avLst/>
          </a:prstGeom>
          <a:noFill/>
        </p:spPr>
      </p:pic>
      <p:sp>
        <p:nvSpPr>
          <p:cNvPr id="6" name="TextBox 5"/>
          <p:cNvSpPr txBox="1"/>
          <p:nvPr/>
        </p:nvSpPr>
        <p:spPr>
          <a:xfrm>
            <a:off x="285720" y="6334780"/>
            <a:ext cx="8572560" cy="523220"/>
          </a:xfrm>
          <a:prstGeom prst="rect">
            <a:avLst/>
          </a:prstGeom>
          <a:noFill/>
        </p:spPr>
        <p:txBody>
          <a:bodyPr wrap="square" rtlCol="0">
            <a:spAutoFit/>
          </a:bodyPr>
          <a:lstStyle/>
          <a:p>
            <a:pPr algn="ctr"/>
            <a:r>
              <a:rPr lang="en-US" sz="2800" dirty="0" smtClean="0">
                <a:latin typeface="Broadway" pitchFamily="82" charset="0"/>
              </a:rPr>
              <a:t>Santa Susanna (Rome)</a:t>
            </a:r>
            <a:endParaRPr lang="uk-UA" sz="2800"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en-US" sz="5400" dirty="0" smtClean="0">
                <a:latin typeface="Forte" pitchFamily="66" charset="0"/>
              </a:rPr>
              <a:t>Baroque in the literature</a:t>
            </a:r>
            <a:endParaRPr lang="uk-UA" sz="5400" dirty="0"/>
          </a:p>
        </p:txBody>
      </p:sp>
      <p:sp>
        <p:nvSpPr>
          <p:cNvPr id="3" name="Содержимое 2"/>
          <p:cNvSpPr>
            <a:spLocks noGrp="1"/>
          </p:cNvSpPr>
          <p:nvPr>
            <p:ph idx="1"/>
          </p:nvPr>
        </p:nvSpPr>
        <p:spPr>
          <a:xfrm>
            <a:off x="0" y="1643050"/>
            <a:ext cx="9144000" cy="4429156"/>
          </a:xfrm>
        </p:spPr>
        <p:txBody>
          <a:bodyPr>
            <a:normAutofit/>
          </a:bodyPr>
          <a:lstStyle/>
          <a:p>
            <a:pPr algn="ctr"/>
            <a:r>
              <a:rPr lang="en-US" sz="3600" b="1" dirty="0" smtClean="0">
                <a:latin typeface="Colonna MT" pitchFamily="82" charset="0"/>
              </a:rPr>
              <a:t>Writers and poets in the Baroque era perceive the real world as an illusion and a dream. Realistic descriptions often combined with their allegorical image. It is widely used in this age symbols, metaphors, theater techniques, graphics, antithesis, parallelism, graduation oxymoron.</a:t>
            </a:r>
            <a:endParaRPr lang="uk-UA" sz="3600" b="1"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en-US" dirty="0" smtClean="0">
                <a:latin typeface="Forte" pitchFamily="66" charset="0"/>
              </a:rPr>
              <a:t>Representatives </a:t>
            </a:r>
            <a:r>
              <a:rPr lang="en-US" dirty="0" smtClean="0">
                <a:latin typeface="Forte" pitchFamily="66" charset="0"/>
              </a:rPr>
              <a:t>of the literary Baroque</a:t>
            </a:r>
            <a:endParaRPr lang="uk-UA" dirty="0"/>
          </a:p>
        </p:txBody>
      </p:sp>
      <p:pic>
        <p:nvPicPr>
          <p:cNvPr id="1026" name="Picture 2" descr="http://antiloh.info/mediafiles/volter.jpg"/>
          <p:cNvPicPr>
            <a:picLocks noChangeAspect="1" noChangeArrowheads="1"/>
          </p:cNvPicPr>
          <p:nvPr/>
        </p:nvPicPr>
        <p:blipFill>
          <a:blip r:embed="rId2"/>
          <a:srcRect/>
          <a:stretch>
            <a:fillRect/>
          </a:stretch>
        </p:blipFill>
        <p:spPr bwMode="auto">
          <a:xfrm>
            <a:off x="357158" y="1000108"/>
            <a:ext cx="4107728" cy="5208574"/>
          </a:xfrm>
          <a:prstGeom prst="rect">
            <a:avLst/>
          </a:prstGeom>
          <a:noFill/>
        </p:spPr>
      </p:pic>
      <p:sp>
        <p:nvSpPr>
          <p:cNvPr id="5" name="TextBox 4"/>
          <p:cNvSpPr txBox="1"/>
          <p:nvPr/>
        </p:nvSpPr>
        <p:spPr>
          <a:xfrm>
            <a:off x="357158" y="6211669"/>
            <a:ext cx="4071966" cy="646331"/>
          </a:xfrm>
          <a:prstGeom prst="rect">
            <a:avLst/>
          </a:prstGeom>
          <a:noFill/>
        </p:spPr>
        <p:txBody>
          <a:bodyPr wrap="square" rtlCol="0">
            <a:spAutoFit/>
          </a:bodyPr>
          <a:lstStyle/>
          <a:p>
            <a:pPr algn="ctr"/>
            <a:r>
              <a:rPr lang="en-US" sz="3600" dirty="0" smtClean="0">
                <a:latin typeface="Colonna MT" pitchFamily="82" charset="0"/>
              </a:rPr>
              <a:t>Voltaire</a:t>
            </a:r>
            <a:endParaRPr lang="uk-UA" sz="3600" dirty="0"/>
          </a:p>
        </p:txBody>
      </p:sp>
      <p:pic>
        <p:nvPicPr>
          <p:cNvPr id="1028" name="Picture 4" descr="Файл:Moliere.jpg"/>
          <p:cNvPicPr>
            <a:picLocks noChangeAspect="1" noChangeArrowheads="1"/>
          </p:cNvPicPr>
          <p:nvPr/>
        </p:nvPicPr>
        <p:blipFill>
          <a:blip r:embed="rId3"/>
          <a:srcRect/>
          <a:stretch>
            <a:fillRect/>
          </a:stretch>
        </p:blipFill>
        <p:spPr bwMode="auto">
          <a:xfrm>
            <a:off x="4786314" y="1000108"/>
            <a:ext cx="4071966" cy="5214974"/>
          </a:xfrm>
          <a:prstGeom prst="rect">
            <a:avLst/>
          </a:prstGeom>
          <a:noFill/>
        </p:spPr>
      </p:pic>
      <p:sp>
        <p:nvSpPr>
          <p:cNvPr id="7" name="TextBox 6"/>
          <p:cNvSpPr txBox="1"/>
          <p:nvPr/>
        </p:nvSpPr>
        <p:spPr>
          <a:xfrm>
            <a:off x="4786314" y="6211669"/>
            <a:ext cx="4071966" cy="1200329"/>
          </a:xfrm>
          <a:prstGeom prst="rect">
            <a:avLst/>
          </a:prstGeom>
          <a:noFill/>
        </p:spPr>
        <p:txBody>
          <a:bodyPr wrap="square" rtlCol="0">
            <a:spAutoFit/>
          </a:bodyPr>
          <a:lstStyle/>
          <a:p>
            <a:pPr algn="ctr"/>
            <a:r>
              <a:rPr lang="en-US" sz="3600" dirty="0" smtClean="0">
                <a:latin typeface="Colonna MT" pitchFamily="82" charset="0"/>
              </a:rPr>
              <a:t>Moliere</a:t>
            </a:r>
          </a:p>
          <a:p>
            <a:pPr algn="ctr"/>
            <a:endParaRPr lang="uk-UA" sz="36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en-US" sz="6000" dirty="0" smtClean="0">
                <a:latin typeface="Forte" pitchFamily="66" charset="0"/>
                <a:cs typeface="Aharoni" pitchFamily="2" charset="-79"/>
              </a:rPr>
              <a:t>Baroque </a:t>
            </a:r>
            <a:r>
              <a:rPr lang="en-US" sz="6000" dirty="0" smtClean="0">
                <a:latin typeface="Forte" pitchFamily="66" charset="0"/>
                <a:cs typeface="Aharoni" pitchFamily="2" charset="-79"/>
              </a:rPr>
              <a:t>in Ukraine</a:t>
            </a:r>
            <a:endParaRPr lang="uk-UA" sz="6000" dirty="0"/>
          </a:p>
        </p:txBody>
      </p:sp>
      <p:sp>
        <p:nvSpPr>
          <p:cNvPr id="3" name="Содержимое 2"/>
          <p:cNvSpPr>
            <a:spLocks noGrp="1"/>
          </p:cNvSpPr>
          <p:nvPr>
            <p:ph idx="1"/>
          </p:nvPr>
        </p:nvSpPr>
        <p:spPr>
          <a:xfrm>
            <a:off x="0" y="1785926"/>
            <a:ext cx="9144000" cy="4500594"/>
          </a:xfrm>
        </p:spPr>
        <p:txBody>
          <a:bodyPr>
            <a:normAutofit/>
          </a:bodyPr>
          <a:lstStyle/>
          <a:p>
            <a:pPr algn="ctr"/>
            <a:r>
              <a:rPr lang="en-US" sz="3200" dirty="0" smtClean="0"/>
              <a:t>Ukrainian baroque architectural style as in Ukraine began to emerge in the 17th century. Baroque in Ukrainian lands represented in most church architecture, much less in the engraving and painting. Architecture played a dominant role and left the largest number of specific examples of the style in different regions.</a:t>
            </a:r>
            <a:endParaRPr lang="uk-UA" sz="3200"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Файл:Dsc033441.jpg"/>
          <p:cNvPicPr>
            <a:picLocks noChangeAspect="1" noChangeArrowheads="1"/>
          </p:cNvPicPr>
          <p:nvPr/>
        </p:nvPicPr>
        <p:blipFill>
          <a:blip r:embed="rId2"/>
          <a:srcRect/>
          <a:stretch>
            <a:fillRect/>
          </a:stretch>
        </p:blipFill>
        <p:spPr bwMode="auto">
          <a:xfrm>
            <a:off x="714348" y="285728"/>
            <a:ext cx="7643866" cy="5732900"/>
          </a:xfrm>
          <a:prstGeom prst="rect">
            <a:avLst/>
          </a:prstGeom>
          <a:noFill/>
        </p:spPr>
      </p:pic>
      <p:sp>
        <p:nvSpPr>
          <p:cNvPr id="5" name="TextBox 4"/>
          <p:cNvSpPr txBox="1"/>
          <p:nvPr/>
        </p:nvSpPr>
        <p:spPr>
          <a:xfrm>
            <a:off x="928662" y="6000768"/>
            <a:ext cx="7358114" cy="707886"/>
          </a:xfrm>
          <a:prstGeom prst="rect">
            <a:avLst/>
          </a:prstGeom>
          <a:noFill/>
        </p:spPr>
        <p:txBody>
          <a:bodyPr wrap="square" rtlCol="0">
            <a:spAutoFit/>
          </a:bodyPr>
          <a:lstStyle/>
          <a:p>
            <a:pPr algn="ctr"/>
            <a:r>
              <a:rPr lang="en-US" sz="4000" dirty="0" smtClean="0">
                <a:latin typeface="Colonna MT" pitchFamily="82" charset="0"/>
              </a:rPr>
              <a:t>St</a:t>
            </a:r>
            <a:r>
              <a:rPr lang="en-US" sz="4000" dirty="0" smtClean="0">
                <a:latin typeface="Colonna MT" pitchFamily="82" charset="0"/>
              </a:rPr>
              <a:t>. </a:t>
            </a:r>
            <a:r>
              <a:rPr lang="en-US" sz="4000" dirty="0" err="1" smtClean="0">
                <a:latin typeface="Colonna MT" pitchFamily="82" charset="0"/>
              </a:rPr>
              <a:t>Yurii</a:t>
            </a:r>
            <a:r>
              <a:rPr lang="en-US" sz="4000" dirty="0" smtClean="0">
                <a:latin typeface="Colonna MT" pitchFamily="82" charset="0"/>
              </a:rPr>
              <a:t> </a:t>
            </a:r>
            <a:r>
              <a:rPr lang="en-US" sz="4000" dirty="0" smtClean="0">
                <a:latin typeface="Colonna MT" pitchFamily="82" charset="0"/>
              </a:rPr>
              <a:t>cathedral in </a:t>
            </a:r>
            <a:r>
              <a:rPr lang="en-US" sz="4000" dirty="0" err="1" smtClean="0">
                <a:latin typeface="Colonna MT" pitchFamily="82" charset="0"/>
              </a:rPr>
              <a:t>Lviv</a:t>
            </a:r>
            <a:endParaRPr lang="uk-UA" sz="4000" dirty="0"/>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TotalTime>
  <Words>233</Words>
  <PresentationFormat>Экран (4:3)</PresentationFormat>
  <Paragraphs>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Baroque in the world  and in Ukraine</vt:lpstr>
      <vt:lpstr>What is Baroque?</vt:lpstr>
      <vt:lpstr>General characteristics</vt:lpstr>
      <vt:lpstr>Слайд 4</vt:lpstr>
      <vt:lpstr>Слайд 5</vt:lpstr>
      <vt:lpstr>Baroque in the literature</vt:lpstr>
      <vt:lpstr>Representatives of the literary Baroque</vt:lpstr>
      <vt:lpstr>Baroque in Ukraine</vt:lpstr>
      <vt:lpstr>Слайд 9</vt:lpstr>
      <vt:lpstr>Слайд 10</vt:lpstr>
      <vt:lpstr>Conclusions </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Baroque.  Baroque in Ukraine</dc:title>
  <dc:creator>User</dc:creator>
  <cp:lastModifiedBy>User</cp:lastModifiedBy>
  <cp:revision>22</cp:revision>
  <dcterms:created xsi:type="dcterms:W3CDTF">2014-11-06T18:36:00Z</dcterms:created>
  <dcterms:modified xsi:type="dcterms:W3CDTF">2014-11-07T09:47:24Z</dcterms:modified>
</cp:coreProperties>
</file>