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4" d="100"/>
          <a:sy n="64" d="100"/>
        </p:scale>
        <p:origin x="-155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C54A-CE38-45F9-BF2D-A533197B44B3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754E-0E36-4CC6-B968-C04A7DC05D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240868"/>
            <a:ext cx="4283968" cy="237626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Охорона довкілля від забруднень при обробці вуглеводневої сировини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1" y="5105400"/>
            <a:ext cx="3933025" cy="175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Підготували </a:t>
            </a:r>
          </a:p>
          <a:p>
            <a:pPr algn="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чениці 11-А класу</a:t>
            </a:r>
          </a:p>
          <a:p>
            <a:pPr algn="r"/>
            <a:r>
              <a:rPr lang="uk-UA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Ковальова Анастасія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</a:p>
          <a:p>
            <a:pPr algn="r"/>
            <a:r>
              <a:rPr lang="uk-UA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Літвінова</a:t>
            </a:r>
            <a:r>
              <a:rPr lang="uk-UA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Єлизавета</a:t>
            </a:r>
            <a:endParaRPr lang="ru-RU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4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528" y="548680"/>
            <a:ext cx="8496944" cy="35283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транспортування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нафти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водними</a:t>
            </a:r>
            <a:r>
              <a:rPr lang="ru-RU" sz="2400" b="1" dirty="0" smtClean="0"/>
              <a:t> видами транспорту </a:t>
            </a:r>
            <a:r>
              <a:rPr lang="ru-RU" sz="2400" b="1" dirty="0" err="1" smtClean="0"/>
              <a:t>можливе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потрапляння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нафти</a:t>
            </a:r>
            <a:r>
              <a:rPr lang="ru-RU" sz="2400" b="1" dirty="0" smtClean="0"/>
              <a:t> у воду. На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 води </a:t>
            </a:r>
            <a:r>
              <a:rPr lang="ru-RU" sz="2400" b="1" dirty="0" err="1" smtClean="0"/>
              <a:t>утворюється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плівка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перешкоджає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газообмінові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водою і атмосферою і </a:t>
            </a:r>
            <a:r>
              <a:rPr lang="ru-RU" sz="2400" b="1" dirty="0" err="1" smtClean="0"/>
              <a:t>знижує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кисню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1166"/>
            <a:ext cx="42862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82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048" y="836712"/>
            <a:ext cx="4644008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/>
              <a:t>Нафтова</a:t>
            </a:r>
            <a:r>
              <a:rPr lang="ru-RU" b="1" dirty="0"/>
              <a:t> </a:t>
            </a:r>
            <a:r>
              <a:rPr lang="ru-RU" b="1" dirty="0" err="1"/>
              <a:t>плівка</a:t>
            </a:r>
            <a:r>
              <a:rPr lang="ru-RU" b="1" dirty="0"/>
              <a:t> на </a:t>
            </a:r>
            <a:r>
              <a:rPr lang="ru-RU" b="1" dirty="0" err="1"/>
              <a:t>поверхні</a:t>
            </a:r>
            <a:r>
              <a:rPr lang="ru-RU" b="1" dirty="0"/>
              <a:t> моря </a:t>
            </a:r>
            <a:r>
              <a:rPr lang="ru-RU" b="1" dirty="0" err="1"/>
              <a:t>пригнічує</a:t>
            </a:r>
            <a:r>
              <a:rPr lang="ru-RU" b="1" dirty="0"/>
              <a:t> </a:t>
            </a:r>
            <a:r>
              <a:rPr lang="ru-RU" b="1" dirty="0" err="1"/>
              <a:t>життєдіяльність</a:t>
            </a:r>
            <a:r>
              <a:rPr lang="ru-RU" b="1" dirty="0"/>
              <a:t> </a:t>
            </a:r>
            <a:r>
              <a:rPr lang="ru-RU" b="1" dirty="0" err="1"/>
              <a:t>морського</a:t>
            </a:r>
            <a:r>
              <a:rPr lang="ru-RU" b="1" dirty="0"/>
              <a:t> </a:t>
            </a:r>
            <a:r>
              <a:rPr lang="ru-RU" b="1" dirty="0" err="1"/>
              <a:t>фітопланктону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є одним з </a:t>
            </a:r>
            <a:r>
              <a:rPr lang="ru-RU" b="1" dirty="0" err="1"/>
              <a:t>головних</a:t>
            </a:r>
            <a:r>
              <a:rPr lang="ru-RU" b="1" dirty="0"/>
              <a:t> </a:t>
            </a:r>
            <a:r>
              <a:rPr lang="ru-RU" b="1" dirty="0" err="1"/>
              <a:t>постачальників</a:t>
            </a:r>
            <a:r>
              <a:rPr lang="ru-RU" b="1" dirty="0"/>
              <a:t> </a:t>
            </a:r>
            <a:r>
              <a:rPr lang="ru-RU" b="1" dirty="0" err="1"/>
              <a:t>кисню</a:t>
            </a:r>
            <a:r>
              <a:rPr lang="ru-RU" b="1" dirty="0"/>
              <a:t> в </a:t>
            </a:r>
            <a:r>
              <a:rPr lang="ru-RU" b="1" dirty="0" err="1"/>
              <a:t>земну</a:t>
            </a:r>
            <a:r>
              <a:rPr lang="ru-RU" b="1" dirty="0"/>
              <a:t> атмосферу, </a:t>
            </a:r>
            <a:r>
              <a:rPr lang="ru-RU" b="1" dirty="0" err="1"/>
              <a:t>порушує</a:t>
            </a:r>
            <a:r>
              <a:rPr lang="ru-RU" b="1" dirty="0"/>
              <a:t> тепло- і </a:t>
            </a:r>
            <a:r>
              <a:rPr lang="ru-RU" b="1" dirty="0" err="1"/>
              <a:t>вологообмін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океаном і атмосферою, губить </a:t>
            </a:r>
            <a:r>
              <a:rPr lang="ru-RU" b="1" dirty="0" err="1"/>
              <a:t>мільйони</a:t>
            </a:r>
            <a:r>
              <a:rPr lang="ru-RU" b="1" dirty="0"/>
              <a:t> </a:t>
            </a:r>
            <a:r>
              <a:rPr lang="ru-RU" b="1" dirty="0" err="1"/>
              <a:t>риб</a:t>
            </a:r>
            <a:r>
              <a:rPr lang="ru-RU" b="1" dirty="0"/>
              <a:t> і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морських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. </a:t>
            </a:r>
            <a:r>
              <a:rPr lang="ru-RU" b="1" dirty="0" err="1"/>
              <a:t>Осідаючи</a:t>
            </a:r>
            <a:r>
              <a:rPr lang="ru-RU" b="1" dirty="0"/>
              <a:t> на дно, </a:t>
            </a:r>
            <a:r>
              <a:rPr lang="ru-RU" b="1" dirty="0" err="1"/>
              <a:t>згустки</a:t>
            </a:r>
            <a:r>
              <a:rPr lang="ru-RU" b="1" dirty="0"/>
              <a:t> мазуту </a:t>
            </a:r>
            <a:r>
              <a:rPr lang="ru-RU" b="1" dirty="0" err="1"/>
              <a:t>вбивають</a:t>
            </a:r>
            <a:r>
              <a:rPr lang="ru-RU" b="1" dirty="0"/>
              <a:t> </a:t>
            </a:r>
            <a:r>
              <a:rPr lang="ru-RU" b="1" dirty="0" err="1"/>
              <a:t>донні</a:t>
            </a:r>
            <a:r>
              <a:rPr lang="ru-RU" b="1" dirty="0"/>
              <a:t> </a:t>
            </a:r>
            <a:r>
              <a:rPr lang="ru-RU" b="1" dirty="0" err="1"/>
              <a:t>мікроорганізми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беруть</a:t>
            </a:r>
            <a:r>
              <a:rPr lang="ru-RU" b="1" dirty="0"/>
              <a:t> участь у </a:t>
            </a:r>
            <a:r>
              <a:rPr lang="ru-RU" b="1" dirty="0" err="1"/>
              <a:t>самоочищенні</a:t>
            </a:r>
            <a:r>
              <a:rPr lang="ru-RU" b="1" dirty="0"/>
              <a:t> води.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видобутку</a:t>
            </a:r>
            <a:r>
              <a:rPr lang="ru-RU" b="1" dirty="0"/>
              <a:t>, </a:t>
            </a:r>
            <a:r>
              <a:rPr lang="ru-RU" b="1" dirty="0" err="1"/>
              <a:t>підготовки</a:t>
            </a:r>
            <a:r>
              <a:rPr lang="ru-RU" b="1" dirty="0"/>
              <a:t> й </a:t>
            </a:r>
            <a:r>
              <a:rPr lang="ru-RU" b="1" dirty="0" err="1"/>
              <a:t>переробки</a:t>
            </a:r>
            <a:r>
              <a:rPr lang="ru-RU" b="1" dirty="0"/>
              <a:t> </a:t>
            </a:r>
            <a:r>
              <a:rPr lang="ru-RU" b="1" dirty="0" err="1"/>
              <a:t>нафти</a:t>
            </a:r>
            <a:r>
              <a:rPr lang="ru-RU" b="1" dirty="0"/>
              <a:t> </a:t>
            </a:r>
            <a:r>
              <a:rPr lang="ru-RU" b="1" dirty="0" err="1"/>
              <a:t>утворюються</a:t>
            </a:r>
            <a:r>
              <a:rPr lang="ru-RU" b="1" dirty="0"/>
              <a:t> </a:t>
            </a:r>
            <a:r>
              <a:rPr lang="ru-RU" b="1" dirty="0" err="1"/>
              <a:t>стійкі</a:t>
            </a:r>
            <a:r>
              <a:rPr lang="ru-RU" b="1" dirty="0"/>
              <a:t> </a:t>
            </a:r>
            <a:r>
              <a:rPr lang="ru-RU" b="1" dirty="0" err="1"/>
              <a:t>нафтові</a:t>
            </a:r>
            <a:r>
              <a:rPr lang="ru-RU" b="1" dirty="0"/>
              <a:t> </a:t>
            </a:r>
            <a:r>
              <a:rPr lang="ru-RU" b="1" dirty="0" err="1"/>
              <a:t>емульсії</a:t>
            </a:r>
            <a:r>
              <a:rPr lang="ru-RU" b="1" dirty="0"/>
              <a:t>, </a:t>
            </a:r>
            <a:r>
              <a:rPr lang="ru-RU" b="1" dirty="0" err="1"/>
              <a:t>нафтошлаки</a:t>
            </a:r>
            <a:r>
              <a:rPr lang="ru-RU" b="1" dirty="0"/>
              <a:t> та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небезпечні</a:t>
            </a:r>
            <a:r>
              <a:rPr lang="ru-RU" b="1" dirty="0"/>
              <a:t> </a:t>
            </a:r>
            <a:r>
              <a:rPr lang="ru-RU" b="1" dirty="0" err="1"/>
              <a:t>відходи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призводять</a:t>
            </a:r>
            <a:r>
              <a:rPr lang="ru-RU" b="1" dirty="0"/>
              <a:t> до </a:t>
            </a:r>
            <a:r>
              <a:rPr lang="ru-RU" b="1" dirty="0" err="1"/>
              <a:t>забруднення</a:t>
            </a:r>
            <a:r>
              <a:rPr lang="ru-RU" b="1" dirty="0"/>
              <a:t> атмосферного </a:t>
            </a:r>
            <a:r>
              <a:rPr lang="ru-RU" b="1" dirty="0" err="1"/>
              <a:t>повітря</a:t>
            </a:r>
            <a:r>
              <a:rPr lang="ru-RU" b="1" dirty="0"/>
              <a:t>, </a:t>
            </a:r>
            <a:r>
              <a:rPr lang="ru-RU" b="1" dirty="0" err="1"/>
              <a:t>ґрунтового</a:t>
            </a:r>
            <a:r>
              <a:rPr lang="ru-RU" b="1" dirty="0"/>
              <a:t> </a:t>
            </a:r>
            <a:r>
              <a:rPr lang="ru-RU" b="1" dirty="0" err="1"/>
              <a:t>покриву</a:t>
            </a:r>
            <a:r>
              <a:rPr lang="ru-RU" b="1" dirty="0"/>
              <a:t>, </a:t>
            </a:r>
            <a:r>
              <a:rPr lang="ru-RU" b="1" dirty="0" err="1"/>
              <a:t>поверхневих</a:t>
            </a:r>
            <a:r>
              <a:rPr lang="ru-RU" b="1" dirty="0"/>
              <a:t> і </a:t>
            </a:r>
            <a:r>
              <a:rPr lang="ru-RU" b="1" dirty="0" err="1"/>
              <a:t>підземних</a:t>
            </a:r>
            <a:r>
              <a:rPr lang="ru-RU" b="1" dirty="0"/>
              <a:t> вод.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2551"/>
            <a:ext cx="5893730" cy="38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332656"/>
            <a:ext cx="7848872" cy="46085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повсякденно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пов’язане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спалюванням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горючих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побуті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промисловості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Крім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користі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застосування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нафтопродуктів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вугілля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природного газу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створює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ряд проблем,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негативних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цивілізації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загалом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виживання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людства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Крім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згоряння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пального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утворюється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якому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містяться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дрібні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частинки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вуглецю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твердих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вуглеводнів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згоріли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сполуки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Кадмію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Плюмбуму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Меркурію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елементів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надзвичайно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шкідливих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здоров’я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651714" y="5080426"/>
            <a:ext cx="2016224" cy="136815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625" y="1412776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Тож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газ </a:t>
            </a:r>
            <a:r>
              <a:rPr lang="ru-RU" sz="2400" dirty="0" err="1" smtClean="0"/>
              <a:t>потребує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попереднього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домішок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споживчі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і </a:t>
            </a:r>
            <a:r>
              <a:rPr lang="ru-RU" sz="2400" dirty="0" err="1" smtClean="0"/>
              <a:t>безпечність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видалення</a:t>
            </a:r>
            <a:r>
              <a:rPr lang="ru-RU" sz="2400" dirty="0" smtClean="0"/>
              <a:t> з природного газу карбон(ІУ) оксиду і </a:t>
            </a:r>
            <a:r>
              <a:rPr lang="ru-RU" sz="2400" dirty="0" err="1" smtClean="0"/>
              <a:t>сірководню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натрій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гідроксиду</a:t>
            </a:r>
            <a:r>
              <a:rPr lang="ru-RU" sz="2400" dirty="0" smtClean="0"/>
              <a:t>, </a:t>
            </a:r>
            <a:r>
              <a:rPr lang="ru-RU" sz="2400" dirty="0" err="1" smtClean="0"/>
              <a:t>карбонатів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лужних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:</a:t>
            </a:r>
          </a:p>
          <a:p>
            <a:pPr algn="ctr"/>
            <a:r>
              <a:rPr lang="en-US" sz="2400" dirty="0" smtClean="0"/>
              <a:t>H2S + </a:t>
            </a:r>
            <a:r>
              <a:rPr lang="en-US" sz="2400" dirty="0" err="1" smtClean="0"/>
              <a:t>NaOH</a:t>
            </a:r>
            <a:r>
              <a:rPr lang="en-US" sz="2400" dirty="0" smtClean="0"/>
              <a:t> = </a:t>
            </a:r>
            <a:r>
              <a:rPr lang="en-US" sz="2400" dirty="0" err="1" smtClean="0"/>
              <a:t>NaHS</a:t>
            </a:r>
            <a:r>
              <a:rPr lang="en-US" sz="2400" dirty="0" smtClean="0"/>
              <a:t> + H2O</a:t>
            </a:r>
            <a:endParaRPr lang="uk-UA" sz="2400" dirty="0" smtClean="0"/>
          </a:p>
          <a:p>
            <a:pPr algn="ctr"/>
            <a:r>
              <a:rPr lang="en-US" sz="2400" dirty="0" smtClean="0"/>
              <a:t> H2S + 2NaOH - Na2S + 2</a:t>
            </a:r>
            <a:r>
              <a:rPr lang="ru-RU" sz="2400" dirty="0" smtClean="0"/>
              <a:t>Н20</a:t>
            </a:r>
          </a:p>
          <a:p>
            <a:pPr algn="ctr"/>
            <a:r>
              <a:rPr lang="en-US" sz="2400" dirty="0" smtClean="0"/>
              <a:t>CO2 + 2NaOH = Na2CO3 + H2O</a:t>
            </a:r>
            <a:endParaRPr lang="uk-UA" sz="2400" dirty="0" smtClean="0"/>
          </a:p>
          <a:p>
            <a:pPr algn="ctr"/>
            <a:r>
              <a:rPr lang="en-US" sz="2400" dirty="0" smtClean="0"/>
              <a:t> Na2CO3 + H2S = </a:t>
            </a:r>
            <a:r>
              <a:rPr lang="en-US" sz="2400" dirty="0" err="1" smtClean="0"/>
              <a:t>NaHS</a:t>
            </a:r>
            <a:r>
              <a:rPr lang="en-US" sz="2400" dirty="0" smtClean="0"/>
              <a:t> + NaHCO3</a:t>
            </a:r>
            <a:endParaRPr lang="en-US" sz="2400" dirty="0"/>
          </a:p>
        </p:txBody>
      </p:sp>
      <p:pic>
        <p:nvPicPr>
          <p:cNvPr id="11268" name="Picture 4" descr="http://www.clker.com/cliparts/0/e/V/j/B/6/red-exclamation-mar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154305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80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27264" cy="47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31840" y="404664"/>
            <a:ext cx="3168352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Кислотні дощі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1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Кислотні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дощі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наносять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значний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естетичний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збиток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погіршується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продуктивність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погіршується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якість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ґрунтів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руйнуються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металічні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конструкції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будинки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пам’ятники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гинуть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ліси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отруюється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вода озер і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ставів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гине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риба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зникають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комахи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збільшується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захворювань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 (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подразнення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очей,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запалення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слизової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оболонки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дихальних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шляхів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приступи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задухи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набряки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легень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Взимку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поблизу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ТЕС та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металургійних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заводів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інколи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випадає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кислотний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сніг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шкідливий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кислотний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дощ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пояснюється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більшим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вмістом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кислот.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563"/>
            <a:ext cx="2762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239873"/>
            <a:ext cx="3515883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33" y="4055572"/>
            <a:ext cx="3645024" cy="205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56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28687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8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Яким чином можна позбутися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забрудників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і </a:t>
            </a:r>
            <a:r>
              <a:rPr lang="ru-RU" dirty="0" err="1"/>
              <a:t>пального</a:t>
            </a:r>
            <a:r>
              <a:rPr lang="ru-RU" dirty="0"/>
              <a:t>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36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Ощадливо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продукти</a:t>
            </a:r>
            <a:r>
              <a:rPr lang="ru-RU" sz="2400" b="1" dirty="0"/>
              <a:t>, </a:t>
            </a:r>
            <a:r>
              <a:rPr lang="ru-RU" sz="2400" b="1" dirty="0" err="1"/>
              <a:t>тим</a:t>
            </a:r>
            <a:r>
              <a:rPr lang="ru-RU" sz="2400" b="1" dirty="0"/>
              <a:t> самим </a:t>
            </a:r>
            <a:r>
              <a:rPr lang="ru-RU" sz="2400" b="1" dirty="0" err="1"/>
              <a:t>зменшуючи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</a:t>
            </a:r>
            <a:r>
              <a:rPr lang="ru-RU" sz="2400" b="1" dirty="0" err="1"/>
              <a:t>викидів</a:t>
            </a:r>
            <a:r>
              <a:rPr lang="ru-RU" sz="2400" b="1" dirty="0"/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вилучати</a:t>
            </a:r>
            <a:r>
              <a:rPr lang="ru-RU" sz="2400" b="1" dirty="0"/>
              <a:t> з </a:t>
            </a:r>
            <a:r>
              <a:rPr lang="ru-RU" sz="2400" b="1" dirty="0" err="1"/>
              <a:t>палива</a:t>
            </a:r>
            <a:r>
              <a:rPr lang="ru-RU" sz="2400" b="1" dirty="0"/>
              <a:t> </a:t>
            </a:r>
            <a:r>
              <a:rPr lang="ru-RU" sz="2400" b="1" dirty="0" err="1"/>
              <a:t>сірку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до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Створювати</a:t>
            </a:r>
            <a:r>
              <a:rPr lang="ru-RU" sz="2400" b="1" dirty="0"/>
              <a:t> </a:t>
            </a:r>
            <a:r>
              <a:rPr lang="ru-RU" sz="2400" b="1" dirty="0" err="1"/>
              <a:t>технологічні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повного</a:t>
            </a:r>
            <a:r>
              <a:rPr lang="ru-RU" sz="2400" b="1" dirty="0"/>
              <a:t> </a:t>
            </a:r>
            <a:r>
              <a:rPr lang="ru-RU" sz="2400" b="1" dirty="0" err="1"/>
              <a:t>згоряння</a:t>
            </a:r>
            <a:r>
              <a:rPr lang="ru-RU" sz="2400" b="1" dirty="0"/>
              <a:t> </a:t>
            </a:r>
            <a:r>
              <a:rPr lang="ru-RU" sz="2400" b="1" dirty="0" err="1"/>
              <a:t>вугілля</a:t>
            </a:r>
            <a:r>
              <a:rPr lang="ru-RU" sz="2400" b="1" dirty="0"/>
              <a:t> в </a:t>
            </a:r>
            <a:r>
              <a:rPr lang="ru-RU" sz="2400" b="1" dirty="0" err="1"/>
              <a:t>котельнях</a:t>
            </a:r>
            <a:r>
              <a:rPr lang="ru-RU" sz="2400" b="1" dirty="0"/>
              <a:t>, на </a:t>
            </a:r>
            <a:r>
              <a:rPr lang="ru-RU" sz="2400" b="1" dirty="0" err="1"/>
              <a:t>теплоелектростанціях</a:t>
            </a:r>
            <a:r>
              <a:rPr lang="ru-RU" sz="2400" b="1" dirty="0"/>
              <a:t> та бензину у </a:t>
            </a:r>
            <a:r>
              <a:rPr lang="ru-RU" sz="2400" b="1" dirty="0" err="1"/>
              <a:t>двигунах</a:t>
            </a:r>
            <a:r>
              <a:rPr lang="ru-RU" sz="2400" b="1" dirty="0"/>
              <a:t> </a:t>
            </a:r>
            <a:r>
              <a:rPr lang="ru-RU" sz="2400" b="1" dirty="0" err="1"/>
              <a:t>автомобілів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583"/>
            <a:ext cx="4448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119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lvl="0" algn="ctr">
              <a:buFont typeface="Wingdings" pitchFamily="2" charset="2"/>
              <a:buChar char="ü"/>
            </a:pPr>
            <a:r>
              <a:rPr lang="ru-RU" sz="2400" b="1" dirty="0" err="1">
                <a:solidFill>
                  <a:prstClr val="black"/>
                </a:solidFill>
              </a:rPr>
              <a:t>Уловлювати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відходи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після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згоряння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палива</a:t>
            </a:r>
            <a:r>
              <a:rPr lang="ru-RU" sz="2400" b="1" dirty="0">
                <a:solidFill>
                  <a:prstClr val="black"/>
                </a:solidFill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</a:rPr>
              <a:t>допомогою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фільтрів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400" b="1" dirty="0" err="1">
                <a:solidFill>
                  <a:prstClr val="black"/>
                </a:solidFill>
              </a:rPr>
              <a:t>Замінити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джерела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енергії</a:t>
            </a:r>
            <a:r>
              <a:rPr lang="ru-RU" sz="2400" b="1" dirty="0">
                <a:solidFill>
                  <a:prstClr val="black"/>
                </a:solidFill>
              </a:rPr>
              <a:t>: </a:t>
            </a:r>
            <a:r>
              <a:rPr lang="ru-RU" sz="2400" b="1" dirty="0" err="1">
                <a:solidFill>
                  <a:prstClr val="black"/>
                </a:solidFill>
              </a:rPr>
              <a:t>замість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енергії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палива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використовувати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енергію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сонця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r>
              <a:rPr lang="ru-RU" sz="2400" b="1" dirty="0" err="1">
                <a:solidFill>
                  <a:prstClr val="black"/>
                </a:solidFill>
              </a:rPr>
              <a:t>вітру</a:t>
            </a:r>
            <a:r>
              <a:rPr lang="ru-RU" sz="2400" b="1" dirty="0">
                <a:solidFill>
                  <a:prstClr val="black"/>
                </a:solidFill>
              </a:rPr>
              <a:t>, води, </a:t>
            </a:r>
            <a:r>
              <a:rPr lang="ru-RU" sz="2400" b="1" dirty="0" err="1">
                <a:solidFill>
                  <a:prstClr val="black"/>
                </a:solidFill>
              </a:rPr>
              <a:t>ядерну</a:t>
            </a:r>
            <a:r>
              <a:rPr lang="ru-RU" sz="2400" b="1" dirty="0">
                <a:solidFill>
                  <a:prstClr val="black"/>
                </a:solidFill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</a:rPr>
              <a:t>геотермальну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енергію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4232498" cy="42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94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1018" y="332656"/>
            <a:ext cx="5256584" cy="36724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вуглеводневої</a:t>
            </a:r>
            <a:r>
              <a:rPr lang="ru-RU" dirty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/>
              <a:t>- одна з </a:t>
            </a:r>
            <a:r>
              <a:rPr lang="ru-RU" dirty="0" err="1"/>
              <a:t>необхідних</a:t>
            </a:r>
            <a:r>
              <a:rPr lang="ru-RU" dirty="0"/>
              <a:t> умов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609975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uk-UA" dirty="0" smtClean="0"/>
              <a:t>Які можливі заходи боротьби з забрудненням атмосфери?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6061"/>
            <a:ext cx="2719189" cy="270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7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ТЕС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потужних</a:t>
            </a:r>
            <a:r>
              <a:rPr lang="ru-RU" dirty="0"/>
              <a:t>, </a:t>
            </a:r>
            <a:r>
              <a:rPr lang="ru-RU" dirty="0" err="1"/>
              <a:t>забезпечених</a:t>
            </a:r>
            <a:r>
              <a:rPr lang="ru-RU" dirty="0"/>
              <a:t> системами </a:t>
            </a:r>
            <a:r>
              <a:rPr lang="ru-RU" dirty="0" err="1"/>
              <a:t>очищення</a:t>
            </a:r>
            <a:r>
              <a:rPr lang="ru-RU" dirty="0"/>
              <a:t> і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і </a:t>
            </a:r>
            <a:r>
              <a:rPr lang="ru-RU" dirty="0" err="1"/>
              <a:t>пилових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на </a:t>
            </a:r>
            <a:r>
              <a:rPr lang="ru-RU" dirty="0" err="1"/>
              <a:t>газове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</a:t>
            </a:r>
            <a:r>
              <a:rPr lang="ru-RU" dirty="0" err="1"/>
              <a:t>обов’язкове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в </a:t>
            </a:r>
            <a:r>
              <a:rPr lang="ru-RU" dirty="0" err="1"/>
              <a:t>автомобілях</a:t>
            </a:r>
            <a:r>
              <a:rPr lang="ru-RU" dirty="0"/>
              <a:t>. </a:t>
            </a:r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чисте</a:t>
            </a:r>
            <a:r>
              <a:rPr lang="ru-RU" dirty="0"/>
              <a:t> </a:t>
            </a:r>
            <a:r>
              <a:rPr lang="ru-RU" dirty="0" err="1"/>
              <a:t>пальне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Озеленення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селищ.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641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7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352" y="1"/>
            <a:ext cx="10291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054751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УВАГУ!!!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74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21168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Проблема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вуглеводневої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актуальна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природоохоронному</a:t>
            </a:r>
            <a:r>
              <a:rPr lang="ru-RU" dirty="0"/>
              <a:t> </a:t>
            </a:r>
            <a:r>
              <a:rPr lang="ru-RU" dirty="0" err="1"/>
              <a:t>аспекті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4958"/>
            <a:ext cx="4184898" cy="42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9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" y="3789040"/>
            <a:ext cx="2667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8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 ви гадаєте, чому проблема відходів актуальна не лише в природоохоронному аспекті?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2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Тому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 </a:t>
            </a:r>
            <a:r>
              <a:rPr lang="ru-RU" sz="2800" dirty="0" smtClean="0"/>
              <a:t>є </a:t>
            </a:r>
            <a:r>
              <a:rPr lang="ru-RU" sz="2800" dirty="0" err="1"/>
              <a:t>цінними</a:t>
            </a:r>
            <a:r>
              <a:rPr lang="ru-RU" sz="2800" dirty="0"/>
              <a:t> </a:t>
            </a:r>
            <a:r>
              <a:rPr lang="ru-RU" sz="2800" dirty="0" err="1"/>
              <a:t>матеріальними</a:t>
            </a:r>
            <a:r>
              <a:rPr lang="ru-RU" sz="2800" dirty="0"/>
              <a:t> ресурсами. </a:t>
            </a:r>
            <a:r>
              <a:rPr lang="ru-RU" sz="2800" dirty="0" err="1" smtClean="0"/>
              <a:t>Їхнє</a:t>
            </a:r>
            <a:r>
              <a:rPr lang="ru-RU" sz="2800" dirty="0" smtClean="0"/>
              <a:t> </a:t>
            </a:r>
            <a:r>
              <a:rPr lang="ru-RU" sz="2800" dirty="0" err="1"/>
              <a:t>комплексне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 smtClean="0"/>
              <a:t>сприятиме</a:t>
            </a:r>
            <a:r>
              <a:rPr lang="ru-RU" sz="2800" dirty="0" smtClean="0"/>
              <a:t> </a:t>
            </a:r>
            <a:r>
              <a:rPr lang="ru-RU" sz="2800" dirty="0" err="1"/>
              <a:t>істотному</a:t>
            </a:r>
            <a:r>
              <a:rPr lang="ru-RU" sz="2800" dirty="0"/>
              <a:t> </a:t>
            </a:r>
            <a:r>
              <a:rPr lang="ru-RU" sz="2800" dirty="0" err="1"/>
              <a:t>зниженню</a:t>
            </a:r>
            <a:r>
              <a:rPr lang="ru-RU" sz="2800" dirty="0"/>
              <a:t> </a:t>
            </a:r>
            <a:r>
              <a:rPr lang="ru-RU" sz="2800" dirty="0" err="1"/>
              <a:t>темпів</a:t>
            </a:r>
            <a:r>
              <a:rPr lang="ru-RU" sz="2800" dirty="0"/>
              <a:t> </a:t>
            </a:r>
            <a:r>
              <a:rPr lang="ru-RU" sz="2800" dirty="0" err="1"/>
              <a:t>споживання</a:t>
            </a:r>
            <a:r>
              <a:rPr lang="ru-RU" sz="2800" dirty="0"/>
              <a:t> </a:t>
            </a:r>
            <a:r>
              <a:rPr lang="ru-RU" sz="2800" dirty="0" err="1"/>
              <a:t>первинних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</a:t>
            </a:r>
            <a:r>
              <a:rPr lang="ru-RU" sz="2800" dirty="0" err="1"/>
              <a:t>передусім</a:t>
            </a:r>
            <a:r>
              <a:rPr lang="ru-RU" sz="2800" dirty="0"/>
              <a:t> </a:t>
            </a:r>
            <a:r>
              <a:rPr lang="ru-RU" sz="2800" dirty="0" err="1"/>
              <a:t>невідновлюваних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err="1" smtClean="0"/>
              <a:t>Саме</a:t>
            </a:r>
            <a:r>
              <a:rPr lang="ru-RU" sz="2800" dirty="0" smtClean="0"/>
              <a:t> </a:t>
            </a:r>
            <a:r>
              <a:rPr lang="ru-RU" sz="2800" dirty="0"/>
              <a:t>до таких, як вам уже </a:t>
            </a:r>
            <a:r>
              <a:rPr lang="ru-RU" sz="2800" dirty="0" err="1"/>
              <a:t>відомо</a:t>
            </a:r>
            <a:r>
              <a:rPr lang="ru-RU" sz="2800" dirty="0"/>
              <a:t>, належать </a:t>
            </a:r>
            <a:r>
              <a:rPr lang="ru-RU" sz="2800" dirty="0" err="1"/>
              <a:t>природний</a:t>
            </a:r>
            <a:r>
              <a:rPr lang="ru-RU" sz="2800" dirty="0"/>
              <a:t> і </a:t>
            </a:r>
            <a:r>
              <a:rPr lang="ru-RU" sz="2800" dirty="0" err="1"/>
              <a:t>супутній</a:t>
            </a:r>
            <a:r>
              <a:rPr lang="ru-RU" sz="2800" dirty="0"/>
              <a:t> </a:t>
            </a:r>
            <a:r>
              <a:rPr lang="ru-RU" sz="2800" dirty="0" err="1"/>
              <a:t>нафтові</a:t>
            </a:r>
            <a:r>
              <a:rPr lang="ru-RU" sz="2800" dirty="0"/>
              <a:t> гази, </a:t>
            </a:r>
            <a:r>
              <a:rPr lang="ru-RU" sz="2800" dirty="0" err="1"/>
              <a:t>нафта</a:t>
            </a:r>
            <a:r>
              <a:rPr lang="ru-RU" sz="2800" dirty="0"/>
              <a:t> й </a:t>
            </a:r>
            <a:r>
              <a:rPr lang="ru-RU" sz="2800" dirty="0" err="1"/>
              <a:t>вугілля</a:t>
            </a:r>
            <a:r>
              <a:rPr lang="ru-RU" sz="2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3683"/>
            <a:ext cx="517525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14" y="3883683"/>
            <a:ext cx="25479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61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28172" y="620688"/>
            <a:ext cx="8729520" cy="5606583"/>
            <a:chOff x="328172" y="620688"/>
            <a:chExt cx="8729520" cy="560658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21088" y="620688"/>
              <a:ext cx="2736304" cy="12241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Головні джерела забруднень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2348880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Теплоенерге-тика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8172" y="4072223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Целюлозно-паперова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34762" y="3047418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Хімічна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76556" y="4257092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ПЕК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76356" y="3110459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Нафтохімічна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57492" y="2348880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Нафтопере-робна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60032" y="5291167"/>
              <a:ext cx="1944216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</a:t>
              </a:r>
              <a:r>
                <a: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втотранспорт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24001" y="5291167"/>
              <a:ext cx="1800200" cy="9361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Чорна і кольорова металургія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2267744" y="1844824"/>
              <a:ext cx="135334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1979712" y="1844824"/>
              <a:ext cx="1641376" cy="21386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3621088" y="1844824"/>
              <a:ext cx="446856" cy="10693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4211960" y="1844824"/>
              <a:ext cx="648072" cy="33483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4" idx="2"/>
            </p:cNvCxnSpPr>
            <p:nvPr/>
          </p:nvCxnSpPr>
          <p:spPr>
            <a:xfrm>
              <a:off x="4989240" y="1844824"/>
              <a:ext cx="446856" cy="33483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580112" y="1844824"/>
              <a:ext cx="596344" cy="12025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6357392" y="1844824"/>
              <a:ext cx="1094928" cy="22273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6357392" y="1556792"/>
              <a:ext cx="152697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796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744862"/>
            <a:ext cx="583264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довкілля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впливають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видобутку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транспортування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вуглеводневої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сировини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51" y="3066174"/>
            <a:ext cx="5078338" cy="379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місцях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підземного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видобутку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кам’яного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вугілля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створюється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загроза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зміни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ландшафту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внаслідок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провалювання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земної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над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виробкою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відпрацьованих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шахт.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580620" cy="3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83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324" y="315354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Поблизу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кам’яновугільних</a:t>
            </a:r>
            <a:r>
              <a:rPr lang="ru-RU" sz="2400" b="1" dirty="0" smtClean="0"/>
              <a:t> шахт </a:t>
            </a:r>
            <a:r>
              <a:rPr lang="ru-RU" sz="2400" b="1" dirty="0" err="1" smtClean="0"/>
              <a:t>накопичуються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відходи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терикони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Всередині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териконів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тримається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висока</a:t>
            </a:r>
            <a:r>
              <a:rPr lang="ru-RU" sz="2400" b="1" dirty="0" smtClean="0"/>
              <a:t> температура, </a:t>
            </a:r>
            <a:r>
              <a:rPr lang="ru-RU" sz="2400" b="1" dirty="0" err="1" smtClean="0"/>
              <a:t>відбуваються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окиснення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результаті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шкідливі</a:t>
            </a:r>
            <a:r>
              <a:rPr lang="ru-RU" sz="2400" b="1" dirty="0" smtClean="0"/>
              <a:t> гази, </a:t>
            </a:r>
            <a:r>
              <a:rPr lang="ru-RU" sz="2400" b="1" dirty="0" err="1" smtClean="0"/>
              <a:t>погіршується</a:t>
            </a:r>
            <a:r>
              <a:rPr lang="ru-RU" sz="2400" b="1" dirty="0" smtClean="0"/>
              <a:t> стан </a:t>
            </a:r>
            <a:r>
              <a:rPr lang="ru-RU" sz="2400" b="1" dirty="0" err="1" smtClean="0"/>
              <a:t>підземних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поверхневих</a:t>
            </a:r>
            <a:r>
              <a:rPr lang="ru-RU" sz="2400" b="1" dirty="0" smtClean="0"/>
              <a:t> вод.  </a:t>
            </a:r>
            <a:r>
              <a:rPr lang="ru-RU" sz="2400" b="1" dirty="0" err="1" smtClean="0"/>
              <a:t>Інколи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терикони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самозайматися</a:t>
            </a:r>
            <a:r>
              <a:rPr lang="ru-RU" sz="2400" b="1" dirty="0" smtClean="0"/>
              <a:t>, газ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виділяється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дуже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небезпечним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05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71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99</TotalTime>
  <Words>711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книга</vt:lpstr>
      <vt:lpstr>Охорона довкілля від забруднень при обробці вуглеводневої сировини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Яким чином можна позбутися шкідливих забрудників, що утворюються в результаті використання палива і пального?</vt:lpstr>
      <vt:lpstr>Презентация PowerPoint</vt:lpstr>
      <vt:lpstr>Презентация PowerPoint</vt:lpstr>
      <vt:lpstr>Які можливі заходи боротьби з забрудненням атмосфери?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2014-11-25T18:14:03Z</dcterms:created>
  <dcterms:modified xsi:type="dcterms:W3CDTF">2014-11-25T19:53:58Z</dcterms:modified>
</cp:coreProperties>
</file>