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70" r:id="rId4"/>
    <p:sldId id="257" r:id="rId5"/>
    <p:sldId id="258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 autoAdjust="0"/>
    <p:restoredTop sz="94660"/>
  </p:normalViewPr>
  <p:slideViewPr>
    <p:cSldViewPr>
      <p:cViewPr>
        <p:scale>
          <a:sx n="73" d="100"/>
          <a:sy n="73" d="100"/>
        </p:scale>
        <p:origin x="-1052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B17C2C-EEFC-4FE5-B6D7-9BDE484065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38DFC4-3C3F-4987-9B75-B98BA03E7A28}" type="datetimeFigureOut">
              <a:rPr lang="ru-RU" smtClean="0"/>
              <a:t>16.02.2015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96%D0%BB%D1%8C%D1%81%D1%8C%D0%BA%D0%B5_%D0%B3%D0%BE%D1%81%D0%BF%D0%BE%D0%B4%D0%B0%D1%80%D1%81%D1%82%D0%B2%D0%BE" TargetMode="External"/><Relationship Id="rId3" Type="http://schemas.openxmlformats.org/officeDocument/2006/relationships/hyperlink" Target="http://uk.wikipedia.org/w/index.php?title=%D0%97%D0%B5%D0%BC%D0%B5%D0%BB%D1%8C%D0%BD%D0%B8%D0%B9_%D1%84%D0%BE%D0%BD%D0%B4&amp;action=edit&amp;redlink=1" TargetMode="External"/><Relationship Id="rId7" Type="http://schemas.openxmlformats.org/officeDocument/2006/relationships/hyperlink" Target="http://uk.wikipedia.org/wiki/%D0%92%D0%B8%D1%80%D0%BE%D0%B1%D0%BD%D0%B8%D1%86%D1%82%D0%B2%D0%B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E%D1%81%D0%BF%D0%BE%D0%B4%D0%B0%D1%80%D1%81%D1%8C%D0%BA%D0%B0_%D0%B4%D1%96%D1%8F%D0%BB%D1%8C%D0%BD%D1%96%D1%81%D1%82%D1%8C" TargetMode="External"/><Relationship Id="rId5" Type="http://schemas.openxmlformats.org/officeDocument/2006/relationships/hyperlink" Target="http://uk.wikipedia.org/wiki/%D0%A1%D1%83%D1%88%D0%B0" TargetMode="External"/><Relationship Id="rId4" Type="http://schemas.openxmlformats.org/officeDocument/2006/relationships/hyperlink" Target="http://uk.wikipedia.org/wiki/%D0%9D%D0%B0%D1%80%D0%BE%D0%B4%D0%BD%D0%B5_%D0%B3%D0%BE%D1%81%D0%BF%D0%BE%D0%B4%D0%B0%D1%80%D1%81%D1%82%D0%B2%D0%BE" TargetMode="External"/><Relationship Id="rId9" Type="http://schemas.openxmlformats.org/officeDocument/2006/relationships/hyperlink" Target="http://uk.wikipedia.org/wiki/%D0%9B%D1%96%D1%81%D0%BE%D0%B2%D0%B5_%D0%B3%D0%BE%D1%81%D0%BF%D0%BE%D0%B4%D0%B0%D1%80%D1%81%D1%82%D0%B2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k.wikipedia.org/wiki/%D0%97%D0%B5%D0%BC%D0%B5%D0%BB%D1%8C%D0%BD%D1%96_%D1%80%D0%B5%D1%81%D1%83%D1%80%D1%81%D0%B8#cite_note-ukrmap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Pictures\4tehnicheskii-analiz-finansovyh-rynkov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/>
          <a:stretch/>
        </p:blipFill>
        <p:spPr bwMode="auto">
          <a:xfrm>
            <a:off x="-16056" y="0"/>
            <a:ext cx="9160056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056" y="-1395536"/>
            <a:ext cx="9036496" cy="691276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Виробничий потенціал національної економіки: трудові, земельні, фінансові ресурси та технології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533256"/>
            <a:ext cx="3240360" cy="13247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Підготувала</a:t>
            </a:r>
          </a:p>
          <a:p>
            <a:pPr algn="l"/>
            <a:r>
              <a:rPr lang="uk-UA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Вакарова</a:t>
            </a:r>
            <a:r>
              <a:rPr lang="uk-UA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Валентина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3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C:\Users\1\Pictures\fiel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620000" cy="31683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Земе́льні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ресу́рси</a:t>
            </a:r>
            <a:r>
              <a:rPr lang="ru-RU" b="1" dirty="0">
                <a:solidFill>
                  <a:schemeClr val="tx1"/>
                </a:solidFill>
              </a:rPr>
              <a:t> (у </a:t>
            </a:r>
            <a:r>
              <a:rPr lang="ru-RU" b="1" dirty="0" err="1">
                <a:solidFill>
                  <a:schemeClr val="tx1"/>
                </a:solidFill>
              </a:rPr>
              <a:t>ранішній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географічній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літературі</a:t>
            </a:r>
            <a:r>
              <a:rPr lang="ru-RU" b="1" dirty="0">
                <a:solidFill>
                  <a:schemeClr val="tx1"/>
                </a:solidFill>
              </a:rPr>
              <a:t> — </a:t>
            </a:r>
            <a:r>
              <a:rPr lang="ru-RU" b="1" i="1" dirty="0" err="1">
                <a:solidFill>
                  <a:schemeClr val="tx1"/>
                </a:solidFill>
              </a:rPr>
              <a:t>поземе́лля</a:t>
            </a:r>
            <a:r>
              <a:rPr lang="ru-RU" b="1" dirty="0">
                <a:solidFill>
                  <a:schemeClr val="tx1"/>
                </a:solidFill>
              </a:rPr>
              <a:t>) —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  <a:hlinkClick r:id="rId3" tooltip="Земельний фонд (ще не написана)"/>
              </a:rPr>
              <a:t>земельного фонду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використовується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може</a:t>
            </a:r>
            <a:r>
              <a:rPr lang="ru-RU" b="1" dirty="0">
                <a:solidFill>
                  <a:schemeClr val="tx1"/>
                </a:solidFill>
              </a:rPr>
              <a:t> бути </a:t>
            </a:r>
            <a:r>
              <a:rPr lang="ru-RU" b="1" dirty="0" err="1">
                <a:solidFill>
                  <a:schemeClr val="tx1"/>
                </a:solidFill>
              </a:rPr>
              <a:t>використана</a:t>
            </a:r>
            <a:r>
              <a:rPr lang="ru-RU" b="1" dirty="0">
                <a:solidFill>
                  <a:schemeClr val="tx1"/>
                </a:solidFill>
              </a:rPr>
              <a:t> у </a:t>
            </a:r>
            <a:r>
              <a:rPr lang="ru-RU" b="1" dirty="0">
                <a:solidFill>
                  <a:schemeClr val="tx1"/>
                </a:solidFill>
                <a:hlinkClick r:id="rId4" tooltip="Народне господарство"/>
              </a:rPr>
              <a:t>народному </a:t>
            </a:r>
            <a:r>
              <a:rPr lang="ru-RU" b="1" dirty="0" err="1">
                <a:solidFill>
                  <a:schemeClr val="tx1"/>
                </a:solidFill>
                <a:hlinkClick r:id="rId4" tooltip="Народне господарство"/>
              </a:rPr>
              <a:t>господарстві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Земельні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ресурси</a:t>
            </a:r>
            <a:r>
              <a:rPr lang="ru-RU" b="1" dirty="0">
                <a:solidFill>
                  <a:schemeClr val="tx1"/>
                </a:solidFill>
              </a:rPr>
              <a:t> — </a:t>
            </a:r>
            <a:r>
              <a:rPr lang="ru-RU" b="1" dirty="0" err="1">
                <a:solidFill>
                  <a:schemeClr val="tx1"/>
                </a:solidFill>
              </a:rPr>
              <a:t>сукупний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природний</a:t>
            </a:r>
            <a:r>
              <a:rPr lang="ru-RU" b="1" dirty="0">
                <a:solidFill>
                  <a:schemeClr val="tx1"/>
                </a:solidFill>
              </a:rPr>
              <a:t> ресурс </a:t>
            </a:r>
            <a:r>
              <a:rPr lang="ru-RU" b="1" dirty="0" err="1">
                <a:solidFill>
                  <a:schemeClr val="tx1"/>
                </a:solidFill>
              </a:rPr>
              <a:t>поверхні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  <a:hlinkClick r:id="rId5" tooltip="Суша"/>
              </a:rPr>
              <a:t>суші</a:t>
            </a:r>
            <a:r>
              <a:rPr lang="ru-RU" b="1" dirty="0">
                <a:solidFill>
                  <a:schemeClr val="tx1"/>
                </a:solidFill>
              </a:rPr>
              <a:t> як </a:t>
            </a:r>
            <a:r>
              <a:rPr lang="ru-RU" b="1" dirty="0" err="1">
                <a:solidFill>
                  <a:schemeClr val="tx1"/>
                </a:solidFill>
              </a:rPr>
              <a:t>просторового</a:t>
            </a:r>
            <a:r>
              <a:rPr lang="ru-RU" b="1" dirty="0">
                <a:solidFill>
                  <a:schemeClr val="tx1"/>
                </a:solidFill>
              </a:rPr>
              <a:t> базису </a:t>
            </a:r>
            <a:r>
              <a:rPr lang="ru-RU" b="1" dirty="0" err="1">
                <a:solidFill>
                  <a:schemeClr val="tx1"/>
                </a:solidFill>
              </a:rPr>
              <a:t>розселення</a:t>
            </a:r>
            <a:r>
              <a:rPr lang="ru-RU" b="1" dirty="0">
                <a:solidFill>
                  <a:schemeClr val="tx1"/>
                </a:solidFill>
              </a:rPr>
              <a:t> і </a:t>
            </a:r>
            <a:r>
              <a:rPr lang="ru-RU" b="1" dirty="0" err="1">
                <a:solidFill>
                  <a:schemeClr val="tx1"/>
                </a:solidFill>
                <a:hlinkClick r:id="rId6" tooltip="Господарська діяльність"/>
              </a:rPr>
              <a:t>господарської</a:t>
            </a:r>
            <a:r>
              <a:rPr lang="ru-RU" b="1" dirty="0">
                <a:solidFill>
                  <a:schemeClr val="tx1"/>
                </a:solidFill>
                <a:hlinkClick r:id="rId6" tooltip="Господарська діяльність"/>
              </a:rPr>
              <a:t> </a:t>
            </a:r>
            <a:r>
              <a:rPr lang="ru-RU" b="1" dirty="0" err="1">
                <a:solidFill>
                  <a:schemeClr val="tx1"/>
                </a:solidFill>
                <a:hlinkClick r:id="rId6" tooltip="Господарська діяльність"/>
              </a:rPr>
              <a:t>діяльності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основний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засіб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  <a:hlinkClick r:id="rId7" tooltip="Виробництво"/>
              </a:rPr>
              <a:t>виробництва</a:t>
            </a:r>
            <a:r>
              <a:rPr lang="ru-RU" b="1" dirty="0">
                <a:solidFill>
                  <a:schemeClr val="tx1"/>
                </a:solidFill>
              </a:rPr>
              <a:t> в </a:t>
            </a:r>
            <a:r>
              <a:rPr lang="ru-RU" b="1" dirty="0" err="1">
                <a:solidFill>
                  <a:schemeClr val="tx1"/>
                </a:solidFill>
                <a:hlinkClick r:id="rId8" tooltip="Сільське господарство"/>
              </a:rPr>
              <a:t>сільському</a:t>
            </a:r>
            <a:r>
              <a:rPr lang="ru-RU" b="1" dirty="0" err="1">
                <a:solidFill>
                  <a:schemeClr val="tx1"/>
                </a:solidFill>
              </a:rPr>
              <a:t>та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  <a:hlinkClick r:id="rId9" tooltip="Лісове господарство"/>
              </a:rPr>
              <a:t>лісовому</a:t>
            </a:r>
            <a:r>
              <a:rPr lang="ru-RU" b="1" dirty="0">
                <a:solidFill>
                  <a:schemeClr val="tx1"/>
                </a:solidFill>
                <a:hlinkClick r:id="rId9" tooltip="Лісове господарство"/>
              </a:rPr>
              <a:t> </a:t>
            </a:r>
            <a:r>
              <a:rPr lang="ru-RU" b="1" dirty="0" err="1">
                <a:solidFill>
                  <a:schemeClr val="tx1"/>
                </a:solidFill>
                <a:hlinkClick r:id="rId9" tooltip="Лісове господарство"/>
              </a:rPr>
              <a:t>господарстві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4968" y="-126851"/>
            <a:ext cx="8837408" cy="4800600"/>
          </a:xfrm>
        </p:spPr>
        <p:txBody>
          <a:bodyPr/>
          <a:lstStyle/>
          <a:p>
            <a:r>
              <a:rPr lang="ru-RU" dirty="0" err="1"/>
              <a:t>Країни</a:t>
            </a:r>
            <a:r>
              <a:rPr lang="ru-RU" dirty="0"/>
              <a:t> та </a:t>
            </a:r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неоднаково</a:t>
            </a:r>
            <a:r>
              <a:rPr lang="ru-RU" dirty="0"/>
              <a:t>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/>
              <a:t>земельними</a:t>
            </a:r>
            <a:r>
              <a:rPr lang="ru-RU" dirty="0"/>
              <a:t> ресурсами, 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земель. На </a:t>
            </a:r>
            <a:r>
              <a:rPr lang="ru-RU" dirty="0" err="1"/>
              <a:t>Євразію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59%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, на </a:t>
            </a:r>
            <a:r>
              <a:rPr lang="ru-RU" dirty="0" err="1"/>
              <a:t>Північну</a:t>
            </a:r>
            <a:r>
              <a:rPr lang="ru-RU" dirty="0"/>
              <a:t> та </a:t>
            </a:r>
            <a:r>
              <a:rPr lang="ru-RU" dirty="0" err="1"/>
              <a:t>Центральну</a:t>
            </a:r>
            <a:r>
              <a:rPr lang="ru-RU" dirty="0"/>
              <a:t> Америку — 15%, на Африку — 15%, на </a:t>
            </a:r>
            <a:r>
              <a:rPr lang="ru-RU" dirty="0" err="1"/>
              <a:t>Південну</a:t>
            </a:r>
            <a:r>
              <a:rPr lang="ru-RU" dirty="0"/>
              <a:t> Америку — 8%, на </a:t>
            </a:r>
            <a:r>
              <a:rPr lang="ru-RU" dirty="0" err="1"/>
              <a:t>Австралію</a:t>
            </a:r>
            <a:r>
              <a:rPr lang="ru-RU" dirty="0"/>
              <a:t> — 3%.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(80%)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в </a:t>
            </a:r>
            <a:r>
              <a:rPr lang="ru-RU" dirty="0" err="1"/>
              <a:t>посушливій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пасовищ</a:t>
            </a:r>
            <a:r>
              <a:rPr lang="ru-RU" dirty="0"/>
              <a:t> — у </a:t>
            </a:r>
            <a:r>
              <a:rPr lang="ru-RU" dirty="0" err="1"/>
              <a:t>країнах</a:t>
            </a:r>
            <a:r>
              <a:rPr lang="ru-RU" dirty="0"/>
              <a:t> Африки (24%) та </a:t>
            </a:r>
            <a:r>
              <a:rPr lang="ru-RU" dirty="0" err="1"/>
              <a:t>Азії</a:t>
            </a:r>
            <a:r>
              <a:rPr lang="ru-RU" dirty="0"/>
              <a:t> (18%)</a:t>
            </a:r>
            <a:r>
              <a:rPr lang="ru-RU" baseline="30000" dirty="0">
                <a:hlinkClick r:id="rId2"/>
              </a:rPr>
              <a:t>[1]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1\Pictures\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55" y="4463630"/>
            <a:ext cx="3280008" cy="24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Pictures\1357737013_1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55" y="2060848"/>
            <a:ext cx="4010155" cy="24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Pictures\4ebe30b5bcffc449f12c8aa6bb2762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2060848"/>
            <a:ext cx="5213638" cy="31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Pictures\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400" y="1484784"/>
            <a:ext cx="8420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Фінансові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ресурси</a:t>
            </a:r>
            <a:r>
              <a:rPr lang="ru-RU" sz="2800" dirty="0">
                <a:solidFill>
                  <a:schemeClr val="bg1"/>
                </a:solidFill>
              </a:rPr>
              <a:t> —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кошти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перебувають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розпорядженні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підприємств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призначені</a:t>
            </a:r>
            <a:r>
              <a:rPr lang="ru-RU" sz="2800" dirty="0">
                <a:solidFill>
                  <a:schemeClr val="bg1"/>
                </a:solidFill>
              </a:rPr>
              <a:t> для </a:t>
            </a:r>
            <a:r>
              <a:rPr lang="ru-RU" sz="2800" dirty="0" err="1">
                <a:solidFill>
                  <a:schemeClr val="bg1"/>
                </a:solidFill>
              </a:rPr>
              <a:t>виконання</a:t>
            </a:r>
            <a:r>
              <a:rPr lang="ru-RU" sz="2800" dirty="0">
                <a:solidFill>
                  <a:schemeClr val="bg1"/>
                </a:solidFill>
              </a:rPr>
              <a:t> ними </a:t>
            </a:r>
            <a:r>
              <a:rPr lang="ru-RU" sz="2800" dirty="0" err="1">
                <a:solidFill>
                  <a:schemeClr val="bg1"/>
                </a:solidFill>
              </a:rPr>
              <a:t>певних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фінансових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зобов'язань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Формуються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рахунок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створення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підприємства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власних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прирівняних</a:t>
            </a:r>
            <a:r>
              <a:rPr lang="ru-RU" sz="2800" dirty="0">
                <a:solidFill>
                  <a:schemeClr val="bg1"/>
                </a:solidFill>
              </a:rPr>
              <a:t> до них </a:t>
            </a:r>
            <a:r>
              <a:rPr lang="ru-RU" sz="2800" dirty="0" err="1">
                <a:solidFill>
                  <a:schemeClr val="bg1"/>
                </a:solidFill>
              </a:rPr>
              <a:t>коштів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мобілізуються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фінансовому</a:t>
            </a:r>
            <a:r>
              <a:rPr lang="ru-RU" sz="2800" dirty="0">
                <a:solidFill>
                  <a:schemeClr val="bg1"/>
                </a:solidFill>
              </a:rPr>
              <a:t> ринку, </a:t>
            </a:r>
            <a:r>
              <a:rPr lang="ru-RU" sz="2800" dirty="0" err="1">
                <a:solidFill>
                  <a:schemeClr val="bg1"/>
                </a:solidFill>
              </a:rPr>
              <a:t>надходять</a:t>
            </a:r>
            <a:r>
              <a:rPr lang="ru-RU" sz="2800" dirty="0">
                <a:solidFill>
                  <a:schemeClr val="bg1"/>
                </a:solidFill>
              </a:rPr>
              <a:t> у порядку </a:t>
            </a:r>
            <a:r>
              <a:rPr lang="ru-RU" sz="2800" dirty="0" err="1">
                <a:solidFill>
                  <a:schemeClr val="bg1"/>
                </a:solidFill>
              </a:rPr>
              <a:t>розподілу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грошових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надходжень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4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8735"/>
            <a:ext cx="7620000" cy="1143000"/>
          </a:xfrm>
        </p:spPr>
        <p:txBody>
          <a:bodyPr/>
          <a:lstStyle/>
          <a:p>
            <a:r>
              <a:rPr lang="ru-RU" b="1" dirty="0" err="1"/>
              <a:t>Класифікаційні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:</a:t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 descr="C:\Users\1\Picture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5" y="1334019"/>
            <a:ext cx="4267175" cy="3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джерелом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набуті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використанням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матеріалізовані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грошові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 формою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реалізації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матеріальні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нематеріальні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11430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фінансові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6148" name="Picture 4" descr="C:\Users\1\Pictures\134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8542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28092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Джерела фінансових ресурсів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305" y="965013"/>
            <a:ext cx="2232248" cy="52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869205"/>
            <a:ext cx="2448272" cy="52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Зовнішні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305" y="1988840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Власні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020919"/>
            <a:ext cx="18362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Залучені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88266" y="2020919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Позикові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487" y="3111624"/>
            <a:ext cx="2664296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с</a:t>
            </a:r>
            <a:r>
              <a:rPr lang="uk-UA" dirty="0" smtClean="0"/>
              <a:t>татутний капітал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д</a:t>
            </a:r>
            <a:r>
              <a:rPr lang="uk-UA" dirty="0" smtClean="0"/>
              <a:t>одатковий капітал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ч</a:t>
            </a:r>
            <a:r>
              <a:rPr lang="uk-UA" dirty="0" smtClean="0"/>
              <a:t>истий прибуток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а</a:t>
            </a:r>
            <a:r>
              <a:rPr lang="uk-UA" dirty="0" err="1" smtClean="0"/>
              <a:t>втоматизаційні</a:t>
            </a:r>
            <a:r>
              <a:rPr lang="uk-UA" dirty="0" smtClean="0"/>
              <a:t> відрахування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б</a:t>
            </a:r>
            <a:r>
              <a:rPr lang="uk-UA" dirty="0" smtClean="0"/>
              <a:t>лагодійні надходження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183632"/>
            <a:ext cx="2304256" cy="335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ц</a:t>
            </a:r>
            <a:r>
              <a:rPr lang="uk-UA" dirty="0" err="1" smtClean="0"/>
              <a:t>ілоьве</a:t>
            </a:r>
            <a:r>
              <a:rPr lang="uk-UA" dirty="0" smtClean="0"/>
              <a:t> фінансування з бюджету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і</a:t>
            </a:r>
            <a:r>
              <a:rPr lang="uk-UA" dirty="0" smtClean="0"/>
              <a:t>ноземні інвестиції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л</a:t>
            </a:r>
            <a:r>
              <a:rPr lang="uk-UA" dirty="0" smtClean="0"/>
              <a:t>ізинг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ф</a:t>
            </a:r>
            <a:r>
              <a:rPr lang="uk-UA" dirty="0" smtClean="0"/>
              <a:t>акторинг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Інші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96786" y="3183632"/>
            <a:ext cx="2123728" cy="335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д</a:t>
            </a:r>
            <a:r>
              <a:rPr lang="uk-UA" dirty="0" smtClean="0"/>
              <a:t>овгострокові </a:t>
            </a:r>
            <a:r>
              <a:rPr lang="uk-UA" dirty="0" err="1" smtClean="0"/>
              <a:t>кридити</a:t>
            </a:r>
            <a:r>
              <a:rPr lang="ru-RU" dirty="0" smtClean="0"/>
              <a:t> та </a:t>
            </a:r>
            <a:r>
              <a:rPr lang="ru-RU" dirty="0" err="1" smtClean="0"/>
              <a:t>позики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к</a:t>
            </a:r>
            <a:r>
              <a:rPr lang="uk-UA" dirty="0" smtClean="0"/>
              <a:t>ороткострокові </a:t>
            </a:r>
            <a:r>
              <a:rPr lang="uk-UA" dirty="0" err="1" smtClean="0"/>
              <a:t>кридити</a:t>
            </a:r>
            <a:r>
              <a:rPr lang="uk-UA" dirty="0" smtClean="0"/>
              <a:t> та позики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algn="ctr"/>
            <a:endParaRPr lang="uk-UA" dirty="0" smtClean="0"/>
          </a:p>
        </p:txBody>
      </p: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7020272" y="620688"/>
            <a:ext cx="0" cy="248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1"/>
          </p:cNvCxnSpPr>
          <p:nvPr/>
        </p:nvCxnSpPr>
        <p:spPr>
          <a:xfrm flipH="1">
            <a:off x="4644008" y="1133437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44008" y="1149152"/>
            <a:ext cx="0" cy="871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</p:cNvCxnSpPr>
          <p:nvPr/>
        </p:nvCxnSpPr>
        <p:spPr>
          <a:xfrm>
            <a:off x="8244408" y="1133437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820472" y="1133437"/>
            <a:ext cx="0" cy="88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1" idx="0"/>
          </p:cNvCxnSpPr>
          <p:nvPr/>
        </p:nvCxnSpPr>
        <p:spPr>
          <a:xfrm>
            <a:off x="5220072" y="2423623"/>
            <a:ext cx="0" cy="760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</p:cNvCxnSpPr>
          <p:nvPr/>
        </p:nvCxnSpPr>
        <p:spPr>
          <a:xfrm>
            <a:off x="8004390" y="2596983"/>
            <a:ext cx="0" cy="760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2"/>
            <a:endCxn id="7" idx="0"/>
          </p:cNvCxnSpPr>
          <p:nvPr/>
        </p:nvCxnSpPr>
        <p:spPr>
          <a:xfrm>
            <a:off x="1435429" y="1493477"/>
            <a:ext cx="0" cy="49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2"/>
            <a:endCxn id="10" idx="0"/>
          </p:cNvCxnSpPr>
          <p:nvPr/>
        </p:nvCxnSpPr>
        <p:spPr>
          <a:xfrm>
            <a:off x="1435429" y="2564904"/>
            <a:ext cx="8206" cy="54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5" idx="0"/>
          </p:cNvCxnSpPr>
          <p:nvPr/>
        </p:nvCxnSpPr>
        <p:spPr>
          <a:xfrm>
            <a:off x="1435429" y="604973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057208163e38cbe3923eb6eec1bad88ca4186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-17302" y="-29166"/>
            <a:ext cx="9152562" cy="68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76872"/>
            <a:ext cx="8981790" cy="28083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Якщо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взяти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всі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складові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економічного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потенціалу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України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особливо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інтелектуальні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здібності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української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нації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наша держава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посідає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його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величиною 3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місце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світі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Вона реально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поступається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лише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Китаю( 1-е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місце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і США ( 2-е </a:t>
            </a:r>
            <a:r>
              <a:rPr lang="ru-RU" sz="2800" b="1" dirty="0" err="1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місце</a:t>
            </a:r>
            <a:r>
              <a:rPr lang="ru-RU" sz="28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0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Pictures\73d65286af12d5631075ccc8a7d237a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організаційно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єдина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система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взаємоповязаних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галузей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сфер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діяльності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2484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tenevaya-ekonomika-ukrai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7"/>
          <a:stretch/>
        </p:blipFill>
        <p:spPr bwMode="auto">
          <a:xfrm>
            <a:off x="-21347" y="-9159"/>
            <a:ext cx="9151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Сталий розвиток – </a:t>
            </a:r>
            <a:r>
              <a:rPr lang="uk-UA" sz="3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</a:t>
            </a:r>
            <a:r>
              <a:rPr lang="uk-UA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що забезпечує стабільне економічне </a:t>
            </a:r>
            <a:r>
              <a:rPr lang="uk-UA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зростання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</a:t>
            </a:r>
            <a:r>
              <a:rPr lang="uk-UA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допускає </a:t>
            </a:r>
            <a:r>
              <a:rPr lang="uk-UA" sz="3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деградаційних</a:t>
            </a:r>
            <a:r>
              <a:rPr lang="uk-UA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змін довкілля, забезпечує потреби сучасних і майбутніх поколінь</a:t>
            </a: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1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Pictures\00000027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/>
          <a:stretch/>
        </p:blipFill>
        <p:spPr bwMode="auto">
          <a:xfrm>
            <a:off x="-150834" y="0"/>
            <a:ext cx="9321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5" y="1412776"/>
            <a:ext cx="7704855" cy="26642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dirty="0"/>
          </a:p>
          <a:p>
            <a:pPr marL="45720" indent="0">
              <a:buNone/>
            </a:pPr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/>
              <a:t>матеріальні</a:t>
            </a:r>
            <a:r>
              <a:rPr lang="ru-RU" dirty="0"/>
              <a:t> блага,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потреби </a:t>
            </a:r>
            <a:r>
              <a:rPr lang="ru-RU" dirty="0" err="1"/>
              <a:t>суспільства</a:t>
            </a:r>
            <a:r>
              <a:rPr lang="ru-RU" dirty="0"/>
              <a:t>. ЦІ </a:t>
            </a:r>
            <a:r>
              <a:rPr lang="ru-RU" dirty="0" err="1"/>
              <a:t>можливості</a:t>
            </a:r>
            <a:r>
              <a:rPr lang="ru-RU" dirty="0"/>
              <a:t> 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— </a:t>
            </a:r>
            <a:r>
              <a:rPr lang="ru-RU" dirty="0" err="1"/>
              <a:t>виробничі</a:t>
            </a:r>
            <a:r>
              <a:rPr lang="ru-RU" dirty="0"/>
              <a:t>, </a:t>
            </a:r>
            <a:r>
              <a:rPr lang="ru-RU" dirty="0" err="1"/>
              <a:t>матеріальні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, </a:t>
            </a:r>
            <a:r>
              <a:rPr lang="ru-RU" dirty="0" err="1"/>
              <a:t>природні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науково-технічні</a:t>
            </a:r>
            <a:r>
              <a:rPr lang="ru-RU" dirty="0"/>
              <a:t>, </a:t>
            </a:r>
            <a:r>
              <a:rPr lang="ru-RU" dirty="0" err="1"/>
              <a:t>інформаційні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776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bc0f7ac40e7a47699f3636c8e44befa490ff66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/>
          <a:stretch/>
        </p:blipFill>
        <p:spPr bwMode="auto">
          <a:xfrm>
            <a:off x="0" y="-17690"/>
            <a:ext cx="9144000" cy="68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0060" y="188640"/>
            <a:ext cx="691276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СКЛАДОВІ ЕКОНОМІЧНОГО ПОТЕНЦІАЛУ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842592" y="588750"/>
            <a:ext cx="0" cy="756081"/>
          </a:xfrm>
          <a:prstGeom prst="straightConnector1">
            <a:avLst/>
          </a:prstGeom>
          <a:ln w="57150">
            <a:tailEnd type="arrow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6488" y="1333324"/>
            <a:ext cx="1872208" cy="9674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ПРИРОДНИЙ</a:t>
            </a:r>
          </a:p>
          <a:p>
            <a:pPr algn="ctr"/>
            <a:r>
              <a:rPr lang="uk-UA" dirty="0" smtClean="0"/>
              <a:t>ПОТЕНЦІАЛ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8223" y="1344831"/>
            <a:ext cx="1872208" cy="9674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ТУДОВИЙ </a:t>
            </a:r>
          </a:p>
          <a:p>
            <a:pPr algn="ctr"/>
            <a:r>
              <a:rPr lang="uk-UA" dirty="0" smtClean="0"/>
              <a:t>ПОТЕНЦІАЛ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1296291"/>
            <a:ext cx="1867272" cy="9674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ФІНАНСОВИЙ</a:t>
            </a:r>
            <a:br>
              <a:rPr lang="uk-UA" dirty="0" smtClean="0"/>
            </a:br>
            <a:r>
              <a:rPr lang="uk-UA" dirty="0" smtClean="0"/>
              <a:t>ПОТЕНЦІАЛ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96983" y="2708921"/>
            <a:ext cx="18002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НАУКОВИЙ</a:t>
            </a:r>
            <a:br>
              <a:rPr lang="uk-UA" dirty="0" smtClean="0"/>
            </a:br>
            <a:r>
              <a:rPr lang="uk-UA" dirty="0" smtClean="0"/>
              <a:t>ПОТЕНЦІАЛ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708921"/>
            <a:ext cx="186974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ВИРОБНИЧИЙ ПОТЕНЦІАЛ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097083" y="588750"/>
            <a:ext cx="0" cy="212017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86558" y="559226"/>
            <a:ext cx="0" cy="212017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7" idx="0"/>
          </p:cNvCxnSpPr>
          <p:nvPr/>
        </p:nvCxnSpPr>
        <p:spPr>
          <a:xfrm>
            <a:off x="7233828" y="588750"/>
            <a:ext cx="0" cy="7075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6" idx="0"/>
          </p:cNvCxnSpPr>
          <p:nvPr/>
        </p:nvCxnSpPr>
        <p:spPr>
          <a:xfrm>
            <a:off x="4504327" y="588750"/>
            <a:ext cx="0" cy="7560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1\Pictures\20150103120400-4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"/>
          <a:stretch/>
        </p:blipFill>
        <p:spPr bwMode="auto">
          <a:xfrm>
            <a:off x="-41563" y="-19356"/>
            <a:ext cx="9260294" cy="68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9046" y="1484937"/>
            <a:ext cx="480466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err="1"/>
              <a:t>Природний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і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мобілізовані</a:t>
            </a:r>
            <a:r>
              <a:rPr lang="ru-RU" dirty="0"/>
              <a:t>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природніми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благ.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9046" y="4966625"/>
            <a:ext cx="48649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i="1" dirty="0" err="1"/>
              <a:t>Трудовий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при поточному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4349" y="3766296"/>
            <a:ext cx="435597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err="1"/>
              <a:t>Фінансовий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i="1" dirty="0"/>
              <a:t> 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 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1563" y="-19356"/>
            <a:ext cx="4400872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err="1"/>
              <a:t>Виробничий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i="1" dirty="0"/>
              <a:t> 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виробничими</a:t>
            </a:r>
            <a:r>
              <a:rPr lang="ru-RU" dirty="0"/>
              <a:t> фонда­ми,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трубопроводи</a:t>
            </a:r>
            <a:r>
              <a:rPr lang="ru-RU" dirty="0"/>
              <a:t>,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055" y="188640"/>
            <a:ext cx="4680519" cy="1039850"/>
          </a:xfr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pPr marL="114300" indent="0">
              <a:buNone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ВИРОБНИЧИЙ ПОТЕНЦІАЛ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2174126"/>
            <a:ext cx="2520280" cy="101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ТРУДОВІ РЕСУРСИ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65145" y="3789040"/>
            <a:ext cx="2554832" cy="111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ЗЕМЕЛЬНІ РЕСУРСИ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8644" y="5301208"/>
            <a:ext cx="2592288" cy="105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ФІНАНСОВІ РЕСУРСИ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30324" y="846138"/>
            <a:ext cx="1882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7200" y="846138"/>
            <a:ext cx="0" cy="551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9" idx="1"/>
          </p:cNvCxnSpPr>
          <p:nvPr/>
        </p:nvCxnSpPr>
        <p:spPr>
          <a:xfrm>
            <a:off x="457200" y="2679272"/>
            <a:ext cx="2983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57200" y="4221088"/>
            <a:ext cx="298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1" idx="1"/>
          </p:cNvCxnSpPr>
          <p:nvPr/>
        </p:nvCxnSpPr>
        <p:spPr>
          <a:xfrm>
            <a:off x="457200" y="5830044"/>
            <a:ext cx="3214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1\Pictures\krasno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232">
            <a:off x="3587053" y="1379347"/>
            <a:ext cx="3155750" cy="177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morator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90">
            <a:off x="4494239" y="3138856"/>
            <a:ext cx="2784932" cy="160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Picture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383">
            <a:off x="3733962" y="49041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952056" cy="4800600"/>
          </a:xfrm>
        </p:spPr>
        <p:txBody>
          <a:bodyPr/>
          <a:lstStyle/>
          <a:p>
            <a:r>
              <a:rPr lang="ru-RU" b="1" dirty="0" err="1"/>
              <a:t>Трудові</a:t>
            </a:r>
            <a:r>
              <a:rPr lang="ru-RU" b="1" dirty="0"/>
              <a:t>́ </a:t>
            </a:r>
            <a:r>
              <a:rPr lang="ru-RU" b="1" dirty="0" err="1"/>
              <a:t>ресу́рси</a:t>
            </a:r>
            <a:r>
              <a:rPr lang="ru-RU" dirty="0"/>
              <a:t> 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працездатного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яка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й </a:t>
            </a:r>
            <a:r>
              <a:rPr lang="ru-RU" dirty="0" err="1"/>
              <a:t>розумовими</a:t>
            </a:r>
            <a:r>
              <a:rPr lang="ru-RU" dirty="0"/>
              <a:t> </a:t>
            </a:r>
            <a:r>
              <a:rPr lang="ru-RU" dirty="0" err="1"/>
              <a:t>здібностями</a:t>
            </a:r>
            <a:r>
              <a:rPr lang="ru-RU" dirty="0"/>
              <a:t> і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необхідними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1\Pictures\7153ae2d86b5c708bf37a38f813fb0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5162"/>
            <a:ext cx="5471346" cy="26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Pictures\169006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96" y="0"/>
            <a:ext cx="4160609" cy="51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Pictures\kto-skolko-i-za-skolko-opyt-ukrainy-i-belorus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56" y="4275162"/>
            <a:ext cx="4201994" cy="26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qw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2"/>
          <a:stretch/>
        </p:blipFill>
        <p:spPr bwMode="auto">
          <a:xfrm>
            <a:off x="-25687" y="-45772"/>
            <a:ext cx="9193748" cy="6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16632"/>
            <a:ext cx="648072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ТРУДОВІ РЕСУРСИ(Працездатне населення)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2"/>
          </p:cNvCxnSpPr>
          <p:nvPr/>
        </p:nvCxnSpPr>
        <p:spPr>
          <a:xfrm>
            <a:off x="4499992" y="881336"/>
            <a:ext cx="0" cy="387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9672" y="1276756"/>
            <a:ext cx="5904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1276756"/>
            <a:ext cx="0" cy="424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24328" y="1276756"/>
            <a:ext cx="0" cy="424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528" y="1700808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Еконмічно</a:t>
            </a:r>
            <a:r>
              <a:rPr lang="uk-UA" dirty="0" smtClean="0"/>
              <a:t> активне</a:t>
            </a:r>
          </a:p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1700808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Еконмічно</a:t>
            </a:r>
            <a:r>
              <a:rPr lang="uk-UA" dirty="0" smtClean="0"/>
              <a:t> неактивне</a:t>
            </a:r>
          </a:p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19672" y="256490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2"/>
          </p:cNvCxnSpPr>
          <p:nvPr/>
        </p:nvCxnSpPr>
        <p:spPr>
          <a:xfrm flipH="1">
            <a:off x="1619672" y="2564904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3528" y="2996952"/>
            <a:ext cx="2808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8" y="29969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1840" y="29969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24328" y="256490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40183" y="342900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Непрацюючі </a:t>
            </a:r>
          </a:p>
          <a:p>
            <a:pPr algn="ctr"/>
            <a:r>
              <a:rPr lang="uk-UA" dirty="0" smtClean="0"/>
              <a:t>пенсіонери та інваліди</a:t>
            </a:r>
            <a:endParaRPr lang="ru-RU" dirty="0"/>
          </a:p>
        </p:txBody>
      </p:sp>
      <p:sp>
        <p:nvSpPr>
          <p:cNvPr id="7168" name="Прямоугольник 7167"/>
          <p:cNvSpPr/>
          <p:nvPr/>
        </p:nvSpPr>
        <p:spPr>
          <a:xfrm>
            <a:off x="2555776" y="3392996"/>
            <a:ext cx="2376264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Безробітні</a:t>
            </a:r>
            <a:endParaRPr lang="ru-RU" dirty="0"/>
          </a:p>
        </p:txBody>
      </p:sp>
      <p:sp>
        <p:nvSpPr>
          <p:cNvPr id="7169" name="Прямоугольник 7168"/>
          <p:cNvSpPr/>
          <p:nvPr/>
        </p:nvSpPr>
        <p:spPr>
          <a:xfrm>
            <a:off x="-14808" y="3392996"/>
            <a:ext cx="23545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Зайняті  у всіх секторах економіки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5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371</TotalTime>
  <Words>293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Виробничий потенціал національної економіки: трудові, земельні, фінансові ресурси та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Класифікаційні ознаки фінансових ресурсів: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123</cp:lastModifiedBy>
  <cp:revision>34</cp:revision>
  <dcterms:created xsi:type="dcterms:W3CDTF">2015-01-29T20:02:05Z</dcterms:created>
  <dcterms:modified xsi:type="dcterms:W3CDTF">2015-02-16T14:54:54Z</dcterms:modified>
</cp:coreProperties>
</file>