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0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4A5A-14FB-45FC-BE18-74A86945E76E}" type="datetimeFigureOut">
              <a:rPr lang="ru-RU" smtClean="0"/>
              <a:pPr/>
              <a:t>17.10.2012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F03CB-254F-4EBC-8463-B9326FE7A2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03CB-254F-4EBC-8463-B9326FE7A2E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 bright="-2000" contrast="-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2514600"/>
            <a:ext cx="7696200" cy="144655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uk-UA" sz="4400" b="1" i="1" dirty="0" smtClean="0">
                <a:ln w="1905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Розвитие Украинской науки в начале</a:t>
            </a:r>
            <a:r>
              <a:rPr lang="en-US" sz="4400" b="1" i="1" dirty="0" smtClean="0">
                <a:ln w="1905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XX </a:t>
            </a:r>
            <a:r>
              <a:rPr lang="ru-RU" sz="4400" b="1" i="1" dirty="0" smtClean="0">
                <a:ln w="1905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стол</a:t>
            </a:r>
            <a:r>
              <a:rPr lang="uk-UA" sz="4400" b="1" i="1" dirty="0" smtClean="0">
                <a:ln w="1905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етия</a:t>
            </a:r>
            <a:endParaRPr lang="ru-RU" sz="4400" dirty="0">
              <a:ln w="1905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Рисунок 5" descr="400_F_23804071_EuJy3CfddsmIWPsBvPI9FWkXHULHfRF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3E4EE"/>
              </a:clrFrom>
              <a:clrTo>
                <a:srgbClr val="D3E4EE">
                  <a:alpha val="0"/>
                </a:srgbClr>
              </a:clrTo>
            </a:clrChange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81800" y="4724400"/>
            <a:ext cx="1854200" cy="1854200"/>
          </a:xfrm>
          <a:prstGeom prst="rect">
            <a:avLst/>
          </a:prstGeom>
        </p:spPr>
      </p:pic>
      <p:pic>
        <p:nvPicPr>
          <p:cNvPr id="8" name="Рисунок 7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2371725" cy="1581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38600" y="54864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Презентацию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unstler Script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сделала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ученица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unstler Script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unstler Script" pitchFamily="66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unstler Script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unstler Script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Алчевской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unstler Script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Мозолевская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unstler Script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Анастасия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077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495800"/>
            <a:ext cx="1905000" cy="1905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0"/>
          </a:effectLst>
          <a:scene3d>
            <a:camera prst="perspectiveHeroicExtremeRightFacing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457200" y="12954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2700" cap="flat" cmpd="thinThick">
                  <a:noFill/>
                  <a:prstDash val="solid"/>
                  <a:round/>
                </a:ln>
                <a:solidFill>
                  <a:srgbClr val="002060"/>
                </a:solidFill>
              </a:rPr>
              <a:t>ХХ век богат на открытия. Теория вероятности, изобретение цифровых технологий и др. Одно из основных достижений науки ХХ века заключается в понимании того, что физический мир устроен по законам, понять и объяснить которые на языке привычных понятий достаточно сложно. Примером может служить мир квантовых явлений, для описания которых необходимо привлекать несколько дополнительных и "взаимоисключающих" понятий, типа "волна-частица". Естественнонаучные положения являются продуктом логического вывода и, как правило, сформулированы на языке уравнений и математических формул. Их связь с миром реальности, и то, что они предназначены описывать, осуществляется по средством интерпретации, которая ставит в соответствие тому или иному математическому понятию какую-либо грань мира реальности.</a:t>
            </a:r>
            <a:endParaRPr lang="ru-RU" dirty="0">
              <a:ln w="12700" cap="flat" cmpd="thinThick">
                <a:noFill/>
                <a:prstDash val="solid"/>
                <a:round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5cf6_f45d36e7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876800"/>
            <a:ext cx="4052454" cy="1981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" y="4572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Интересной особенностью науки ХХ века является то, что многие интерпретации мифов и научных теорий имеют четкие аналогии. Наиболее ярким примером является миф о творении и современная теория происхождения Вселенной. Единство мира, которые присутствует в мифе, единые сценарии образования, которые присутствует в различных мифологических системах, находят свои аналоги в научных представлениях о возникновении порядка их хаоса, о становлении и развитии. Согласно мифологическим сюжетами появляется представление о воплощении последовательных принципов единства, двойственности, троичность и т.п., которые прослеживаются в эволюции звезд, планет, химических элементов, живых организмов. В теории нелинейных динамических систем их эволюция может быть представлена как последовательность этапов регулярного развития, меняющаяся благодаря этапами скачкообразного перехода. Более тонкое моделирование переходов обнаруживает хаотическое поведение системы в окрестности перехода, что позволяет провести параллели с мифологическим хаосом как разрушителем и в то же время творцом, и с мифами о потопе, обеспечивающих преемственность этапов регулярного развития.</a:t>
            </a:r>
            <a:endParaRPr lang="ru-RU" dirty="0"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295400"/>
            <a:ext cx="678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Развитие науки в Украине было связанно преимущественно с университетами, а также с другими высшими учебными заведениями. Именно здесь появились первые украинские научные школы. В Харьковском университете кафедру механики возглавлял А. Ляпунов (1857-1918), который создал общую теорию устойчивости движения. Киевский математик М. Ващенко-Захарченко заключил ряд учебников, по которым учились многие поколения студентов, а кафедру физики Киевского университета возглавлял М. Авенариус (1835-1895) - основатель одной из первых в России научных школ молекулярной физики.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21886.jpg"/>
          <p:cNvPicPr/>
          <p:nvPr/>
        </p:nvPicPr>
        <p:blipFill>
          <a:blip r:embed="rId2" cstate="print"/>
          <a:srcRect t="7407" b="7407"/>
          <a:stretch>
            <a:fillRect/>
          </a:stretch>
        </p:blipFill>
        <p:spPr>
          <a:xfrm>
            <a:off x="6477000" y="0"/>
            <a:ext cx="2057400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7" name="Рисунок 6" descr="ляпунов1.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981200"/>
            <a:ext cx="1922860" cy="28956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70104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А. Ляпунов</a:t>
            </a:r>
            <a:endParaRPr lang="ru-RU" i="1" dirty="0"/>
          </a:p>
        </p:txBody>
      </p:sp>
      <p:pic>
        <p:nvPicPr>
          <p:cNvPr id="9" name="Рисунок 8" descr="Авенариу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4114800"/>
            <a:ext cx="2362200" cy="2345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1676400" y="64770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М. Авенариус</a:t>
            </a:r>
            <a:endParaRPr lang="ru-RU" i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228600"/>
            <a:ext cx="6172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М. Пильчиков - один из основателей рентгенографии и рентгенологии в России - с 1880 до 1902 г. работал в Харькове. Развитие химической науки связано с именем М. Бекетова (1827-1911), который в 1855-1887 pp. возглавлял кафедру Харьковского университета, заложил основы новой научной отрасли металометрии и основы нового направления - физической химии. Геологическая наука обязана своём развитии деятельности К. Феофилактова, который основал киевскую школу геологии. Одним из основоположников палеоботаники стал И. Шмальгаузен (1849-1894). </a:t>
            </a:r>
            <a:endParaRPr lang="ru-RU" dirty="0"/>
          </a:p>
        </p:txBody>
      </p:sp>
      <p:pic>
        <p:nvPicPr>
          <p:cNvPr id="6" name="Рисунок 5" descr="М. Пальчиков.jpg"/>
          <p:cNvPicPr>
            <a:picLocks noChangeAspect="1"/>
          </p:cNvPicPr>
          <p:nvPr/>
        </p:nvPicPr>
        <p:blipFill>
          <a:blip r:embed="rId2" cstate="print"/>
          <a:srcRect t="5752" r="16000" b="7962"/>
          <a:stretch>
            <a:fillRect/>
          </a:stretch>
        </p:blipFill>
        <p:spPr>
          <a:xfrm>
            <a:off x="6629400" y="228600"/>
            <a:ext cx="1905000" cy="27214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6781800" y="2895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М. Пильчиков</a:t>
            </a:r>
            <a:endParaRPr lang="ru-RU" i="1" dirty="0"/>
          </a:p>
        </p:txBody>
      </p:sp>
      <p:pic>
        <p:nvPicPr>
          <p:cNvPr id="8" name="Рисунок 7" descr="Н. Бекетов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657600"/>
            <a:ext cx="1982902" cy="266369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5410200" y="624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М. Бекетов</a:t>
            </a:r>
            <a:endParaRPr lang="ru-RU" i="1" dirty="0"/>
          </a:p>
        </p:txBody>
      </p:sp>
      <p:pic>
        <p:nvPicPr>
          <p:cNvPr id="10" name="Рисунок 9" descr="Шмальгаузе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3657600"/>
            <a:ext cx="1905000" cy="25622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1752600" y="624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И. Шмальгаузен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52400" y="152400"/>
            <a:ext cx="6477000" cy="4381500"/>
            <a:chOff x="647700" y="190500"/>
            <a:chExt cx="7848600" cy="362706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7700" y="190500"/>
              <a:ext cx="7848600" cy="2079724"/>
            </a:xfrm>
            <a:prstGeom prst="rect">
              <a:avLst/>
            </a:prstGeom>
            <a:noFill/>
          </p:spPr>
          <p:txBody>
            <a:bodyPr wrap="square" numCol="1">
              <a:prstTxWarp prst="textPlai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ln w="3175">
                    <a:noFill/>
                  </a:ln>
                  <a:solidFill>
                    <a:srgbClr val="002060"/>
                  </a:solidFill>
                </a:rPr>
                <a:t>Неоценимый вклад в историческую науку внес М. Грушевский, чьё научное наследие поражает не только глубиной освещения исторического процесса, но и чрезвычайной актуальностью и назидательностью для настоящего. Его основная научная работа - многотомная "История Украины-Руси" в 1998 г. была признана ЮНЕСКО обстоятельных авторским фундаментальным исследованиям в области истории. Он является автором более 2 тыс. научных работ в области отечественной истории и литературоведения, среди которых пятитомная "История украинской литературы", "Очерк истории украинского народа", "Иллюстрированная история Украины", "Начала гражданства" и др.</a:t>
              </a:r>
              <a:endParaRPr lang="ru-RU" sz="1600" dirty="0">
                <a:ln w="3175">
                  <a:noFill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47700" y="2400300"/>
              <a:ext cx="7848600" cy="1417260"/>
            </a:xfrm>
            <a:prstGeom prst="rect">
              <a:avLst/>
            </a:prstGeom>
          </p:spPr>
          <p:txBody>
            <a:bodyPr wrap="square" numCol="1">
              <a:prstTxWarp prst="textPlai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002060"/>
                  </a:solidFill>
                </a:rPr>
                <a:t>Несмотря на притеснения и жестокие преследования украинского языка, значительную работу по исследованию языка, литературы, фольклора и видео проводили П. Житецкий, А. Потебня, М. Петров, А. Крымский, Б, Гринченко. Большой вклад в исследование истории и теории украинской литературы сделал И. Франко. Фольклористика и этнография пополнились трудами М. Сумцова, П. Чубинсъкого, М. Драгоманова.</a:t>
              </a:r>
              <a:endParaRPr lang="ru-RU" sz="16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9" name="Рисунок 8" descr="grushevsk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0"/>
            <a:ext cx="1524000" cy="1821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" name="Рисунок 9" descr="А. Крымского.jpg"/>
          <p:cNvPicPr>
            <a:picLocks noChangeAspect="1"/>
          </p:cNvPicPr>
          <p:nvPr/>
        </p:nvPicPr>
        <p:blipFill>
          <a:blip r:embed="rId3" cstate="print"/>
          <a:srcRect l="4167" t="3222" r="4167" b="19438"/>
          <a:stretch>
            <a:fillRect/>
          </a:stretch>
        </p:blipFill>
        <p:spPr>
          <a:xfrm>
            <a:off x="6934200" y="2209800"/>
            <a:ext cx="1524000" cy="1847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1" name="Рисунок 10" descr="Б. Гринченко.jpg"/>
          <p:cNvPicPr>
            <a:picLocks noChangeAspect="1"/>
          </p:cNvPicPr>
          <p:nvPr/>
        </p:nvPicPr>
        <p:blipFill>
          <a:blip r:embed="rId4" cstate="print"/>
          <a:srcRect l="18750" r="18750" b="6250"/>
          <a:stretch>
            <a:fillRect/>
          </a:stretch>
        </p:blipFill>
        <p:spPr>
          <a:xfrm>
            <a:off x="4648200" y="4572000"/>
            <a:ext cx="1752600" cy="17526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</p:pic>
      <p:pic>
        <p:nvPicPr>
          <p:cNvPr id="12" name="Рисунок 11" descr="франко.jpg"/>
          <p:cNvPicPr>
            <a:picLocks noChangeAspect="1"/>
          </p:cNvPicPr>
          <p:nvPr/>
        </p:nvPicPr>
        <p:blipFill>
          <a:blip r:embed="rId5" cstate="print"/>
          <a:srcRect t="3478" r="18207" b="9565"/>
          <a:stretch>
            <a:fillRect/>
          </a:stretch>
        </p:blipFill>
        <p:spPr>
          <a:xfrm>
            <a:off x="6934200" y="4495800"/>
            <a:ext cx="1469136" cy="204046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</p:pic>
      <p:pic>
        <p:nvPicPr>
          <p:cNvPr id="13" name="Рисунок 12" descr="чуб.jpg"/>
          <p:cNvPicPr>
            <a:picLocks noChangeAspect="1"/>
          </p:cNvPicPr>
          <p:nvPr/>
        </p:nvPicPr>
        <p:blipFill>
          <a:blip r:embed="rId6" cstate="print"/>
          <a:srcRect l="9302" t="3488" r="6977" b="19768"/>
          <a:stretch>
            <a:fillRect/>
          </a:stretch>
        </p:blipFill>
        <p:spPr>
          <a:xfrm>
            <a:off x="762000" y="4478868"/>
            <a:ext cx="1524000" cy="18626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</p:pic>
      <p:pic>
        <p:nvPicPr>
          <p:cNvPr id="14" name="Рисунок 13" descr="драгоманов.jpg"/>
          <p:cNvPicPr>
            <a:picLocks noChangeAspect="1"/>
          </p:cNvPicPr>
          <p:nvPr/>
        </p:nvPicPr>
        <p:blipFill>
          <a:blip r:embed="rId7" cstate="print"/>
          <a:srcRect l="18000" t="5029" r="14800" b="19231"/>
          <a:stretch>
            <a:fillRect/>
          </a:stretch>
        </p:blipFill>
        <p:spPr>
          <a:xfrm>
            <a:off x="2819400" y="4343400"/>
            <a:ext cx="1350169" cy="2057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</p:pic>
      <p:sp>
        <p:nvSpPr>
          <p:cNvPr id="15" name="TextBox 14"/>
          <p:cNvSpPr txBox="1"/>
          <p:nvPr/>
        </p:nvSpPr>
        <p:spPr>
          <a:xfrm>
            <a:off x="6858000" y="1752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>Грушевский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34200" y="4038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Крымский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64770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 Франко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0" y="632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 Драгоманов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6324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Б. Гринченко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6248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П. Чубинский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905000"/>
            <a:ext cx="7620000" cy="2895600"/>
          </a:xfrm>
          <a:prstGeom prst="rect">
            <a:avLst/>
          </a:prstGeom>
        </p:spPr>
        <p:txBody>
          <a:bodyPr wrap="square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Вся научная работа украинских ученых способствовала развитию образования в Украине. И хотя образование в целом не удовлетворяла требованиям украинского общества, прежде всего из-за недоступности получения знаний на родном языке, ее развитие во второй половине XIX - начале XX в. позволил определенной части украинских приблизиться к знаниям. Образовательный и особенно научное развитие в Приднепровье дал целую плеяду выдающихся ученых не только украинские, но и русской культуре, они основали новые направления в различных областях знаний, открывали новые взгляды о мире, формировали научные школы, которые твердо заявили об украинской науке как науку национальную, а о украинские - как о цивилизованную нацию, завершающей процесс своего формирования, становления и самоутверждения.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81000" y="228600"/>
            <a:ext cx="8382000" cy="6248638"/>
            <a:chOff x="381000" y="228600"/>
            <a:chExt cx="8382000" cy="6248638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228600"/>
              <a:ext cx="8382000" cy="5109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Достижения украинской науки</a:t>
              </a:r>
              <a:endPara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  <a:p>
              <a:pPr lvl="0">
                <a:buFont typeface="Wingdings" pitchFamily="2" charset="2"/>
                <a:buChar char="ü"/>
              </a:pPr>
              <a:r>
                <a:rPr lang="ru-RU" sz="1600" b="1" i="1" dirty="0" smtClean="0"/>
                <a:t> Проведены исследования по механике и математике (В. Имшенецкий), гидродинамике, теории упругости, математической физике (В.Стеклов), геометрии (Д. Синцов), металловедению, машиностроению, электротехнике, теории устойчивости движения (А. Ляпунов). Сформировалась алгебраическая школа Д. Граве.</a:t>
              </a:r>
              <a:endParaRPr lang="ru-RU" sz="1600" dirty="0" smtClean="0"/>
            </a:p>
            <a:p>
              <a:pPr lvl="0">
                <a:buFont typeface="Wingdings" pitchFamily="2" charset="2"/>
                <a:buChar char="ü"/>
              </a:pPr>
              <a:r>
                <a:rPr lang="ru-RU" sz="1600" b="1" i="1" dirty="0" smtClean="0"/>
                <a:t>  Начаты работы по общей химии (Н. Бекетов, С. Реформатский и др.).</a:t>
              </a:r>
              <a:endParaRPr lang="ru-RU" sz="1600" dirty="0" smtClean="0"/>
            </a:p>
            <a:p>
              <a:pPr lvl="0">
                <a:buFont typeface="Wingdings" pitchFamily="2" charset="2"/>
                <a:buChar char="ü"/>
              </a:pPr>
              <a:r>
                <a:rPr lang="ru-RU" sz="1600" b="1" i="1" dirty="0" smtClean="0"/>
                <a:t>  Проведены исследования по аэродинамике (Харьков, Киев). Созданы : гидросамолёт и многомоторный самолёт.</a:t>
              </a:r>
              <a:endParaRPr lang="ru-RU" sz="1600" dirty="0" smtClean="0"/>
            </a:p>
            <a:p>
              <a:pPr lvl="0">
                <a:buFont typeface="Wingdings" pitchFamily="2" charset="2"/>
                <a:buChar char="ü"/>
              </a:pPr>
              <a:r>
                <a:rPr lang="ru-RU" sz="1600" b="1" i="1" dirty="0" smtClean="0"/>
                <a:t>  Созданы методики акклиматизации растений и животных, а также селекции (например, по плодоводству Л. Симиренко).</a:t>
              </a:r>
              <a:endParaRPr lang="ru-RU" sz="1600" dirty="0" smtClean="0"/>
            </a:p>
            <a:p>
              <a:pPr lvl="0">
                <a:buFont typeface="Wingdings" pitchFamily="2" charset="2"/>
                <a:buChar char="ü"/>
              </a:pPr>
              <a:r>
                <a:rPr lang="ru-RU" sz="1600" b="1" i="1" dirty="0" smtClean="0"/>
                <a:t>  Успешно развивалась философия (П. Кулиш, В. Антонович, М. Павлик, П. Грабовский, М. Коцюбинский и др.)</a:t>
              </a:r>
              <a:endParaRPr lang="ru-RU" sz="1600" dirty="0" smtClean="0"/>
            </a:p>
            <a:p>
              <a:pPr lvl="0">
                <a:buFont typeface="Wingdings" pitchFamily="2" charset="2"/>
                <a:buChar char="ü"/>
              </a:pPr>
              <a:r>
                <a:rPr lang="ru-RU" sz="1600" b="1" i="1" dirty="0" smtClean="0"/>
                <a:t>  Эпидемиологи Д. Заболотный, Н. Гамалей, В. Высокович разработали методы борьбы с эпидермическими  заболеваниями (в частности, чумой).</a:t>
              </a:r>
              <a:endParaRPr lang="ru-RU" sz="1600" dirty="0" smtClean="0"/>
            </a:p>
            <a:p>
              <a:pPr lvl="0">
                <a:buFont typeface="Wingdings" pitchFamily="2" charset="2"/>
                <a:buChar char="ü"/>
              </a:pPr>
              <a:r>
                <a:rPr lang="ru-RU" sz="1600" b="1" i="1" dirty="0" smtClean="0"/>
                <a:t>  Значительный вклад в медицину внесли О. Образцов и Н. Стражеско (болезни сердечно – сосудистой системы); в Украине работали И. Мечников (вопросы эмбриологии, теория иммунитета; труды по бактериологии и многое другое); И. Сеченов (создал науку физиологию, труды по рефлекторной деятельности головного мозга, психофизиологии).</a:t>
              </a:r>
              <a:endParaRPr lang="ru-RU" sz="1600" dirty="0" smtClean="0"/>
            </a:p>
            <a:p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4876800"/>
              <a:ext cx="79248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Font typeface="Wingdings" pitchFamily="2" charset="2"/>
                <a:buChar char="ü"/>
              </a:pPr>
              <a:r>
                <a:rPr lang="ru-RU" sz="1600" b="1" i="1" dirty="0" smtClean="0"/>
                <a:t>  Значительный вклад в науку внесли: учёные – ботаники (С. Навашин, В. Липский); биохимики (А. Данилевский); историки (М. Грушевский, А. Ефрименко, Д. Багалей, А. Аркас).</a:t>
              </a:r>
              <a:endParaRPr lang="ru-RU" sz="1600" dirty="0" smtClean="0"/>
            </a:p>
            <a:p>
              <a:pPr lvl="0">
                <a:buFont typeface="Wingdings" pitchFamily="2" charset="2"/>
                <a:buChar char="ü"/>
              </a:pPr>
              <a:r>
                <a:rPr lang="ru-RU" sz="1600" b="1" i="1" dirty="0" smtClean="0"/>
                <a:t>  В 1907 – 1909 гг. вышли 1 – 4 тома «Словаря украинского языка», составленного Б. Гринченко. Словарь был отмечен премией Петербургской Академии Наук.</a:t>
              </a:r>
              <a:endParaRPr lang="ru-RU" sz="1600" dirty="0" smtClean="0"/>
            </a:p>
            <a:p>
              <a:endParaRPr lang="ru-RU" dirty="0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600" b="1" i="1" dirty="0" smtClean="0"/>
              <a:t>Издан трёхтомник «Украинская грамматика» А. Крымского. </a:t>
            </a:r>
            <a:endParaRPr lang="ru-RU" sz="1600" dirty="0" smtClean="0"/>
          </a:p>
          <a:p>
            <a:pPr lvl="0">
              <a:buFont typeface="Wingdings" pitchFamily="2" charset="2"/>
              <a:buChar char="ü"/>
            </a:pPr>
            <a:r>
              <a:rPr lang="ru-RU" sz="1600" b="1" i="1" dirty="0" smtClean="0"/>
              <a:t>Созданы новые астрономические обсерватории (например, Одесская ), метеорологические станции (первая – в Одессе, в 1895 г.); радиологические лаборатории (первая – в Новороссийском университете).</a:t>
            </a:r>
            <a:endParaRPr lang="ru-RU" sz="1600" dirty="0" smtClean="0"/>
          </a:p>
          <a:p>
            <a:pPr lvl="0">
              <a:buFont typeface="Wingdings" pitchFamily="2" charset="2"/>
              <a:buChar char="ü"/>
            </a:pPr>
            <a:r>
              <a:rPr lang="ru-RU" sz="1600" b="1" i="1" dirty="0" smtClean="0"/>
              <a:t>Продолжилось геологическое изучение территории Украины, открыты крупнейшие месторождения угля, железа, марганцевых руд.</a:t>
            </a:r>
            <a:endParaRPr lang="ru-RU" sz="1600" dirty="0" smtClean="0"/>
          </a:p>
          <a:p>
            <a:pPr lvl="0">
              <a:buFont typeface="Wingdings" pitchFamily="2" charset="2"/>
              <a:buChar char="ü"/>
            </a:pPr>
            <a:r>
              <a:rPr lang="ru-RU" sz="1600" b="1" i="1" dirty="0" smtClean="0"/>
              <a:t>Центрами культуры, образования, науки стали университеты – Киевский, Харьковский, Новороссийский, Одесский. Здесь работали выдающиеся учёные: Н. Костомаров, М. Максимович, В. Ермаков, Д. Граве, Н. Тринклер, Н. Гамалей и мн. Др.</a:t>
            </a:r>
            <a:endParaRPr lang="ru-RU" sz="1600" dirty="0" smtClean="0"/>
          </a:p>
          <a:p>
            <a:pPr lvl="0">
              <a:buFont typeface="Wingdings" pitchFamily="2" charset="2"/>
              <a:buChar char="ü"/>
            </a:pPr>
            <a:r>
              <a:rPr lang="ru-RU" sz="1600" b="1" i="1" dirty="0" smtClean="0"/>
              <a:t>Значительный вклад в науку внесли учёные Львовского университета: С. Банах (математик, автор функционального анализа), Б. Дыбовский (зоолог), П. Лодий (философ), Ф. Циркель (геолог, автор учебника по минералогии) и мн. др.</a:t>
            </a:r>
            <a:endParaRPr lang="ru-RU" sz="1600" dirty="0" smtClean="0"/>
          </a:p>
          <a:p>
            <a:pPr lvl="0">
              <a:buFont typeface="Wingdings" pitchFamily="2" charset="2"/>
              <a:buChar char="ü"/>
            </a:pPr>
            <a:r>
              <a:rPr lang="ru-RU" sz="1600" b="1" i="1" dirty="0" smtClean="0"/>
              <a:t>Большую научную работу вели научные общества (Научное общество имени Шевченко, Украинское научное общество и др.).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1025" name="Picture 1" descr="C:\НАСТЯ\мусор\iconmicroscop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886200"/>
            <a:ext cx="2660028" cy="278756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1253</Words>
  <Application>Microsoft Office PowerPoint</Application>
  <PresentationFormat>Экран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Української науки на початку XX століття</dc:title>
  <dc:creator>Виктор</dc:creator>
  <cp:lastModifiedBy>Виктор</cp:lastModifiedBy>
  <cp:revision>53</cp:revision>
  <dcterms:created xsi:type="dcterms:W3CDTF">2012-10-05T11:53:46Z</dcterms:created>
  <dcterms:modified xsi:type="dcterms:W3CDTF">2012-10-17T16:07:12Z</dcterms:modified>
</cp:coreProperties>
</file>