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59" r:id="rId8"/>
    <p:sldId id="260" r:id="rId9"/>
    <p:sldId id="261" r:id="rId10"/>
    <p:sldId id="262" r:id="rId11"/>
    <p:sldId id="263" r:id="rId12"/>
    <p:sldId id="264"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A2ABA5-273F-40BC-84CC-86B21824C587}" type="datetimeFigureOut">
              <a:rPr lang="ru-RU" smtClean="0"/>
              <a:t>11.02.2014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B89807F-DC52-4ACF-9E75-FFAA6126918E}"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2ABA5-273F-40BC-84CC-86B21824C587}" type="datetimeFigureOut">
              <a:rPr lang="ru-RU" smtClean="0"/>
              <a:t>11.02.2014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9807F-DC52-4ACF-9E75-FFAA6126918E}"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goodimg.ru/img/kartini-maslom5.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2" name="Прямоугольник 1"/>
          <p:cNvSpPr/>
          <p:nvPr/>
        </p:nvSpPr>
        <p:spPr>
          <a:xfrm>
            <a:off x="714348" y="857232"/>
            <a:ext cx="8143932" cy="4154984"/>
          </a:xfrm>
          <a:prstGeom prst="rect">
            <a:avLst/>
          </a:prstGeom>
          <a:noFill/>
        </p:spPr>
        <p:txBody>
          <a:bodyPr wrap="square" lIns="91440" tIns="45720" rIns="91440" bIns="45720">
            <a:spAutoFit/>
          </a:bodyPr>
          <a:lstStyle/>
          <a:p>
            <a:pPr algn="ct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Golden Age in the British Painting</a:t>
            </a:r>
            <a:endParaRPr lang="ru-RU"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Joseph Mallord William Turner - Raby Castle, the Seat of the Earl of Darlington - Walters 3741.jpg"/>
          <p:cNvPicPr>
            <a:picLocks noChangeAspect="1" noChangeArrowheads="1"/>
          </p:cNvPicPr>
          <p:nvPr/>
        </p:nvPicPr>
        <p:blipFill>
          <a:blip r:embed="rId2"/>
          <a:srcRect/>
          <a:stretch>
            <a:fillRect/>
          </a:stretch>
        </p:blipFill>
        <p:spPr bwMode="auto">
          <a:xfrm>
            <a:off x="428596" y="1000108"/>
            <a:ext cx="8363436" cy="5572140"/>
          </a:xfrm>
          <a:prstGeom prst="rect">
            <a:avLst/>
          </a:prstGeom>
          <a:noFill/>
        </p:spPr>
      </p:pic>
      <p:sp>
        <p:nvSpPr>
          <p:cNvPr id="3" name="Прямоугольник 2"/>
          <p:cNvSpPr/>
          <p:nvPr/>
        </p:nvSpPr>
        <p:spPr>
          <a:xfrm>
            <a:off x="0" y="0"/>
            <a:ext cx="9144000" cy="830997"/>
          </a:xfrm>
          <a:prstGeom prst="rect">
            <a:avLst/>
          </a:prstGeom>
        </p:spPr>
        <p:txBody>
          <a:bodyPr wrap="square">
            <a:spAutoFit/>
          </a:bodyPr>
          <a:lstStyle/>
          <a:p>
            <a:r>
              <a:rPr lang="en-US" sz="2400" b="1" dirty="0">
                <a:solidFill>
                  <a:schemeClr val="accent6">
                    <a:lumMod val="50000"/>
                  </a:schemeClr>
                </a:solidFill>
              </a:rPr>
              <a:t>One of Turner's most successful "house portraits</a:t>
            </a:r>
            <a:r>
              <a:rPr lang="en-US" sz="2400" b="1" dirty="0" smtClean="0">
                <a:solidFill>
                  <a:schemeClr val="accent6">
                    <a:lumMod val="50000"/>
                  </a:schemeClr>
                </a:solidFill>
              </a:rPr>
              <a:t>."</a:t>
            </a:r>
            <a:r>
              <a:rPr lang="en-US" sz="2400" b="1" dirty="0">
                <a:solidFill>
                  <a:schemeClr val="accent6">
                    <a:lumMod val="50000"/>
                  </a:schemeClr>
                </a:solidFill>
              </a:rPr>
              <a:t> The Walters Art Museum.</a:t>
            </a:r>
            <a:endParaRPr lang="ru-RU" sz="2400" b="1" dirty="0">
              <a:solidFill>
                <a:schemeClr val="accent6">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Shipwreck turner.jpg"/>
          <p:cNvPicPr>
            <a:picLocks noChangeAspect="1" noChangeArrowheads="1"/>
          </p:cNvPicPr>
          <p:nvPr/>
        </p:nvPicPr>
        <p:blipFill>
          <a:blip r:embed="rId2"/>
          <a:srcRect/>
          <a:stretch>
            <a:fillRect/>
          </a:stretch>
        </p:blipFill>
        <p:spPr bwMode="auto">
          <a:xfrm>
            <a:off x="500034" y="857232"/>
            <a:ext cx="8358214" cy="5767169"/>
          </a:xfrm>
          <a:prstGeom prst="rect">
            <a:avLst/>
          </a:prstGeom>
          <a:noFill/>
        </p:spPr>
      </p:pic>
      <p:sp>
        <p:nvSpPr>
          <p:cNvPr id="3" name="Прямоугольник 2"/>
          <p:cNvSpPr/>
          <p:nvPr/>
        </p:nvSpPr>
        <p:spPr>
          <a:xfrm>
            <a:off x="1285852" y="285728"/>
            <a:ext cx="6850017" cy="523220"/>
          </a:xfrm>
          <a:prstGeom prst="rect">
            <a:avLst/>
          </a:prstGeom>
        </p:spPr>
        <p:txBody>
          <a:bodyPr wrap="none">
            <a:spAutoFit/>
          </a:bodyPr>
          <a:lstStyle/>
          <a:p>
            <a:r>
              <a:rPr lang="en-US" sz="2800" b="1" dirty="0">
                <a:solidFill>
                  <a:schemeClr val="accent6">
                    <a:lumMod val="50000"/>
                  </a:schemeClr>
                </a:solidFill>
              </a:rPr>
              <a:t>The shipwreck of the Minotaur, oil on canvas</a:t>
            </a:r>
            <a:endParaRPr lang="ru-RU" sz="2800" b="1" dirty="0">
              <a:solidFill>
                <a:schemeClr val="accent6">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Turner Ovid Banished from Rome.jpg"/>
          <p:cNvPicPr>
            <a:picLocks noChangeAspect="1" noChangeArrowheads="1"/>
          </p:cNvPicPr>
          <p:nvPr/>
        </p:nvPicPr>
        <p:blipFill>
          <a:blip r:embed="rId2"/>
          <a:srcRect/>
          <a:stretch>
            <a:fillRect/>
          </a:stretch>
        </p:blipFill>
        <p:spPr bwMode="auto">
          <a:xfrm>
            <a:off x="928662" y="857232"/>
            <a:ext cx="7515225" cy="5715000"/>
          </a:xfrm>
          <a:prstGeom prst="rect">
            <a:avLst/>
          </a:prstGeom>
          <a:noFill/>
        </p:spPr>
      </p:pic>
      <p:sp>
        <p:nvSpPr>
          <p:cNvPr id="3" name="Прямоугольник 2"/>
          <p:cNvSpPr/>
          <p:nvPr/>
        </p:nvSpPr>
        <p:spPr>
          <a:xfrm>
            <a:off x="1714480" y="214290"/>
            <a:ext cx="5405647" cy="461665"/>
          </a:xfrm>
          <a:prstGeom prst="rect">
            <a:avLst/>
          </a:prstGeom>
        </p:spPr>
        <p:txBody>
          <a:bodyPr wrap="none">
            <a:spAutoFit/>
          </a:bodyPr>
          <a:lstStyle/>
          <a:p>
            <a:r>
              <a:rPr lang="en-US" sz="2400" b="1" dirty="0">
                <a:solidFill>
                  <a:schemeClr val="accent6">
                    <a:lumMod val="50000"/>
                  </a:schemeClr>
                </a:solidFill>
              </a:rPr>
              <a:t>Turner's </a:t>
            </a:r>
            <a:r>
              <a:rPr lang="en-US" sz="2400" b="1" i="1" dirty="0">
                <a:solidFill>
                  <a:schemeClr val="accent6">
                    <a:lumMod val="50000"/>
                  </a:schemeClr>
                </a:solidFill>
              </a:rPr>
              <a:t>Ovid Banished From Rome</a:t>
            </a:r>
            <a:r>
              <a:rPr lang="en-US" sz="2400" b="1" dirty="0">
                <a:solidFill>
                  <a:schemeClr val="accent6">
                    <a:lumMod val="50000"/>
                  </a:schemeClr>
                </a:solidFill>
              </a:rPr>
              <a:t>, 1838</a:t>
            </a:r>
            <a:endParaRPr lang="ru-RU" sz="2400" b="1" dirty="0">
              <a:solidFill>
                <a:schemeClr val="accent6">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le:Joseph Mallord William Turner - Fishermen at Sea - Google Art Project.jpg"/>
          <p:cNvPicPr>
            <a:picLocks noChangeAspect="1" noChangeArrowheads="1"/>
          </p:cNvPicPr>
          <p:nvPr/>
        </p:nvPicPr>
        <p:blipFill>
          <a:blip r:embed="rId2"/>
          <a:srcRect/>
          <a:stretch>
            <a:fillRect/>
          </a:stretch>
        </p:blipFill>
        <p:spPr bwMode="auto">
          <a:xfrm>
            <a:off x="500034" y="1190624"/>
            <a:ext cx="7620000" cy="5667376"/>
          </a:xfrm>
          <a:prstGeom prst="rect">
            <a:avLst/>
          </a:prstGeom>
          <a:noFill/>
        </p:spPr>
      </p:pic>
      <p:sp>
        <p:nvSpPr>
          <p:cNvPr id="3" name="Прямоугольник 2"/>
          <p:cNvSpPr/>
          <p:nvPr/>
        </p:nvSpPr>
        <p:spPr>
          <a:xfrm>
            <a:off x="214282" y="214290"/>
            <a:ext cx="8929718" cy="830997"/>
          </a:xfrm>
          <a:prstGeom prst="rect">
            <a:avLst/>
          </a:prstGeom>
        </p:spPr>
        <p:txBody>
          <a:bodyPr wrap="square">
            <a:spAutoFit/>
          </a:bodyPr>
          <a:lstStyle/>
          <a:p>
            <a:r>
              <a:rPr lang="en-US" sz="2400" i="1" dirty="0">
                <a:solidFill>
                  <a:schemeClr val="accent1">
                    <a:lumMod val="50000"/>
                  </a:schemeClr>
                </a:solidFill>
              </a:rPr>
              <a:t>Fishermen at Sea</a:t>
            </a:r>
            <a:r>
              <a:rPr lang="en-US" sz="2400" dirty="0">
                <a:solidFill>
                  <a:schemeClr val="accent1">
                    <a:lumMod val="50000"/>
                  </a:schemeClr>
                </a:solidFill>
              </a:rPr>
              <a:t> exhibited in 1796 was the first oil painting exhibited by Turner at the Royal </a:t>
            </a:r>
            <a:r>
              <a:rPr lang="en-US" sz="2400" dirty="0" smtClean="0">
                <a:solidFill>
                  <a:schemeClr val="accent1">
                    <a:lumMod val="50000"/>
                  </a:schemeClr>
                </a:solidFill>
              </a:rPr>
              <a:t>Academy.</a:t>
            </a:r>
            <a:endParaRPr lang="ru-RU"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le:IvyBridge.jpg"/>
          <p:cNvPicPr>
            <a:picLocks noChangeAspect="1" noChangeArrowheads="1"/>
          </p:cNvPicPr>
          <p:nvPr/>
        </p:nvPicPr>
        <p:blipFill>
          <a:blip r:embed="rId2"/>
          <a:srcRect/>
          <a:stretch>
            <a:fillRect/>
          </a:stretch>
        </p:blipFill>
        <p:spPr bwMode="auto">
          <a:xfrm>
            <a:off x="714348" y="1357298"/>
            <a:ext cx="7572428" cy="5110611"/>
          </a:xfrm>
          <a:prstGeom prst="rect">
            <a:avLst/>
          </a:prstGeom>
          <a:noFill/>
        </p:spPr>
      </p:pic>
      <p:sp>
        <p:nvSpPr>
          <p:cNvPr id="3" name="Прямоугольник 2"/>
          <p:cNvSpPr/>
          <p:nvPr/>
        </p:nvSpPr>
        <p:spPr>
          <a:xfrm>
            <a:off x="1571604" y="357166"/>
            <a:ext cx="5766066" cy="523220"/>
          </a:xfrm>
          <a:prstGeom prst="rect">
            <a:avLst/>
          </a:prstGeom>
        </p:spPr>
        <p:txBody>
          <a:bodyPr wrap="none">
            <a:spAutoFit/>
          </a:bodyPr>
          <a:lstStyle/>
          <a:p>
            <a:r>
              <a:rPr lang="en-US" sz="2800" b="1" i="1" dirty="0">
                <a:solidFill>
                  <a:schemeClr val="accent6">
                    <a:lumMod val="50000"/>
                  </a:schemeClr>
                </a:solidFill>
              </a:rPr>
              <a:t>Turner's 1813 </a:t>
            </a:r>
            <a:r>
              <a:rPr lang="en-US" sz="2800" b="1" i="1" dirty="0" smtClean="0">
                <a:solidFill>
                  <a:schemeClr val="accent6">
                    <a:lumMod val="50000"/>
                  </a:schemeClr>
                </a:solidFill>
              </a:rPr>
              <a:t>water-</a:t>
            </a:r>
            <a:r>
              <a:rPr lang="en-US" sz="2800" b="1" i="1" dirty="0" err="1" smtClean="0">
                <a:solidFill>
                  <a:schemeClr val="accent6">
                    <a:lumMod val="50000"/>
                  </a:schemeClr>
                </a:solidFill>
              </a:rPr>
              <a:t>colour</a:t>
            </a:r>
            <a:r>
              <a:rPr lang="en-US" sz="2800" b="1" i="1" dirty="0">
                <a:solidFill>
                  <a:schemeClr val="accent6">
                    <a:lumMod val="50000"/>
                  </a:schemeClr>
                </a:solidFill>
              </a:rPr>
              <a:t> Ivy Bridge</a:t>
            </a:r>
            <a:endParaRPr lang="ru-RU" sz="2800" b="1" i="1" dirty="0">
              <a:solidFill>
                <a:schemeClr val="accent6">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le:Turner, J. M. W. - The Fighting Téméraire tugged to her last Berth to be broken.jpg"/>
          <p:cNvPicPr>
            <a:picLocks noChangeAspect="1" noChangeArrowheads="1"/>
          </p:cNvPicPr>
          <p:nvPr/>
        </p:nvPicPr>
        <p:blipFill>
          <a:blip r:embed="rId2"/>
          <a:srcRect/>
          <a:stretch>
            <a:fillRect/>
          </a:stretch>
        </p:blipFill>
        <p:spPr bwMode="auto">
          <a:xfrm>
            <a:off x="642910" y="1000108"/>
            <a:ext cx="7620000" cy="5667376"/>
          </a:xfrm>
          <a:prstGeom prst="rect">
            <a:avLst/>
          </a:prstGeom>
          <a:noFill/>
        </p:spPr>
      </p:pic>
      <p:sp>
        <p:nvSpPr>
          <p:cNvPr id="3" name="Прямоугольник 2"/>
          <p:cNvSpPr/>
          <p:nvPr/>
        </p:nvSpPr>
        <p:spPr>
          <a:xfrm>
            <a:off x="0" y="285728"/>
            <a:ext cx="9144000" cy="461665"/>
          </a:xfrm>
          <a:prstGeom prst="rect">
            <a:avLst/>
          </a:prstGeom>
        </p:spPr>
        <p:txBody>
          <a:bodyPr wrap="square">
            <a:spAutoFit/>
          </a:bodyPr>
          <a:lstStyle/>
          <a:p>
            <a:r>
              <a:rPr lang="en-US" sz="2400" b="1" i="1" dirty="0">
                <a:solidFill>
                  <a:schemeClr val="accent6">
                    <a:lumMod val="50000"/>
                  </a:schemeClr>
                </a:solidFill>
              </a:rPr>
              <a:t>The Fighting </a:t>
            </a:r>
            <a:r>
              <a:rPr lang="en-US" sz="2400" b="1" i="1" dirty="0" err="1">
                <a:solidFill>
                  <a:schemeClr val="accent6">
                    <a:lumMod val="50000"/>
                  </a:schemeClr>
                </a:solidFill>
              </a:rPr>
              <a:t>Temeraire</a:t>
            </a:r>
            <a:r>
              <a:rPr lang="en-US" sz="2400" b="1" i="1" dirty="0">
                <a:solidFill>
                  <a:schemeClr val="accent6">
                    <a:lumMod val="50000"/>
                  </a:schemeClr>
                </a:solidFill>
              </a:rPr>
              <a:t> tugged to her last berth to be broken up, 1839</a:t>
            </a:r>
            <a:endParaRPr lang="ru-RU" sz="2400" b="1" i="1" dirty="0">
              <a:solidFill>
                <a:schemeClr val="accent6">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ru.wahooart.com/Art.nsf/O/8XZ7FR/%24File/William-Turner-Landscape-Composition-of-Tivol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643174" y="3000372"/>
            <a:ext cx="3784114" cy="1107996"/>
          </a:xfrm>
          <a:prstGeom prst="rect">
            <a:avLst/>
          </a:prstGeom>
          <a:noFill/>
        </p:spPr>
        <p:txBody>
          <a:bodyPr wrap="none" lIns="91440" tIns="45720" rIns="91440" bIns="45720">
            <a:spAutoFit/>
          </a:bodyPr>
          <a:lstStyle/>
          <a:p>
            <a:pPr algn="ctr"/>
            <a:r>
              <a:rPr lang="en-US" sz="6600" b="1"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End!!!</a:t>
            </a:r>
            <a:endParaRPr lang="ru-RU" sz="6600" b="1"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858280" cy="1815882"/>
          </a:xfrm>
          <a:prstGeom prst="rect">
            <a:avLst/>
          </a:prstGeom>
          <a:noFill/>
        </p:spPr>
        <p:txBody>
          <a:bodyPr wrap="square" rtlCol="0">
            <a:spAutoFit/>
          </a:bodyPr>
          <a:lstStyle/>
          <a:p>
            <a:r>
              <a:rPr lang="en-US" sz="2800" dirty="0" smtClean="0">
                <a:solidFill>
                  <a:schemeClr val="accent6">
                    <a:lumMod val="50000"/>
                  </a:schemeClr>
                </a:solidFill>
              </a:rPr>
              <a:t>Painting in England in the 17</a:t>
            </a:r>
            <a:r>
              <a:rPr lang="en-US" sz="2800" baseline="30000" dirty="0" smtClean="0">
                <a:solidFill>
                  <a:schemeClr val="accent6">
                    <a:lumMod val="50000"/>
                  </a:schemeClr>
                </a:solidFill>
              </a:rPr>
              <a:t>th</a:t>
            </a:r>
            <a:r>
              <a:rPr lang="en-US" sz="2800" dirty="0" smtClean="0">
                <a:solidFill>
                  <a:schemeClr val="accent6">
                    <a:lumMod val="50000"/>
                  </a:schemeClr>
                </a:solidFill>
              </a:rPr>
              <a:t> – 19</a:t>
            </a:r>
            <a:r>
              <a:rPr lang="en-US" sz="2800" baseline="30000" dirty="0" smtClean="0">
                <a:solidFill>
                  <a:schemeClr val="accent6">
                    <a:lumMod val="50000"/>
                  </a:schemeClr>
                </a:solidFill>
              </a:rPr>
              <a:t>th</a:t>
            </a:r>
            <a:r>
              <a:rPr lang="en-US" sz="2800" dirty="0" smtClean="0">
                <a:solidFill>
                  <a:schemeClr val="accent6">
                    <a:lumMod val="50000"/>
                  </a:schemeClr>
                </a:solidFill>
              </a:rPr>
              <a:t> centuries was greatly influenced by a number of foreign painters like Sir Joshua Reynolds, Thomas Gainsborough, John Constable and Joseph Turner. </a:t>
            </a:r>
            <a:endParaRPr lang="ru-RU" sz="2800" dirty="0">
              <a:solidFill>
                <a:schemeClr val="accent6">
                  <a:lumMod val="50000"/>
                </a:schemeClr>
              </a:solidFill>
            </a:endParaRPr>
          </a:p>
        </p:txBody>
      </p:sp>
      <p:pic>
        <p:nvPicPr>
          <p:cNvPr id="9218" name="Picture 2" descr="http://www.nndb.com/people/607/000030517/thomas-gainsborough-crop.jpg"/>
          <p:cNvPicPr>
            <a:picLocks noChangeAspect="1" noChangeArrowheads="1"/>
          </p:cNvPicPr>
          <p:nvPr/>
        </p:nvPicPr>
        <p:blipFill>
          <a:blip r:embed="rId2"/>
          <a:srcRect/>
          <a:stretch>
            <a:fillRect/>
          </a:stretch>
        </p:blipFill>
        <p:spPr bwMode="auto">
          <a:xfrm>
            <a:off x="214282" y="2571744"/>
            <a:ext cx="2500330" cy="3500462"/>
          </a:xfrm>
          <a:prstGeom prst="rect">
            <a:avLst/>
          </a:prstGeom>
          <a:noFill/>
        </p:spPr>
      </p:pic>
      <p:pic>
        <p:nvPicPr>
          <p:cNvPr id="9220" name="Picture 4" descr="http://www.langham.org.uk/HistoryIndex/Constable/JohnConstable.jpg"/>
          <p:cNvPicPr>
            <a:picLocks noChangeAspect="1" noChangeArrowheads="1"/>
          </p:cNvPicPr>
          <p:nvPr/>
        </p:nvPicPr>
        <p:blipFill>
          <a:blip r:embed="rId3"/>
          <a:srcRect/>
          <a:stretch>
            <a:fillRect/>
          </a:stretch>
        </p:blipFill>
        <p:spPr bwMode="auto">
          <a:xfrm>
            <a:off x="3071802" y="2643182"/>
            <a:ext cx="2471495" cy="3429024"/>
          </a:xfrm>
          <a:prstGeom prst="rect">
            <a:avLst/>
          </a:prstGeom>
          <a:noFill/>
        </p:spPr>
      </p:pic>
      <p:pic>
        <p:nvPicPr>
          <p:cNvPr id="9222" name="Picture 6" descr="http://www.bbc.co.uk/history/historic_figures/images/turner_joseph.jpg"/>
          <p:cNvPicPr>
            <a:picLocks noChangeAspect="1" noChangeArrowheads="1"/>
          </p:cNvPicPr>
          <p:nvPr/>
        </p:nvPicPr>
        <p:blipFill>
          <a:blip r:embed="rId4"/>
          <a:srcRect/>
          <a:stretch>
            <a:fillRect/>
          </a:stretch>
        </p:blipFill>
        <p:spPr bwMode="auto">
          <a:xfrm>
            <a:off x="5857883" y="2643182"/>
            <a:ext cx="2520795" cy="34290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4.bp.blogspot.com/_9Qd2iBeL5eM/TBrVEPwjXxI/AAAAAAAAAec/QrqIQNuKS2I/s1600/Joseph_Turner.jpg"/>
          <p:cNvPicPr>
            <a:picLocks noChangeAspect="1" noChangeArrowheads="1"/>
          </p:cNvPicPr>
          <p:nvPr/>
        </p:nvPicPr>
        <p:blipFill>
          <a:blip r:embed="rId2"/>
          <a:srcRect/>
          <a:stretch>
            <a:fillRect/>
          </a:stretch>
        </p:blipFill>
        <p:spPr bwMode="auto">
          <a:xfrm>
            <a:off x="2214546" y="2357430"/>
            <a:ext cx="3857652" cy="4243450"/>
          </a:xfrm>
          <a:prstGeom prst="rect">
            <a:avLst/>
          </a:prstGeom>
          <a:noFill/>
        </p:spPr>
      </p:pic>
      <p:sp>
        <p:nvSpPr>
          <p:cNvPr id="5" name="Прямоугольник 4"/>
          <p:cNvSpPr/>
          <p:nvPr/>
        </p:nvSpPr>
        <p:spPr>
          <a:xfrm>
            <a:off x="0" y="0"/>
            <a:ext cx="9144000" cy="2308324"/>
          </a:xfrm>
          <a:prstGeom prst="rect">
            <a:avLst/>
          </a:prstGeom>
        </p:spPr>
        <p:txBody>
          <a:bodyPr wrap="square">
            <a:spAutoFit/>
          </a:bodyPr>
          <a:lstStyle/>
          <a:p>
            <a:r>
              <a:rPr lang="en-US" sz="2400" dirty="0" smtClean="0">
                <a:solidFill>
                  <a:schemeClr val="accent6">
                    <a:lumMod val="50000"/>
                  </a:schemeClr>
                </a:solidFill>
              </a:rPr>
              <a:t>Joseph </a:t>
            </a:r>
            <a:r>
              <a:rPr lang="en-US" sz="2400" dirty="0" err="1">
                <a:solidFill>
                  <a:schemeClr val="accent6">
                    <a:lumMod val="50000"/>
                  </a:schemeClr>
                </a:solidFill>
              </a:rPr>
              <a:t>Mallord</a:t>
            </a:r>
            <a:r>
              <a:rPr lang="en-US" sz="2400" dirty="0">
                <a:solidFill>
                  <a:schemeClr val="accent6">
                    <a:lumMod val="50000"/>
                  </a:schemeClr>
                </a:solidFill>
              </a:rPr>
              <a:t> William Turner was </a:t>
            </a:r>
            <a:r>
              <a:rPr lang="en-US" sz="2400" dirty="0" err="1">
                <a:solidFill>
                  <a:schemeClr val="accent6">
                    <a:lumMod val="50000"/>
                  </a:schemeClr>
                </a:solidFill>
              </a:rPr>
              <a:t>baptised</a:t>
            </a:r>
            <a:r>
              <a:rPr lang="en-US" sz="2400" dirty="0">
                <a:solidFill>
                  <a:schemeClr val="accent6">
                    <a:lumMod val="50000"/>
                  </a:schemeClr>
                </a:solidFill>
              </a:rPr>
              <a:t> on 14 May 1775, but his date of birth is unknown</a:t>
            </a:r>
            <a:r>
              <a:rPr lang="en-US" sz="2400" dirty="0" smtClean="0">
                <a:solidFill>
                  <a:schemeClr val="accent6">
                    <a:lumMod val="50000"/>
                  </a:schemeClr>
                </a:solidFill>
              </a:rPr>
              <a:t>. He was an outstanding painter whose favorite topic was the sea. He painted waves, clouds and mists with great skill. Although his talent was recognized immediately, he deliberately turned his back on the glittering social world of London. In my opinion he very good combine colors into a harmonious unity. </a:t>
            </a:r>
            <a:endParaRPr lang="ru-RU"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guim.co.uk/sys-images/Observer/Columnist/Columnists/2012/3/14/1331724846521/turner-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786050" y="214290"/>
            <a:ext cx="2198807" cy="584775"/>
          </a:xfrm>
          <a:prstGeom prst="rect">
            <a:avLst/>
          </a:prstGeom>
        </p:spPr>
        <p:txBody>
          <a:bodyPr wrap="none">
            <a:spAutoFit/>
          </a:bodyPr>
          <a:lstStyle/>
          <a:p>
            <a:r>
              <a:rPr lang="en-US" sz="3200" b="1" i="1" dirty="0">
                <a:solidFill>
                  <a:schemeClr val="bg1"/>
                </a:solidFill>
              </a:rPr>
              <a:t>Early career</a:t>
            </a:r>
          </a:p>
        </p:txBody>
      </p:sp>
      <p:sp>
        <p:nvSpPr>
          <p:cNvPr id="3" name="Прямоугольник 2"/>
          <p:cNvSpPr/>
          <p:nvPr/>
        </p:nvSpPr>
        <p:spPr>
          <a:xfrm>
            <a:off x="285720" y="1142984"/>
            <a:ext cx="8501122" cy="3785652"/>
          </a:xfrm>
          <a:prstGeom prst="rect">
            <a:avLst/>
          </a:prstGeom>
        </p:spPr>
        <p:txBody>
          <a:bodyPr wrap="square">
            <a:spAutoFit/>
          </a:bodyPr>
          <a:lstStyle/>
          <a:p>
            <a:r>
              <a:rPr lang="en-US" sz="2400" i="1" dirty="0">
                <a:solidFill>
                  <a:schemeClr val="bg1"/>
                </a:solidFill>
              </a:rPr>
              <a:t>Turner travelled widely in Europe, starting with France and Switzerland in 1802 and studying in the Louvre in Paris in the same </a:t>
            </a:r>
            <a:r>
              <a:rPr lang="en-US" sz="2400" i="1" dirty="0" smtClean="0">
                <a:solidFill>
                  <a:schemeClr val="bg1"/>
                </a:solidFill>
              </a:rPr>
              <a:t>year. </a:t>
            </a:r>
            <a:r>
              <a:rPr lang="en-US" sz="2400" i="1" dirty="0">
                <a:solidFill>
                  <a:schemeClr val="bg1"/>
                </a:solidFill>
              </a:rPr>
              <a:t>Important support for his work came from Walter </a:t>
            </a:r>
            <a:r>
              <a:rPr lang="en-US" sz="2400" i="1" dirty="0" err="1">
                <a:solidFill>
                  <a:schemeClr val="bg1"/>
                </a:solidFill>
              </a:rPr>
              <a:t>Ramsden</a:t>
            </a:r>
            <a:r>
              <a:rPr lang="en-US" sz="2400" i="1" dirty="0">
                <a:solidFill>
                  <a:schemeClr val="bg1"/>
                </a:solidFill>
              </a:rPr>
              <a:t> Fawkes, of </a:t>
            </a:r>
            <a:r>
              <a:rPr lang="en-US" sz="2400" i="1" dirty="0" err="1">
                <a:solidFill>
                  <a:schemeClr val="bg1"/>
                </a:solidFill>
              </a:rPr>
              <a:t>Farnley</a:t>
            </a:r>
            <a:r>
              <a:rPr lang="en-US" sz="2400" i="1" dirty="0">
                <a:solidFill>
                  <a:schemeClr val="bg1"/>
                </a:solidFill>
              </a:rPr>
              <a:t> Hall, near </a:t>
            </a:r>
            <a:r>
              <a:rPr lang="en-US" sz="2400" i="1" dirty="0" err="1">
                <a:solidFill>
                  <a:schemeClr val="bg1"/>
                </a:solidFill>
              </a:rPr>
              <a:t>Otley</a:t>
            </a:r>
            <a:r>
              <a:rPr lang="en-US" sz="2400" i="1" dirty="0">
                <a:solidFill>
                  <a:schemeClr val="bg1"/>
                </a:solidFill>
              </a:rPr>
              <a:t> in Yorkshire, who became a close friend of the artist. Turner first visited </a:t>
            </a:r>
            <a:r>
              <a:rPr lang="en-US" sz="2400" i="1" dirty="0" err="1">
                <a:solidFill>
                  <a:schemeClr val="bg1"/>
                </a:solidFill>
              </a:rPr>
              <a:t>Otley</a:t>
            </a:r>
            <a:r>
              <a:rPr lang="en-US" sz="2400" i="1" dirty="0">
                <a:solidFill>
                  <a:schemeClr val="bg1"/>
                </a:solidFill>
              </a:rPr>
              <a:t> in 1797, aged 22, when commissioned to paint </a:t>
            </a:r>
            <a:r>
              <a:rPr lang="en-US" sz="2400" i="1" dirty="0" smtClean="0">
                <a:solidFill>
                  <a:schemeClr val="bg1"/>
                </a:solidFill>
              </a:rPr>
              <a:t>water </a:t>
            </a:r>
            <a:r>
              <a:rPr lang="en-US" sz="2400" i="1" dirty="0" err="1" smtClean="0">
                <a:solidFill>
                  <a:schemeClr val="bg1"/>
                </a:solidFill>
              </a:rPr>
              <a:t>colours</a:t>
            </a:r>
            <a:r>
              <a:rPr lang="en-US" sz="2400" i="1" dirty="0" smtClean="0">
                <a:solidFill>
                  <a:schemeClr val="bg1"/>
                </a:solidFill>
              </a:rPr>
              <a:t> </a:t>
            </a:r>
            <a:r>
              <a:rPr lang="en-US" sz="2400" i="1" dirty="0">
                <a:solidFill>
                  <a:schemeClr val="bg1"/>
                </a:solidFill>
              </a:rPr>
              <a:t>of the area. He was so attracted to </a:t>
            </a:r>
            <a:r>
              <a:rPr lang="en-US" sz="2400" i="1" dirty="0" err="1">
                <a:solidFill>
                  <a:schemeClr val="bg1"/>
                </a:solidFill>
              </a:rPr>
              <a:t>Otley</a:t>
            </a:r>
            <a:r>
              <a:rPr lang="en-US" sz="2400" i="1" dirty="0">
                <a:solidFill>
                  <a:schemeClr val="bg1"/>
                </a:solidFill>
              </a:rPr>
              <a:t> and the surrounding area that he returned to it throughout his career. The stormy backdrop of Hannibal Crossing The Alps is reputed to have been inspired by a storm over the </a:t>
            </a:r>
            <a:r>
              <a:rPr lang="en-US" sz="2400" i="1" dirty="0" err="1">
                <a:solidFill>
                  <a:schemeClr val="bg1"/>
                </a:solidFill>
              </a:rPr>
              <a:t>Chevin</a:t>
            </a:r>
            <a:r>
              <a:rPr lang="en-US" sz="2400" i="1" dirty="0">
                <a:solidFill>
                  <a:schemeClr val="bg1"/>
                </a:solidFill>
              </a:rPr>
              <a:t> in </a:t>
            </a:r>
            <a:r>
              <a:rPr lang="en-US" sz="2400" i="1" dirty="0" err="1">
                <a:solidFill>
                  <a:schemeClr val="bg1"/>
                </a:solidFill>
              </a:rPr>
              <a:t>Otley</a:t>
            </a:r>
            <a:r>
              <a:rPr lang="en-US" sz="2400" i="1" dirty="0">
                <a:solidFill>
                  <a:schemeClr val="bg1"/>
                </a:solidFill>
              </a:rPr>
              <a:t> while he was staying at </a:t>
            </a:r>
            <a:r>
              <a:rPr lang="en-US" sz="2400" i="1" dirty="0" err="1">
                <a:solidFill>
                  <a:schemeClr val="bg1"/>
                </a:solidFill>
              </a:rPr>
              <a:t>Farnley</a:t>
            </a:r>
            <a:r>
              <a:rPr lang="en-US" sz="2400" i="1" dirty="0">
                <a:solidFill>
                  <a:schemeClr val="bg1"/>
                </a:solidFill>
              </a:rPr>
              <a:t> Hall</a:t>
            </a:r>
            <a:r>
              <a:rPr lang="en-US" sz="2400" i="1" dirty="0" smtClean="0">
                <a:solidFill>
                  <a:schemeClr val="bg1"/>
                </a:solidFill>
              </a:rPr>
              <a:t>. </a:t>
            </a:r>
            <a:endParaRPr lang="ru-RU" sz="24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s://encrypted-tbn1.gstatic.com/images?q=tbn:ANd9GcSISx7J13tCpgJX6urWc-yrsAgfSWP9EJfKmEtQ8LRlJtLACU0WYQ"/>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571736" y="357166"/>
            <a:ext cx="2799292" cy="707886"/>
          </a:xfrm>
          <a:prstGeom prst="rect">
            <a:avLst/>
          </a:prstGeom>
        </p:spPr>
        <p:txBody>
          <a:bodyPr wrap="none">
            <a:spAutoFit/>
          </a:bodyPr>
          <a:lstStyle/>
          <a:p>
            <a:r>
              <a:rPr lang="en-US" sz="4000" b="1" i="1" dirty="0">
                <a:solidFill>
                  <a:schemeClr val="bg1"/>
                </a:solidFill>
              </a:rPr>
              <a:t>Personal life</a:t>
            </a:r>
          </a:p>
        </p:txBody>
      </p:sp>
      <p:sp>
        <p:nvSpPr>
          <p:cNvPr id="3" name="Прямоугольник 2"/>
          <p:cNvSpPr/>
          <p:nvPr/>
        </p:nvSpPr>
        <p:spPr>
          <a:xfrm>
            <a:off x="285720" y="1643050"/>
            <a:ext cx="8429684" cy="3539430"/>
          </a:xfrm>
          <a:prstGeom prst="rect">
            <a:avLst/>
          </a:prstGeom>
        </p:spPr>
        <p:txBody>
          <a:bodyPr wrap="square">
            <a:spAutoFit/>
          </a:bodyPr>
          <a:lstStyle/>
          <a:p>
            <a:r>
              <a:rPr lang="en-US" sz="2800" i="1" dirty="0">
                <a:solidFill>
                  <a:schemeClr val="bg1"/>
                </a:solidFill>
              </a:rPr>
              <a:t>As Turner grew older, he became more eccentric. He had few close friends except for his father, who lived with him for 30 years and worked as his studio assistant. His father's death in 1829 had a profound effect, and thereafter he was subject to bouts of depression. He never married but had a relationship with an older widow, Sarah Danby. He is believed to have been the father of her two daughters born in 1801 and 1811.</a:t>
            </a:r>
            <a:endParaRPr lang="ru-RU" sz="2800" i="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nationalgallery.org.uk/upload/img/turner-rain-steam-speed---great-western-railway-NG538-fm.jpg"/>
          <p:cNvPicPr>
            <a:picLocks noChangeAspect="1" noChangeArrowheads="1"/>
          </p:cNvPicPr>
          <p:nvPr/>
        </p:nvPicPr>
        <p:blipFill>
          <a:blip r:embed="rId2"/>
          <a:srcRect/>
          <a:stretch>
            <a:fillRect/>
          </a:stretch>
        </p:blipFill>
        <p:spPr bwMode="auto">
          <a:xfrm>
            <a:off x="0" y="0"/>
            <a:ext cx="9187129" cy="6858000"/>
          </a:xfrm>
          <a:prstGeom prst="rect">
            <a:avLst/>
          </a:prstGeom>
          <a:noFill/>
        </p:spPr>
      </p:pic>
      <p:sp>
        <p:nvSpPr>
          <p:cNvPr id="2" name="Прямоугольник 1"/>
          <p:cNvSpPr/>
          <p:nvPr/>
        </p:nvSpPr>
        <p:spPr>
          <a:xfrm>
            <a:off x="3286116" y="285728"/>
            <a:ext cx="1609736" cy="769441"/>
          </a:xfrm>
          <a:prstGeom prst="rect">
            <a:avLst/>
          </a:prstGeom>
        </p:spPr>
        <p:txBody>
          <a:bodyPr wrap="none">
            <a:spAutoFit/>
          </a:bodyPr>
          <a:lstStyle/>
          <a:p>
            <a:r>
              <a:rPr lang="en-US" sz="4400" b="1" i="1" dirty="0">
                <a:solidFill>
                  <a:schemeClr val="bg1"/>
                </a:solidFill>
              </a:rPr>
              <a:t>Death</a:t>
            </a:r>
          </a:p>
        </p:txBody>
      </p:sp>
      <p:sp>
        <p:nvSpPr>
          <p:cNvPr id="3" name="Прямоугольник 2"/>
          <p:cNvSpPr/>
          <p:nvPr/>
        </p:nvSpPr>
        <p:spPr>
          <a:xfrm>
            <a:off x="285720" y="1500174"/>
            <a:ext cx="8643998" cy="2677656"/>
          </a:xfrm>
          <a:prstGeom prst="rect">
            <a:avLst/>
          </a:prstGeom>
        </p:spPr>
        <p:txBody>
          <a:bodyPr wrap="square">
            <a:spAutoFit/>
          </a:bodyPr>
          <a:lstStyle/>
          <a:p>
            <a:r>
              <a:rPr lang="en-US" sz="2800" i="1" dirty="0">
                <a:solidFill>
                  <a:schemeClr val="bg1"/>
                </a:solidFill>
              </a:rPr>
              <a:t>Turner died in the house of his mistress Sophia Caroline Booth in </a:t>
            </a:r>
            <a:r>
              <a:rPr lang="en-US" sz="2800" i="1" dirty="0" err="1">
                <a:solidFill>
                  <a:schemeClr val="bg1"/>
                </a:solidFill>
              </a:rPr>
              <a:t>Cheyne</a:t>
            </a:r>
            <a:r>
              <a:rPr lang="en-US" sz="2800" i="1" dirty="0">
                <a:solidFill>
                  <a:schemeClr val="bg1"/>
                </a:solidFill>
              </a:rPr>
              <a:t> Walk in Chelsea on 19 December 1851, and is said to have uttered the last words "The sun is God</a:t>
            </a:r>
            <a:r>
              <a:rPr lang="en-US" sz="2800" i="1" dirty="0" smtClean="0">
                <a:solidFill>
                  <a:schemeClr val="bg1"/>
                </a:solidFill>
              </a:rPr>
              <a:t>".</a:t>
            </a:r>
            <a:r>
              <a:rPr lang="en-US" sz="2800" i="1" dirty="0">
                <a:solidFill>
                  <a:schemeClr val="bg1"/>
                </a:solidFill>
              </a:rPr>
              <a:t> At his request he was buried in St Paul's Cathedral, where he lies next to Sir Joshua </a:t>
            </a:r>
            <a:r>
              <a:rPr lang="en-US" sz="2800" i="1" dirty="0" smtClean="0">
                <a:solidFill>
                  <a:schemeClr val="bg1"/>
                </a:solidFill>
              </a:rPr>
              <a:t>Reynolds. </a:t>
            </a:r>
            <a:r>
              <a:rPr lang="en-US" sz="2800" i="1" dirty="0">
                <a:solidFill>
                  <a:schemeClr val="bg1"/>
                </a:solidFill>
              </a:rPr>
              <a:t>His last exhibition at the Royal Academy was in 1850.</a:t>
            </a:r>
            <a:endParaRPr lang="ru-RU" sz="28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ile:St John's Church, Margate.jpg"/>
          <p:cNvPicPr>
            <a:picLocks noChangeAspect="1" noChangeArrowheads="1"/>
          </p:cNvPicPr>
          <p:nvPr/>
        </p:nvPicPr>
        <p:blipFill>
          <a:blip r:embed="rId2"/>
          <a:srcRect/>
          <a:stretch>
            <a:fillRect/>
          </a:stretch>
        </p:blipFill>
        <p:spPr bwMode="auto">
          <a:xfrm>
            <a:off x="1000100" y="1643050"/>
            <a:ext cx="6858048" cy="5022985"/>
          </a:xfrm>
          <a:prstGeom prst="rect">
            <a:avLst/>
          </a:prstGeom>
          <a:noFill/>
        </p:spPr>
      </p:pic>
      <p:sp>
        <p:nvSpPr>
          <p:cNvPr id="4" name="Прямоугольник 3"/>
          <p:cNvSpPr/>
          <p:nvPr/>
        </p:nvSpPr>
        <p:spPr>
          <a:xfrm>
            <a:off x="0" y="142852"/>
            <a:ext cx="9144000" cy="1569660"/>
          </a:xfrm>
          <a:prstGeom prst="rect">
            <a:avLst/>
          </a:prstGeom>
        </p:spPr>
        <p:txBody>
          <a:bodyPr wrap="square">
            <a:spAutoFit/>
          </a:bodyPr>
          <a:lstStyle/>
          <a:p>
            <a:r>
              <a:rPr lang="en-US" sz="2400" dirty="0">
                <a:solidFill>
                  <a:schemeClr val="accent6">
                    <a:lumMod val="50000"/>
                  </a:schemeClr>
                </a:solidFill>
              </a:rPr>
              <a:t>Drawing of St John's Church, Margate by Turner from around 1786, when he would have been 11 or 12 years old. The ambitious but unsure drawing shows an early struggle with perspective, which can be contrasted with his later work</a:t>
            </a:r>
            <a:endParaRPr lang="ru-RU" sz="2400" dirty="0">
              <a:solidFill>
                <a:schemeClr val="accent6">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A View of the Archbishop's Palace, Lambeth.jpg"/>
          <p:cNvPicPr>
            <a:picLocks noChangeAspect="1" noChangeArrowheads="1"/>
          </p:cNvPicPr>
          <p:nvPr/>
        </p:nvPicPr>
        <p:blipFill>
          <a:blip r:embed="rId2"/>
          <a:srcRect/>
          <a:stretch>
            <a:fillRect/>
          </a:stretch>
        </p:blipFill>
        <p:spPr bwMode="auto">
          <a:xfrm>
            <a:off x="857224" y="1714488"/>
            <a:ext cx="7072362" cy="4994857"/>
          </a:xfrm>
          <a:prstGeom prst="rect">
            <a:avLst/>
          </a:prstGeom>
          <a:noFill/>
        </p:spPr>
      </p:pic>
      <p:sp>
        <p:nvSpPr>
          <p:cNvPr id="3" name="Прямоугольник 2"/>
          <p:cNvSpPr/>
          <p:nvPr/>
        </p:nvSpPr>
        <p:spPr>
          <a:xfrm>
            <a:off x="214282" y="0"/>
            <a:ext cx="8786874" cy="1631216"/>
          </a:xfrm>
          <a:prstGeom prst="rect">
            <a:avLst/>
          </a:prstGeom>
        </p:spPr>
        <p:txBody>
          <a:bodyPr wrap="square">
            <a:spAutoFit/>
          </a:bodyPr>
          <a:lstStyle/>
          <a:p>
            <a:r>
              <a:rPr lang="en-US" sz="2000" dirty="0">
                <a:solidFill>
                  <a:schemeClr val="accent6">
                    <a:lumMod val="50000"/>
                  </a:schemeClr>
                </a:solidFill>
              </a:rPr>
              <a:t>A View of the Archbishop's Palace, </a:t>
            </a:r>
            <a:r>
              <a:rPr lang="en-US" sz="2000" dirty="0" err="1">
                <a:solidFill>
                  <a:schemeClr val="accent6">
                    <a:lumMod val="50000"/>
                  </a:schemeClr>
                </a:solidFill>
              </a:rPr>
              <a:t>Lambeth</a:t>
            </a:r>
            <a:r>
              <a:rPr lang="en-US" sz="2000" dirty="0">
                <a:solidFill>
                  <a:schemeClr val="accent6">
                    <a:lumMod val="50000"/>
                  </a:schemeClr>
                </a:solidFill>
              </a:rPr>
              <a:t> – this </a:t>
            </a:r>
            <a:r>
              <a:rPr lang="en-US" sz="2000" dirty="0" err="1">
                <a:solidFill>
                  <a:schemeClr val="accent6">
                    <a:lumMod val="50000"/>
                  </a:schemeClr>
                </a:solidFill>
              </a:rPr>
              <a:t>watercolour</a:t>
            </a:r>
            <a:r>
              <a:rPr lang="en-US" sz="2000" dirty="0">
                <a:solidFill>
                  <a:schemeClr val="accent6">
                    <a:lumMod val="50000"/>
                  </a:schemeClr>
                </a:solidFill>
              </a:rPr>
              <a:t> was Turner's first to be accepted for the Royal Academy's annual exhibition in April 1790, the month he turned fifteen. The image is a technical presentation of Turner's strong grasp of the elements of perspective with several buildings at sharp angles to each other, demonstrating Turner's thorough mastery of Thomas </a:t>
            </a:r>
            <a:r>
              <a:rPr lang="en-US" sz="2000" dirty="0" err="1">
                <a:solidFill>
                  <a:schemeClr val="accent6">
                    <a:lumMod val="50000"/>
                  </a:schemeClr>
                </a:solidFill>
              </a:rPr>
              <a:t>Malton's</a:t>
            </a:r>
            <a:r>
              <a:rPr lang="en-US" sz="2000" dirty="0">
                <a:solidFill>
                  <a:schemeClr val="accent6">
                    <a:lumMod val="50000"/>
                  </a:schemeClr>
                </a:solidFill>
              </a:rPr>
              <a:t> topographical style</a:t>
            </a:r>
            <a:r>
              <a:rPr lang="en-US" sz="2000" dirty="0" smtClean="0">
                <a:solidFill>
                  <a:schemeClr val="accent6">
                    <a:lumMod val="50000"/>
                  </a:schemeClr>
                </a:solidFill>
              </a:rPr>
              <a:t>.</a:t>
            </a:r>
            <a:endParaRPr lang="ru-RU"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Joseph Mallord William Turner - Dutch Boats in a Gale - WGA23163.jpg"/>
          <p:cNvPicPr>
            <a:picLocks noChangeAspect="1" noChangeArrowheads="1"/>
          </p:cNvPicPr>
          <p:nvPr/>
        </p:nvPicPr>
        <p:blipFill>
          <a:blip r:embed="rId2"/>
          <a:srcRect/>
          <a:stretch>
            <a:fillRect/>
          </a:stretch>
        </p:blipFill>
        <p:spPr bwMode="auto">
          <a:xfrm>
            <a:off x="571472" y="1071546"/>
            <a:ext cx="7725703" cy="5572164"/>
          </a:xfrm>
          <a:prstGeom prst="rect">
            <a:avLst/>
          </a:prstGeom>
          <a:noFill/>
        </p:spPr>
      </p:pic>
      <p:sp>
        <p:nvSpPr>
          <p:cNvPr id="3" name="Прямоугольник 2"/>
          <p:cNvSpPr/>
          <p:nvPr/>
        </p:nvSpPr>
        <p:spPr>
          <a:xfrm>
            <a:off x="1857356" y="214290"/>
            <a:ext cx="6286544" cy="584775"/>
          </a:xfrm>
          <a:prstGeom prst="rect">
            <a:avLst/>
          </a:prstGeom>
        </p:spPr>
        <p:txBody>
          <a:bodyPr wrap="square">
            <a:spAutoFit/>
          </a:bodyPr>
          <a:lstStyle/>
          <a:p>
            <a:r>
              <a:rPr lang="en-US" sz="3200" b="1" dirty="0" smtClean="0">
                <a:solidFill>
                  <a:schemeClr val="accent6">
                    <a:lumMod val="50000"/>
                  </a:schemeClr>
                </a:solidFill>
              </a:rPr>
              <a:t>Dutch </a:t>
            </a:r>
            <a:r>
              <a:rPr lang="en-US" sz="3200" b="1" dirty="0">
                <a:solidFill>
                  <a:schemeClr val="accent6">
                    <a:lumMod val="50000"/>
                  </a:schemeClr>
                </a:solidFill>
              </a:rPr>
              <a:t>Boats in a Gale (1801)</a:t>
            </a:r>
            <a:endParaRPr lang="ru-RU" sz="3200" b="1" dirty="0">
              <a:solidFill>
                <a:schemeClr val="accent6">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386</Words>
  <Application>Microsoft Office PowerPoint</Application>
  <PresentationFormat>Экран (4:3)</PresentationFormat>
  <Paragraphs>19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снижана</dc:creator>
  <cp:lastModifiedBy>снижана</cp:lastModifiedBy>
  <cp:revision>8</cp:revision>
  <dcterms:created xsi:type="dcterms:W3CDTF">2014-02-11T15:02:36Z</dcterms:created>
  <dcterms:modified xsi:type="dcterms:W3CDTF">2014-02-11T16:15:27Z</dcterms:modified>
</cp:coreProperties>
</file>