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289" r:id="rId5"/>
    <p:sldId id="291" r:id="rId6"/>
    <p:sldId id="257" r:id="rId7"/>
    <p:sldId id="260" r:id="rId8"/>
    <p:sldId id="258" r:id="rId9"/>
    <p:sldId id="259" r:id="rId10"/>
    <p:sldId id="263" r:id="rId11"/>
    <p:sldId id="266" r:id="rId12"/>
    <p:sldId id="267" r:id="rId13"/>
    <p:sldId id="268" r:id="rId14"/>
    <p:sldId id="269" r:id="rId15"/>
    <p:sldId id="293" r:id="rId16"/>
    <p:sldId id="294" r:id="rId17"/>
    <p:sldId id="295" r:id="rId18"/>
    <p:sldId id="327" r:id="rId19"/>
    <p:sldId id="328" r:id="rId20"/>
    <p:sldId id="296" r:id="rId21"/>
    <p:sldId id="297" r:id="rId22"/>
    <p:sldId id="298" r:id="rId23"/>
    <p:sldId id="299" r:id="rId24"/>
    <p:sldId id="300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271" r:id="rId37"/>
    <p:sldId id="272" r:id="rId38"/>
    <p:sldId id="279" r:id="rId39"/>
    <p:sldId id="278" r:id="rId40"/>
    <p:sldId id="277" r:id="rId41"/>
    <p:sldId id="281" r:id="rId42"/>
    <p:sldId id="280" r:id="rId43"/>
    <p:sldId id="324" r:id="rId44"/>
    <p:sldId id="325" r:id="rId45"/>
    <p:sldId id="326" r:id="rId46"/>
    <p:sldId id="282" r:id="rId47"/>
    <p:sldId id="273" r:id="rId48"/>
    <p:sldId id="283" r:id="rId49"/>
    <p:sldId id="276" r:id="rId50"/>
    <p:sldId id="284" r:id="rId51"/>
    <p:sldId id="275" r:id="rId52"/>
    <p:sldId id="285" r:id="rId53"/>
    <p:sldId id="287" r:id="rId54"/>
    <p:sldId id="302" r:id="rId55"/>
    <p:sldId id="305" r:id="rId56"/>
    <p:sldId id="286" r:id="rId57"/>
    <p:sldId id="304" r:id="rId58"/>
    <p:sldId id="303" r:id="rId59"/>
    <p:sldId id="306" r:id="rId60"/>
    <p:sldId id="307" r:id="rId61"/>
    <p:sldId id="310" r:id="rId62"/>
    <p:sldId id="329" r:id="rId63"/>
    <p:sldId id="330" r:id="rId64"/>
    <p:sldId id="333" r:id="rId65"/>
    <p:sldId id="332" r:id="rId66"/>
    <p:sldId id="331" r:id="rId67"/>
    <p:sldId id="31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747" autoAdjust="0"/>
    <p:restoredTop sz="94660"/>
  </p:normalViewPr>
  <p:slideViewPr>
    <p:cSldViewPr>
      <p:cViewPr varScale="1">
        <p:scale>
          <a:sx n="93" d="100"/>
          <a:sy n="93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7643834" cy="1428760"/>
          </a:xfrm>
        </p:spPr>
        <p:txBody>
          <a:bodyPr>
            <a:noAutofit/>
          </a:bodyPr>
          <a:lstStyle/>
          <a:p>
            <a:r>
              <a:rPr lang="uk-UA" sz="10000" b="1" i="1" dirty="0" smtClean="0">
                <a:latin typeface="Constantia" pitchFamily="18" charset="0"/>
              </a:rPr>
              <a:t>Австралія</a:t>
            </a:r>
            <a:endParaRPr lang="ru-RU" sz="10000" b="1" i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6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Штати</a:t>
            </a:r>
            <a:endParaRPr lang="ru-RU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a535d6699aa57d03704cebf5693d461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186172"/>
            <a:ext cx="6786610" cy="56718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Autofit/>
          </a:bodyPr>
          <a:lstStyle/>
          <a:p>
            <a:r>
              <a:rPr lang="uk-UA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ru-RU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0002-002-Naselenie-Avstrali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099" y="1142984"/>
            <a:ext cx="6748863" cy="5461114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" y="0"/>
            <a:ext cx="9144064" cy="1214422"/>
          </a:xfrm>
        </p:spPr>
        <p:txBody>
          <a:bodyPr>
            <a:noAutofit/>
          </a:bodyPr>
          <a:lstStyle/>
          <a:p>
            <a:r>
              <a:rPr lang="en-US" sz="585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uk-UA" sz="585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аселення</a:t>
            </a:r>
            <a:r>
              <a:rPr lang="en-US" sz="585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– </a:t>
            </a:r>
            <a:r>
              <a:rPr lang="uk-UA" sz="585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585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uk-UA" sz="585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 млн. чол.</a:t>
            </a:r>
            <a:endParaRPr lang="ru-RU" sz="585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550px-08.01-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85861"/>
            <a:ext cx="9144000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uk-UA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 тривалість життя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uk-UA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81,2 р</a:t>
            </a:r>
            <a:r>
              <a:rPr lang="en-US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ozhidaemaya_prodolzhitelnost_zhizni_pri_rozhdenii_zhenshiny_god_avstraliya_373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142984"/>
            <a:ext cx="8215370" cy="547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ustralia-map-sydney-i17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3668" y="357166"/>
            <a:ext cx="8464611" cy="6143668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359024"/>
          </a:xfrm>
        </p:spPr>
        <p:txBody>
          <a:bodyPr>
            <a:noAutofit/>
          </a:bodyPr>
          <a:lstStyle/>
          <a:p>
            <a:r>
              <a:rPr lang="uk-UA" sz="5000" b="1" i="1" dirty="0"/>
              <a:t>Природні умови та ресурси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285860"/>
            <a:ext cx="8229600" cy="945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Австралія — </a:t>
            </a:r>
            <a:r>
              <a:rPr lang="uk-UA" sz="3600" dirty="0" err="1"/>
              <a:t>найплоскіший</a:t>
            </a:r>
            <a:r>
              <a:rPr lang="uk-UA" sz="3600" dirty="0"/>
              <a:t> материк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49694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49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uk-UA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Вододільний хребет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679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774338"/>
            <a:ext cx="4572000" cy="308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74338"/>
            <a:ext cx="4571999" cy="308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625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795"/>
            <a:ext cx="8229600" cy="970933"/>
          </a:xfrm>
        </p:spPr>
        <p:txBody>
          <a:bodyPr>
            <a:noAutofit/>
          </a:bodyPr>
          <a:lstStyle/>
          <a:p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uk-UA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endParaRPr lang="uk-UA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6" t="2273" b="2273"/>
          <a:stretch>
            <a:fillRect/>
          </a:stretch>
        </p:blipFill>
        <p:spPr bwMode="auto">
          <a:xfrm>
            <a:off x="0" y="785794"/>
            <a:ext cx="3929058" cy="31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335660"/>
            <a:ext cx="5214942" cy="352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6248" y="785794"/>
            <a:ext cx="4857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/>
              <a:t>Австралія</a:t>
            </a:r>
            <a:r>
              <a:rPr lang="ru-RU" sz="4000" dirty="0"/>
              <a:t> </a:t>
            </a:r>
            <a:r>
              <a:rPr lang="ru-RU" sz="4000" dirty="0" err="1"/>
              <a:t>розташована</a:t>
            </a:r>
            <a:r>
              <a:rPr lang="ru-RU" sz="4000" dirty="0"/>
              <a:t> в </a:t>
            </a:r>
            <a:r>
              <a:rPr lang="ru-RU" sz="4000" dirty="0" err="1"/>
              <a:t>трьох</a:t>
            </a:r>
            <a:r>
              <a:rPr lang="ru-RU" sz="4000" dirty="0"/>
              <a:t> </a:t>
            </a:r>
            <a:r>
              <a:rPr lang="ru-RU" sz="4000" dirty="0" err="1"/>
              <a:t>кліматичних</a:t>
            </a:r>
            <a:r>
              <a:rPr lang="ru-RU" sz="4000" dirty="0"/>
              <a:t> поясах</a:t>
            </a:r>
            <a:endParaRPr lang="uk-UA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857628"/>
            <a:ext cx="4000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/>
              <a:t>Пори року в </a:t>
            </a:r>
            <a:r>
              <a:rPr lang="ru-RU" sz="3000" dirty="0" err="1"/>
              <a:t>Австралії</a:t>
            </a:r>
            <a:r>
              <a:rPr lang="ru-RU" sz="3000" dirty="0"/>
              <a:t> не </a:t>
            </a:r>
            <a:r>
              <a:rPr lang="ru-RU" sz="3000" dirty="0" err="1"/>
              <a:t>збігаються</a:t>
            </a:r>
            <a:r>
              <a:rPr lang="ru-RU" sz="3000" dirty="0"/>
              <a:t> з порами року в </a:t>
            </a:r>
            <a:r>
              <a:rPr lang="ru-RU" sz="3000" dirty="0" err="1"/>
              <a:t>нашій</a:t>
            </a:r>
            <a:r>
              <a:rPr lang="ru-RU" sz="3000" dirty="0"/>
              <a:t> </a:t>
            </a:r>
            <a:r>
              <a:rPr lang="ru-RU" sz="3000" dirty="0" err="1"/>
              <a:t>місцевості</a:t>
            </a:r>
            <a:r>
              <a:rPr lang="ru-RU" sz="3000" dirty="0"/>
              <a:t>, тому </a:t>
            </a:r>
            <a:r>
              <a:rPr lang="ru-RU" sz="3000" dirty="0" err="1"/>
              <a:t>що</a:t>
            </a:r>
            <a:r>
              <a:rPr lang="ru-RU" sz="3000" dirty="0"/>
              <a:t> </a:t>
            </a:r>
            <a:r>
              <a:rPr lang="ru-RU" sz="3000" dirty="0" err="1"/>
              <a:t>Австралія</a:t>
            </a:r>
            <a:r>
              <a:rPr lang="ru-RU" sz="3000" dirty="0"/>
              <a:t> </a:t>
            </a:r>
            <a:r>
              <a:rPr lang="ru-RU" sz="3000" dirty="0" err="1"/>
              <a:t>знаходитися</a:t>
            </a:r>
            <a:r>
              <a:rPr lang="ru-RU" sz="3000" dirty="0"/>
              <a:t> </a:t>
            </a:r>
            <a:r>
              <a:rPr lang="ru-RU" sz="3000" dirty="0" err="1" smtClean="0"/>
              <a:t>південніше</a:t>
            </a:r>
            <a:r>
              <a:rPr lang="ru-RU" sz="3000" dirty="0" smtClean="0"/>
              <a:t> </a:t>
            </a:r>
            <a:r>
              <a:rPr lang="ru-RU" sz="3000" dirty="0" err="1" smtClean="0"/>
              <a:t>екватора</a:t>
            </a:r>
            <a:r>
              <a:rPr lang="ru-RU" sz="3000" dirty="0" smtClean="0"/>
              <a:t> </a:t>
            </a:r>
            <a:endParaRPr lang="uk-UA" sz="3000" dirty="0"/>
          </a:p>
        </p:txBody>
      </p:sp>
    </p:spTree>
    <p:extLst>
      <p:ext uri="{BB962C8B-B14F-4D97-AF65-F5344CB8AC3E}">
        <p14:creationId xmlns:p14="http://schemas.microsoft.com/office/powerpoint/2010/main" xmlns="" val="10473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Пустелі</a:t>
            </a:r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напівпустелі</a:t>
            </a:r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1362936843_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870"/>
          <a:stretch>
            <a:fillRect/>
          </a:stretch>
        </p:blipFill>
        <p:spPr>
          <a:xfrm>
            <a:off x="4786314" y="4071942"/>
            <a:ext cx="4357686" cy="2786058"/>
          </a:xfrm>
        </p:spPr>
      </p:pic>
      <p:pic>
        <p:nvPicPr>
          <p:cNvPr id="5" name="Рисунок 4" descr="Outback-Slide3-Big-Red-Simpson-Desert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285860"/>
            <a:ext cx="4786314" cy="5572140"/>
          </a:xfrm>
          <a:prstGeom prst="rect">
            <a:avLst/>
          </a:prstGeom>
        </p:spPr>
      </p:pic>
      <p:pic>
        <p:nvPicPr>
          <p:cNvPr id="6" name="Рисунок 5" descr="blo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285860"/>
            <a:ext cx="4357686" cy="2790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ustral_karta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142984"/>
            <a:ext cx="6715172" cy="5421550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 пустелі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Австралійський Союз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400" dirty="0" smtClean="0">
                <a:latin typeface="Book Antiqua" panose="02040602050305030304" pitchFamily="18" charset="0"/>
              </a:rPr>
              <a:t>Столиця: </a:t>
            </a:r>
            <a:r>
              <a:rPr lang="uk-UA" sz="3400" dirty="0">
                <a:latin typeface="Book Antiqua" panose="02040602050305030304" pitchFamily="18" charset="0"/>
              </a:rPr>
              <a:t>Канберра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4716016" cy="307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09942" y="4941168"/>
            <a:ext cx="415209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400" dirty="0" smtClean="0">
                <a:latin typeface="Book Antiqua" panose="02040602050305030304" pitchFamily="18" charset="0"/>
              </a:rPr>
              <a:t>Площа: </a:t>
            </a:r>
            <a:r>
              <a:rPr lang="uk-UA" sz="3400" dirty="0">
                <a:latin typeface="Book Antiqua" panose="02040602050305030304" pitchFamily="18" charset="0"/>
              </a:rPr>
              <a:t>7,7 </a:t>
            </a:r>
            <a:r>
              <a:rPr lang="uk-UA" sz="3400" dirty="0" err="1" smtClean="0">
                <a:latin typeface="Book Antiqua" panose="02040602050305030304" pitchFamily="18" charset="0"/>
              </a:rPr>
              <a:t>млн</a:t>
            </a:r>
            <a:r>
              <a:rPr lang="uk-UA" sz="3400" dirty="0" smtClean="0">
                <a:latin typeface="Book Antiqua" panose="02040602050305030304" pitchFamily="18" charset="0"/>
              </a:rPr>
              <a:t> </a:t>
            </a:r>
            <a:r>
              <a:rPr lang="uk-UA" sz="3400" dirty="0">
                <a:latin typeface="Book Antiqua" panose="02040602050305030304" pitchFamily="18" charset="0"/>
              </a:rPr>
              <a:t>к</a:t>
            </a:r>
            <a:r>
              <a:rPr lang="uk-UA" sz="3400" dirty="0" smtClean="0">
                <a:latin typeface="Book Antiqua" panose="02040602050305030304" pitchFamily="18" charset="0"/>
              </a:rPr>
              <a:t>м</a:t>
            </a:r>
            <a:r>
              <a:rPr lang="uk-UA" sz="3400" baseline="30000" dirty="0" smtClean="0">
                <a:latin typeface="Book Antiqua" panose="02040602050305030304" pitchFamily="18" charset="0"/>
              </a:rPr>
              <a:t>2</a:t>
            </a:r>
            <a:endParaRPr lang="uk-UA" sz="3400" dirty="0">
              <a:latin typeface="Book Antiqua" panose="02040602050305030304" pitchFamily="18" charset="0"/>
            </a:endParaRPr>
          </a:p>
          <a:p>
            <a:endParaRPr lang="uk-UA" sz="3400" dirty="0">
              <a:latin typeface="Book Antiqua" panose="0204060205030503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3016"/>
            <a:ext cx="4392488" cy="321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078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 води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699" y="1628800"/>
            <a:ext cx="2026568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 smtClean="0">
                <a:latin typeface="Book Antiqua" panose="02040602050305030304" pitchFamily="18" charset="0"/>
              </a:rPr>
              <a:t>Муррей</a:t>
            </a:r>
            <a:endParaRPr lang="uk-UA" sz="3600" dirty="0">
              <a:latin typeface="Book Antiqua" panose="020406020503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79365"/>
            <a:ext cx="4808950" cy="321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283967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085184"/>
            <a:ext cx="1896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err="1">
                <a:latin typeface="Book Antiqua" panose="02040602050305030304" pitchFamily="18" charset="0"/>
              </a:rPr>
              <a:t>Дарлінґ</a:t>
            </a:r>
            <a:endParaRPr lang="uk-UA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0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887"/>
            <a:ext cx="8229600" cy="922114"/>
          </a:xfrm>
        </p:spPr>
        <p:txBody>
          <a:bodyPr>
            <a:noAutofit/>
          </a:bodyPr>
          <a:lstStyle/>
          <a:p>
            <a:r>
              <a:rPr lang="uk-UA" sz="6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Лісові ресурси</a:t>
            </a:r>
            <a:endParaRPr lang="uk-UA" sz="6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69"/>
            <a:ext cx="4427984" cy="28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5" y="928670"/>
            <a:ext cx="4716016" cy="286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1"/>
            <a:ext cx="6912768" cy="306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40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dirty="0" err="1">
                <a:latin typeface="+mn-lt"/>
              </a:rPr>
              <a:t>Австралія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багата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різноманітними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корисними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копалинами</a:t>
            </a:r>
            <a:endParaRPr lang="uk-UA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14554"/>
            <a:ext cx="2880320" cy="1584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 smtClean="0">
                <a:latin typeface="Book Antiqua" panose="02040602050305030304" pitchFamily="18" charset="0"/>
              </a:rPr>
              <a:t>Залізні руди</a:t>
            </a:r>
            <a:endParaRPr lang="uk-UA" sz="4400" dirty="0">
              <a:latin typeface="Book Antiqua" panose="0204060205030503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252" y="1428736"/>
            <a:ext cx="4829748" cy="31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39" y="3924300"/>
            <a:ext cx="4286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6314" y="4643446"/>
            <a:ext cx="4859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latin typeface="Book Antiqua" panose="02040602050305030304" pitchFamily="18" charset="0"/>
              </a:rPr>
              <a:t>Великі родовища поліметалів</a:t>
            </a:r>
          </a:p>
        </p:txBody>
      </p:sp>
    </p:spTree>
    <p:extLst>
      <p:ext uri="{BB962C8B-B14F-4D97-AF65-F5344CB8AC3E}">
        <p14:creationId xmlns:p14="http://schemas.microsoft.com/office/powerpoint/2010/main" xmlns="" val="42832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3" y="0"/>
            <a:ext cx="5357818" cy="335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3" y="908719"/>
            <a:ext cx="360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latin typeface="Book Antiqua" panose="02040602050305030304" pitchFamily="18" charset="0"/>
              </a:rPr>
              <a:t>К</a:t>
            </a:r>
            <a:r>
              <a:rPr lang="uk-UA" sz="4400" dirty="0" smtClean="0">
                <a:latin typeface="Book Antiqua" panose="02040602050305030304" pitchFamily="18" charset="0"/>
              </a:rPr>
              <a:t>ольорові метали</a:t>
            </a:r>
            <a:endParaRPr lang="uk-UA" sz="4400" dirty="0">
              <a:latin typeface="Book Antiqua" panose="0204060205030503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348002"/>
            <a:ext cx="5500695" cy="350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5373216"/>
            <a:ext cx="20152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latin typeface="Book Antiqua" panose="02040602050305030304" pitchFamily="18" charset="0"/>
              </a:rPr>
              <a:t>Золото</a:t>
            </a:r>
            <a:endParaRPr lang="uk-UA" sz="4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05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3456384" cy="1252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400" dirty="0" smtClean="0">
                <a:latin typeface="Book Antiqua" panose="02040602050305030304" pitchFamily="18" charset="0"/>
              </a:rPr>
              <a:t>Кам’яне вугілля</a:t>
            </a:r>
            <a:endParaRPr lang="uk-UA" sz="4400" dirty="0">
              <a:latin typeface="Book Antiqua" panose="0204060205030503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-1"/>
            <a:ext cx="592932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4685"/>
            <a:ext cx="4857752" cy="364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5123291"/>
            <a:ext cx="31662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latin typeface="Book Antiqua" panose="02040602050305030304" pitchFamily="18" charset="0"/>
              </a:rPr>
              <a:t>Нафта і газ</a:t>
            </a:r>
            <a:endParaRPr lang="uk-UA" sz="4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7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17638"/>
          </a:xfrm>
        </p:spPr>
        <p:txBody>
          <a:bodyPr>
            <a:noAutofit/>
          </a:bodyPr>
          <a:lstStyle/>
          <a:p>
            <a:r>
              <a:rPr lang="uk-UA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728">
            <a:off x="133694" y="904064"/>
            <a:ext cx="3965758" cy="263600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778">
            <a:off x="3933182" y="1436339"/>
            <a:ext cx="4968552" cy="337166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44">
            <a:off x="357554" y="3794599"/>
            <a:ext cx="4762500" cy="28803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3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6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714356"/>
            <a:ext cx="8643998" cy="223509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err="1"/>
              <a:t>Австралія</a:t>
            </a:r>
            <a:r>
              <a:rPr lang="ru-RU" sz="3600" dirty="0"/>
              <a:t> — </a:t>
            </a:r>
            <a:r>
              <a:rPr lang="ru-RU" sz="3600" dirty="0" err="1"/>
              <a:t>розвинута</a:t>
            </a:r>
            <a:r>
              <a:rPr lang="ru-RU" sz="3600" dirty="0"/>
              <a:t> </a:t>
            </a:r>
            <a:r>
              <a:rPr lang="ru-RU" sz="3600" dirty="0" err="1"/>
              <a:t>індустріально-аграрна</a:t>
            </a:r>
            <a:r>
              <a:rPr lang="ru-RU" sz="3600" dirty="0"/>
              <a:t> держава, яка входить у десятку </a:t>
            </a:r>
            <a:r>
              <a:rPr lang="ru-RU" sz="3600" dirty="0" err="1"/>
              <a:t>найбільш</a:t>
            </a:r>
            <a:r>
              <a:rPr lang="ru-RU" sz="3600" dirty="0"/>
              <a:t> </a:t>
            </a:r>
            <a:r>
              <a:rPr lang="ru-RU" sz="3600" dirty="0" err="1"/>
              <a:t>розвинутих</a:t>
            </a:r>
            <a:r>
              <a:rPr lang="ru-RU" sz="3600" dirty="0"/>
              <a:t> </a:t>
            </a:r>
            <a:r>
              <a:rPr lang="ru-RU" sz="3600" dirty="0" err="1"/>
              <a:t>країн</a:t>
            </a:r>
            <a:r>
              <a:rPr lang="ru-RU" sz="3600" dirty="0"/>
              <a:t> </a:t>
            </a:r>
            <a:r>
              <a:rPr lang="ru-RU" sz="3600" dirty="0" err="1"/>
              <a:t>світу</a:t>
            </a:r>
            <a:r>
              <a:rPr lang="ru-RU" sz="3600" dirty="0"/>
              <a:t>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44"/>
            <a:ext cx="4498975" cy="428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71743"/>
            <a:ext cx="4643438" cy="42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8914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6" name="Picture 4" descr="http://hello-australia.ru/karta/ekonomicheskaya-karta-avstral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018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r>
              <a:rPr lang="ru-RU" sz="4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Паливно-енергетичний</a:t>
            </a:r>
            <a:r>
              <a:rPr lang="en-US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</a:t>
            </a:r>
            <a:endParaRPr lang="uk-UA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821"/>
          <a:stretch>
            <a:fillRect/>
          </a:stretch>
        </p:blipFill>
        <p:spPr bwMode="auto">
          <a:xfrm>
            <a:off x="2143108" y="1000108"/>
            <a:ext cx="4857784" cy="2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Вася\Desktop\Fotor05041606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90"/>
            <a:ext cx="4572000" cy="3071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old-Energy_Security_1_1135282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86190"/>
            <a:ext cx="4572000" cy="30718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3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Машинобудування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2912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429001"/>
            <a:ext cx="470070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3438" y="714356"/>
            <a:ext cx="4500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Машинобудування</a:t>
            </a:r>
            <a:r>
              <a:rPr lang="ru-RU" sz="3600" dirty="0"/>
              <a:t> </a:t>
            </a:r>
            <a:r>
              <a:rPr lang="ru-RU" sz="3600" dirty="0" err="1"/>
              <a:t>сформувалося</a:t>
            </a:r>
            <a:r>
              <a:rPr lang="ru-RU" sz="3600" dirty="0"/>
              <a:t> на </a:t>
            </a:r>
            <a:r>
              <a:rPr lang="ru-RU" sz="3600" dirty="0" err="1"/>
              <a:t>достатній</a:t>
            </a:r>
            <a:r>
              <a:rPr lang="ru-RU" sz="3600" dirty="0"/>
              <a:t> </a:t>
            </a:r>
            <a:r>
              <a:rPr lang="ru-RU" sz="3600" dirty="0" err="1"/>
              <a:t>металургійній</a:t>
            </a:r>
            <a:r>
              <a:rPr lang="ru-RU" sz="3600" dirty="0"/>
              <a:t> </a:t>
            </a:r>
            <a:r>
              <a:rPr lang="ru-RU" sz="3600" dirty="0" err="1"/>
              <a:t>базі</a:t>
            </a:r>
            <a:endParaRPr lang="uk-UA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964900"/>
            <a:ext cx="44556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/>
              <a:t>Воно</a:t>
            </a:r>
            <a:r>
              <a:rPr lang="ru-RU" sz="2600" dirty="0"/>
              <a:t> </a:t>
            </a:r>
            <a:r>
              <a:rPr lang="ru-RU" sz="2600" dirty="0" err="1"/>
              <a:t>охоплює</a:t>
            </a:r>
            <a:r>
              <a:rPr lang="ru-RU" sz="2600" dirty="0"/>
              <a:t> </a:t>
            </a:r>
            <a:r>
              <a:rPr lang="ru-RU" sz="2600" dirty="0" err="1"/>
              <a:t>підприємства</a:t>
            </a:r>
            <a:r>
              <a:rPr lang="ru-RU" sz="2600" dirty="0"/>
              <a:t> з </a:t>
            </a:r>
            <a:r>
              <a:rPr lang="ru-RU" sz="2600" dirty="0" err="1"/>
              <a:t>виробництва</a:t>
            </a:r>
            <a:r>
              <a:rPr lang="ru-RU" sz="2600" dirty="0"/>
              <a:t> </a:t>
            </a:r>
            <a:r>
              <a:rPr lang="ru-RU" sz="2600" dirty="0" err="1"/>
              <a:t>автомобілів</a:t>
            </a:r>
            <a:r>
              <a:rPr lang="ru-RU" sz="2600" dirty="0"/>
              <a:t>, </a:t>
            </a:r>
            <a:r>
              <a:rPr lang="ru-RU" sz="2600" dirty="0" err="1"/>
              <a:t>сільськогосподарських</a:t>
            </a:r>
            <a:r>
              <a:rPr lang="ru-RU" sz="2600" dirty="0"/>
              <a:t> машин, </a:t>
            </a:r>
            <a:r>
              <a:rPr lang="ru-RU" sz="2600" dirty="0" err="1"/>
              <a:t>залізничного</a:t>
            </a:r>
            <a:r>
              <a:rPr lang="ru-RU" sz="2600" dirty="0"/>
              <a:t> </a:t>
            </a:r>
            <a:r>
              <a:rPr lang="ru-RU" sz="2600" dirty="0" err="1"/>
              <a:t>устаткування</a:t>
            </a:r>
            <a:r>
              <a:rPr lang="ru-RU" sz="2600" dirty="0"/>
              <a:t>, суден, </a:t>
            </a:r>
            <a:r>
              <a:rPr lang="ru-RU" sz="2600" dirty="0" err="1"/>
              <a:t>електротехнічного</a:t>
            </a:r>
            <a:r>
              <a:rPr lang="ru-RU" sz="2600" dirty="0"/>
              <a:t> </a:t>
            </a:r>
            <a:r>
              <a:rPr lang="ru-RU" sz="2600" dirty="0" err="1"/>
              <a:t>машинобудування</a:t>
            </a:r>
            <a:endParaRPr lang="uk-UA" sz="2600" dirty="0"/>
          </a:p>
        </p:txBody>
      </p:sp>
    </p:spTree>
    <p:extLst>
      <p:ext uri="{BB962C8B-B14F-4D97-AF65-F5344CB8AC3E}">
        <p14:creationId xmlns="" xmlns:p14="http://schemas.microsoft.com/office/powerpoint/2010/main" val="98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3970784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>
                <a:latin typeface="Book Antiqua" panose="02040602050305030304" pitchFamily="18" charset="0"/>
              </a:rPr>
              <a:t>Валюта: Австралійський долар</a:t>
            </a:r>
            <a:endParaRPr lang="uk-UA" sz="3600" dirty="0">
              <a:latin typeface="Book Antiqua" panose="020406020503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134" y="116632"/>
            <a:ext cx="465936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7134" y="4865145"/>
            <a:ext cx="4659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>
                <a:latin typeface="Book Antiqua" panose="02040602050305030304" pitchFamily="18" charset="0"/>
              </a:rPr>
              <a:t>Офіційна </a:t>
            </a:r>
            <a:r>
              <a:rPr lang="uk-UA" sz="3600" dirty="0" smtClean="0">
                <a:latin typeface="Book Antiqua" panose="02040602050305030304" pitchFamily="18" charset="0"/>
              </a:rPr>
              <a:t>мова: англійська</a:t>
            </a:r>
            <a:endParaRPr lang="uk-UA" sz="3600" dirty="0">
              <a:latin typeface="Book Antiqua" panose="0204060205030503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810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87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uk-UA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 металургія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271"/>
            <a:ext cx="5357818" cy="31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80" y="887270"/>
            <a:ext cx="3807020" cy="597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5" y="4005064"/>
            <a:ext cx="536416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70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Кольорова металургія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704"/>
            <a:ext cx="4355976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6" y="3859213"/>
            <a:ext cx="9160556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764704"/>
            <a:ext cx="4788024" cy="309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291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Хімічна промисловість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6931"/>
            <a:ext cx="9144000" cy="319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3008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80" y="620689"/>
            <a:ext cx="46139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974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Целюлозно-паперова промисловість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" y="785794"/>
            <a:ext cx="4346688" cy="36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504"/>
            <a:ext cx="4366974" cy="240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7686" y="571480"/>
            <a:ext cx="4786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Целюлозно-паперова</a:t>
            </a:r>
            <a:r>
              <a:rPr lang="ru-RU" sz="3600" dirty="0"/>
              <a:t> </a:t>
            </a:r>
            <a:r>
              <a:rPr lang="ru-RU" sz="3600" dirty="0" err="1"/>
              <a:t>промисловість</a:t>
            </a:r>
            <a:r>
              <a:rPr lang="ru-RU" sz="3600" dirty="0"/>
              <a:t> </a:t>
            </a:r>
            <a:r>
              <a:rPr lang="ru-RU" sz="3600" dirty="0" err="1"/>
              <a:t>працює</a:t>
            </a:r>
            <a:r>
              <a:rPr lang="ru-RU" sz="3600" dirty="0"/>
              <a:t> як на </a:t>
            </a:r>
            <a:r>
              <a:rPr lang="ru-RU" sz="3600" dirty="0" err="1"/>
              <a:t>власній</a:t>
            </a:r>
            <a:r>
              <a:rPr lang="ru-RU" sz="3600" dirty="0"/>
              <a:t>, так і на </a:t>
            </a:r>
            <a:r>
              <a:rPr lang="ru-RU" sz="3600" dirty="0" err="1"/>
              <a:t>довізній</a:t>
            </a:r>
            <a:r>
              <a:rPr lang="ru-RU" sz="3600" dirty="0"/>
              <a:t> </a:t>
            </a:r>
            <a:r>
              <a:rPr lang="ru-RU" sz="3600" dirty="0" err="1"/>
              <a:t>сировині</a:t>
            </a:r>
            <a:endParaRPr lang="uk-UA" sz="36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84" y="3573016"/>
            <a:ext cx="481981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592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/>
          </a:bodyPr>
          <a:lstStyle/>
          <a:p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Легка промисловість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571480"/>
            <a:ext cx="4286248" cy="297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750590" cy="335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0" y="3500438"/>
            <a:ext cx="439341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42918"/>
            <a:ext cx="49291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Легка </a:t>
            </a:r>
            <a:r>
              <a:rPr lang="ru-RU" sz="3200" dirty="0" err="1"/>
              <a:t>промисловість</a:t>
            </a:r>
            <a:r>
              <a:rPr lang="ru-RU" sz="3200" dirty="0"/>
              <a:t> представлена </a:t>
            </a:r>
            <a:r>
              <a:rPr lang="ru-RU" sz="3200" dirty="0" err="1"/>
              <a:t>шкіряно-взуттєвими</a:t>
            </a:r>
            <a:r>
              <a:rPr lang="ru-RU" sz="3200" dirty="0"/>
              <a:t>, </a:t>
            </a:r>
            <a:r>
              <a:rPr lang="ru-RU" sz="3200" dirty="0" err="1"/>
              <a:t>трикотажними</a:t>
            </a:r>
            <a:r>
              <a:rPr lang="ru-RU" sz="3200" dirty="0"/>
              <a:t> і </a:t>
            </a:r>
            <a:r>
              <a:rPr lang="ru-RU" sz="3200" dirty="0" err="1"/>
              <a:t>вовняними</a:t>
            </a:r>
            <a:r>
              <a:rPr lang="ru-RU" sz="3200" dirty="0"/>
              <a:t> </a:t>
            </a:r>
            <a:r>
              <a:rPr lang="ru-RU" sz="3200" dirty="0" err="1"/>
              <a:t>виробництвами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2361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Харчова промисловість</a:t>
            </a:r>
          </a:p>
        </p:txBody>
      </p:sp>
      <p:pic>
        <p:nvPicPr>
          <p:cNvPr id="11267" name="Picture 3" descr="C:\Users\Вася\Desktop\Fotor0504170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00108"/>
            <a:ext cx="7746654" cy="5651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89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uk-UA" sz="6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Сільсіке</a:t>
            </a:r>
            <a:r>
              <a:rPr lang="uk-UA" sz="6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господарство</a:t>
            </a:r>
            <a:endParaRPr lang="ru-RU" sz="6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sheep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2984"/>
            <a:ext cx="435768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6.jpg"/>
          <p:cNvPicPr>
            <a:picLocks noChangeAspect="1"/>
          </p:cNvPicPr>
          <p:nvPr/>
        </p:nvPicPr>
        <p:blipFill>
          <a:blip r:embed="rId3"/>
          <a:srcRect t="8749"/>
          <a:stretch>
            <a:fillRect/>
          </a:stretch>
        </p:blipFill>
        <p:spPr>
          <a:xfrm>
            <a:off x="0" y="4071942"/>
            <a:ext cx="4357686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obl_13100810.jpg"/>
          <p:cNvPicPr>
            <a:picLocks noChangeAspect="1"/>
          </p:cNvPicPr>
          <p:nvPr/>
        </p:nvPicPr>
        <p:blipFill>
          <a:blip r:embed="rId4"/>
          <a:srcRect l="2311" t="4951" r="11881" b="10560"/>
          <a:stretch>
            <a:fillRect/>
          </a:stretch>
        </p:blipFill>
        <p:spPr>
          <a:xfrm>
            <a:off x="4357686" y="1714488"/>
            <a:ext cx="4786314" cy="414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8.01-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214290"/>
            <a:ext cx="5959162" cy="6429420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r>
              <a:rPr lang="uk-UA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Пасовищне тваринництво</a:t>
            </a:r>
            <a:endParaRPr lang="ru-RU" sz="5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stado-korov-na-pastbische-v-avstralii-0002441075-preview.jpg"/>
          <p:cNvPicPr>
            <a:picLocks noChangeAspect="1"/>
          </p:cNvPicPr>
          <p:nvPr/>
        </p:nvPicPr>
        <p:blipFill>
          <a:blip r:embed="rId2"/>
          <a:srcRect l="3125" t="4167" r="4687" b="14583"/>
          <a:stretch>
            <a:fillRect/>
          </a:stretch>
        </p:blipFill>
        <p:spPr>
          <a:xfrm>
            <a:off x="4572000" y="928669"/>
            <a:ext cx="4572000" cy="3022169"/>
          </a:xfrm>
          <a:prstGeom prst="rect">
            <a:avLst/>
          </a:prstGeom>
        </p:spPr>
      </p:pic>
      <p:pic>
        <p:nvPicPr>
          <p:cNvPr id="6" name="Рисунок 5" descr="05 APK.JPG"/>
          <p:cNvPicPr>
            <a:picLocks noChangeAspect="1"/>
          </p:cNvPicPr>
          <p:nvPr/>
        </p:nvPicPr>
        <p:blipFill>
          <a:blip r:embed="rId3"/>
          <a:srcRect t="7416" b="7304"/>
          <a:stretch>
            <a:fillRect/>
          </a:stretch>
        </p:blipFill>
        <p:spPr>
          <a:xfrm>
            <a:off x="4786314" y="3929066"/>
            <a:ext cx="4357686" cy="2928935"/>
          </a:xfrm>
          <a:prstGeom prst="rect">
            <a:avLst/>
          </a:prstGeom>
        </p:spPr>
      </p:pic>
      <p:pic>
        <p:nvPicPr>
          <p:cNvPr id="7" name="Рисунок 6" descr="nz001302l.jpg"/>
          <p:cNvPicPr>
            <a:picLocks noChangeAspect="1"/>
          </p:cNvPicPr>
          <p:nvPr/>
        </p:nvPicPr>
        <p:blipFill>
          <a:blip r:embed="rId4"/>
          <a:srcRect l="3625" t="5375" r="2295" b="9265"/>
          <a:stretch>
            <a:fillRect/>
          </a:stretch>
        </p:blipFill>
        <p:spPr>
          <a:xfrm>
            <a:off x="0" y="928670"/>
            <a:ext cx="4572000" cy="2880172"/>
          </a:xfrm>
          <a:prstGeom prst="rect">
            <a:avLst/>
          </a:prstGeom>
        </p:spPr>
      </p:pic>
      <p:pic>
        <p:nvPicPr>
          <p:cNvPr id="4" name="Содержимое 3" descr="pasture-beechmont-queensland-australia-00518ec7d31e7959b4541ee1ba.jpg"/>
          <p:cNvPicPr>
            <a:picLocks noGrp="1" noChangeAspect="1"/>
          </p:cNvPicPr>
          <p:nvPr>
            <p:ph idx="1"/>
          </p:nvPr>
        </p:nvPicPr>
        <p:blipFill>
          <a:blip r:embed="rId5"/>
          <a:srcRect t="8511"/>
          <a:stretch>
            <a:fillRect/>
          </a:stretch>
        </p:blipFill>
        <p:spPr>
          <a:xfrm>
            <a:off x="-1" y="3786190"/>
            <a:ext cx="4786315" cy="30718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20315174117!Рисунок1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047" b="4000"/>
          <a:stretch>
            <a:fillRect/>
          </a:stretch>
        </p:blipFill>
        <p:spPr>
          <a:xfrm>
            <a:off x="4572000" y="1071546"/>
            <a:ext cx="4572000" cy="2928958"/>
          </a:xfrm>
        </p:spPr>
      </p:pic>
      <p:pic>
        <p:nvPicPr>
          <p:cNvPr id="7" name="Рисунок 6" descr="Sheep_drenching.JPG"/>
          <p:cNvPicPr>
            <a:picLocks noChangeAspect="1"/>
          </p:cNvPicPr>
          <p:nvPr/>
        </p:nvPicPr>
        <p:blipFill>
          <a:blip r:embed="rId3" cstate="print"/>
          <a:srcRect t="2381"/>
          <a:stretch>
            <a:fillRect/>
          </a:stretch>
        </p:blipFill>
        <p:spPr>
          <a:xfrm>
            <a:off x="0" y="1071546"/>
            <a:ext cx="4572000" cy="5786454"/>
          </a:xfrm>
          <a:prstGeom prst="rect">
            <a:avLst/>
          </a:prstGeom>
        </p:spPr>
      </p:pic>
      <p:pic>
        <p:nvPicPr>
          <p:cNvPr id="8" name="Рисунок 7" descr="1251035461_sheep-merinos-classic-second.jpg"/>
          <p:cNvPicPr>
            <a:picLocks noChangeAspect="1"/>
          </p:cNvPicPr>
          <p:nvPr/>
        </p:nvPicPr>
        <p:blipFill>
          <a:blip r:embed="rId4"/>
          <a:srcRect t="9839"/>
          <a:stretch>
            <a:fillRect/>
          </a:stretch>
        </p:blipFill>
        <p:spPr>
          <a:xfrm>
            <a:off x="4571999" y="3929066"/>
            <a:ext cx="4572001" cy="29289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4414" y="0"/>
            <a:ext cx="6357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6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івчарство</a:t>
            </a:r>
            <a:endParaRPr lang="ru-RU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3400" y="188640"/>
            <a:ext cx="5400600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3" y="2852936"/>
            <a:ext cx="424847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64704"/>
            <a:ext cx="3669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Book Antiqua" panose="02040602050305030304" pitchFamily="18" charset="0"/>
              </a:rPr>
              <a:t>Прапор Австралії</a:t>
            </a:r>
            <a:endParaRPr lang="uk-UA" sz="3600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157192"/>
            <a:ext cx="3358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>
                <a:latin typeface="Book Antiqua" panose="02040602050305030304" pitchFamily="18" charset="0"/>
              </a:rPr>
              <a:t>Герб Австралії</a:t>
            </a:r>
            <a:endParaRPr lang="uk-UA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4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Птахівництво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Kirovhleb-bez_sve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58"/>
          <a:stretch>
            <a:fillRect/>
          </a:stretch>
        </p:blipFill>
        <p:spPr>
          <a:xfrm>
            <a:off x="4714876" y="928670"/>
            <a:ext cx="442912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3018200985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4214818"/>
            <a:ext cx="3286116" cy="2464587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6" name="Рисунок 5" descr="img_1334130425_940x7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57587"/>
            <a:ext cx="4714877" cy="330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3-prodam-molodnyak-gusej-porodi-lyeg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1142984"/>
            <a:ext cx="3282913" cy="2173288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1143000"/>
          </a:xfrm>
        </p:spPr>
        <p:txBody>
          <a:bodyPr>
            <a:normAutofit/>
          </a:bodyPr>
          <a:lstStyle/>
          <a:p>
            <a:r>
              <a:rPr lang="uk-UA" sz="6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6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ернове</a:t>
            </a:r>
            <a:r>
              <a:rPr lang="ru-RU" sz="6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endParaRPr lang="ru-RU" sz="6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zrnj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1546"/>
            <a:ext cx="2714612" cy="2428892"/>
          </a:xfrm>
        </p:spPr>
      </p:pic>
      <p:pic>
        <p:nvPicPr>
          <p:cNvPr id="5" name="Рисунок 4" descr="6bf8872da6a9ac7b58205a7deb0ba0d5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071546"/>
            <a:ext cx="3071802" cy="2428892"/>
          </a:xfrm>
          <a:prstGeom prst="rect">
            <a:avLst/>
          </a:prstGeom>
        </p:spPr>
      </p:pic>
      <p:pic>
        <p:nvPicPr>
          <p:cNvPr id="6" name="Рисунок 5" descr="4076755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0438"/>
            <a:ext cx="4500562" cy="3357562"/>
          </a:xfrm>
          <a:prstGeom prst="rect">
            <a:avLst/>
          </a:prstGeom>
        </p:spPr>
      </p:pic>
      <p:pic>
        <p:nvPicPr>
          <p:cNvPr id="7" name="Рисунок 6" descr="bio_1_87ee1ec4a8f5528e185c7fb0eae0d004.jpg"/>
          <p:cNvPicPr>
            <a:picLocks noChangeAspect="1"/>
          </p:cNvPicPr>
          <p:nvPr/>
        </p:nvPicPr>
        <p:blipFill>
          <a:blip r:embed="rId5"/>
          <a:srcRect l="7692"/>
          <a:stretch>
            <a:fillRect/>
          </a:stretch>
        </p:blipFill>
        <p:spPr>
          <a:xfrm>
            <a:off x="4500562" y="3500439"/>
            <a:ext cx="4643438" cy="3357560"/>
          </a:xfrm>
          <a:prstGeom prst="rect">
            <a:avLst/>
          </a:prstGeom>
        </p:spPr>
      </p:pic>
      <p:pic>
        <p:nvPicPr>
          <p:cNvPr id="8" name="Рисунок 7" descr="pic_8219bdb0a27c45a5c26e0ff1d40b96a4.jpg"/>
          <p:cNvPicPr>
            <a:picLocks noChangeAspect="1"/>
          </p:cNvPicPr>
          <p:nvPr/>
        </p:nvPicPr>
        <p:blipFill>
          <a:blip r:embed="rId6"/>
          <a:srcRect l="3946" r="7265"/>
          <a:stretch>
            <a:fillRect/>
          </a:stretch>
        </p:blipFill>
        <p:spPr>
          <a:xfrm>
            <a:off x="2714612" y="1071546"/>
            <a:ext cx="3357586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ollage_photoca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285728"/>
            <a:ext cx="7143800" cy="6286544"/>
          </a:xfrm>
          <a:effectLst>
            <a:glow rad="2286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017161"/>
          </a:xfrm>
        </p:spPr>
        <p:txBody>
          <a:bodyPr>
            <a:normAutofit/>
          </a:bodyPr>
          <a:lstStyle/>
          <a:p>
            <a:r>
              <a:rPr lang="uk-UA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56521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3" y="3857628"/>
            <a:ext cx="5071621" cy="29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811012"/>
            <a:ext cx="41433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Основні</a:t>
            </a:r>
            <a:r>
              <a:rPr lang="ru-RU" sz="3200" dirty="0"/>
              <a:t> </a:t>
            </a:r>
            <a:r>
              <a:rPr lang="ru-RU" sz="3200" dirty="0" err="1"/>
              <a:t>торговельні</a:t>
            </a:r>
            <a:r>
              <a:rPr lang="ru-RU" sz="3200" dirty="0"/>
              <a:t> </a:t>
            </a:r>
            <a:r>
              <a:rPr lang="ru-RU" sz="3200" dirty="0" err="1"/>
              <a:t>зв’язки</a:t>
            </a:r>
            <a:r>
              <a:rPr lang="ru-RU" sz="3200" dirty="0"/>
              <a:t> </a:t>
            </a:r>
            <a:r>
              <a:rPr lang="ru-RU" sz="3200" dirty="0" err="1"/>
              <a:t>Австралії</a:t>
            </a:r>
            <a:r>
              <a:rPr lang="ru-RU" sz="3200" dirty="0"/>
              <a:t> з </a:t>
            </a:r>
            <a:r>
              <a:rPr lang="ru-RU" sz="3200" dirty="0" err="1"/>
              <a:t>іншими</a:t>
            </a:r>
            <a:r>
              <a:rPr lang="ru-RU" sz="3200" dirty="0"/>
              <a:t> державами й континентами </a:t>
            </a:r>
            <a:r>
              <a:rPr lang="ru-RU" sz="3200" dirty="0" err="1"/>
              <a:t>здійснюються</a:t>
            </a:r>
            <a:r>
              <a:rPr lang="ru-RU" sz="3200" dirty="0"/>
              <a:t> </a:t>
            </a:r>
            <a:r>
              <a:rPr lang="ru-RU" sz="3200" dirty="0" err="1"/>
              <a:t>водними</a:t>
            </a:r>
            <a:r>
              <a:rPr lang="ru-RU" sz="3200" dirty="0"/>
              <a:t> шляхами</a:t>
            </a:r>
            <a:endParaRPr lang="uk-UA" sz="3200" dirty="0"/>
          </a:p>
        </p:txBody>
      </p:sp>
    </p:spTree>
    <p:extLst>
      <p:ext uri="{BB962C8B-B14F-4D97-AF65-F5344CB8AC3E}">
        <p14:creationId xmlns="" xmlns:p14="http://schemas.microsoft.com/office/powerpoint/2010/main" val="41727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65" y="3645024"/>
            <a:ext cx="4611445" cy="306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651">
            <a:off x="4329095" y="2857028"/>
            <a:ext cx="5442715" cy="317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379">
            <a:off x="126255" y="125737"/>
            <a:ext cx="6175375" cy="337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35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0"/>
            <a:ext cx="4714876" cy="349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73" y="3484165"/>
            <a:ext cx="5063917" cy="337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34" y="3490764"/>
            <a:ext cx="4144766" cy="33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48393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400" dirty="0"/>
              <a:t>Найбільш розвинені </a:t>
            </a:r>
            <a:r>
              <a:rPr lang="uk-UA" sz="3400" dirty="0" err="1"/>
              <a:t>автомагистральние</a:t>
            </a:r>
            <a:r>
              <a:rPr lang="uk-UA" sz="3400" dirty="0"/>
              <a:t> й залізничні транспортні мережі розташовані на східному узбережжі материка</a:t>
            </a:r>
          </a:p>
        </p:txBody>
      </p:sp>
    </p:spTree>
    <p:extLst>
      <p:ext uri="{BB962C8B-B14F-4D97-AF65-F5344CB8AC3E}">
        <p14:creationId xmlns="" xmlns:p14="http://schemas.microsoft.com/office/powerpoint/2010/main" val="251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Autofit/>
          </a:bodyPr>
          <a:lstStyle/>
          <a:p>
            <a:r>
              <a:rPr lang="ru-RU" sz="5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</a:t>
            </a:r>
            <a:r>
              <a:rPr lang="uk-UA" sz="5800" dirty="0" smtClean="0"/>
              <a:t>і</a:t>
            </a:r>
            <a:r>
              <a:rPr lang="en-US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економічні</a:t>
            </a:r>
            <a:r>
              <a:rPr lang="ru-RU" sz="5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зв’язки</a:t>
            </a:r>
            <a:endParaRPr lang="ru-RU" sz="5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550px-08.01-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78" y="1071546"/>
            <a:ext cx="8798340" cy="5643602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50px-08.01-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847" t="1520" b="2735"/>
          <a:stretch>
            <a:fillRect/>
          </a:stretch>
        </p:blipFill>
        <p:spPr>
          <a:xfrm>
            <a:off x="428596" y="1714488"/>
            <a:ext cx="8362506" cy="4500594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Експортуються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llage_photocat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071546"/>
            <a:ext cx="7000924" cy="56689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>
            <a:noAutofit/>
          </a:bodyPr>
          <a:lstStyle/>
          <a:p>
            <a:r>
              <a:rPr lang="ru-RU" sz="7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Експорту</a:t>
            </a:r>
            <a:r>
              <a:rPr lang="uk-UA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до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Экспорт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306" t="1305" r="12793" b="2088"/>
          <a:stretch>
            <a:fillRect/>
          </a:stretch>
        </p:blipFill>
        <p:spPr>
          <a:xfrm>
            <a:off x="928662" y="1142984"/>
            <a:ext cx="7215238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9001000" cy="6192688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Book Antiqua" panose="02040602050305030304" pitchFamily="18" charset="0"/>
              </a:rPr>
              <a:t>Державний </a:t>
            </a:r>
            <a:r>
              <a:rPr lang="uk-UA" sz="2800" b="1" dirty="0" smtClean="0">
                <a:latin typeface="Book Antiqua" panose="02040602050305030304" pitchFamily="18" charset="0"/>
              </a:rPr>
              <a:t>устрій</a:t>
            </a:r>
            <a:r>
              <a:rPr lang="uk-UA" sz="2800" b="1" dirty="0">
                <a:latin typeface="Book Antiqua" panose="02040602050305030304" pitchFamily="18" charset="0"/>
              </a:rPr>
              <a:t>:</a:t>
            </a:r>
            <a:r>
              <a:rPr lang="uk-UA" sz="2800" dirty="0">
                <a:latin typeface="Book Antiqua" panose="02040602050305030304" pitchFamily="18" charset="0"/>
              </a:rPr>
              <a:t> </a:t>
            </a:r>
            <a:r>
              <a:rPr lang="uk-UA" sz="2800" dirty="0" smtClean="0">
                <a:latin typeface="Book Antiqua" panose="02040602050305030304" pitchFamily="18" charset="0"/>
              </a:rPr>
              <a:t>федеративний</a:t>
            </a:r>
          </a:p>
          <a:p>
            <a:r>
              <a:rPr lang="ru-RU" sz="2800" b="1" dirty="0">
                <a:latin typeface="Book Antiqua" panose="02040602050305030304" pitchFamily="18" charset="0"/>
              </a:rPr>
              <a:t>Форма державного </a:t>
            </a:r>
            <a:r>
              <a:rPr lang="ru-RU" sz="2800" b="1" dirty="0" err="1">
                <a:latin typeface="Book Antiqua" panose="02040602050305030304" pitchFamily="18" charset="0"/>
              </a:rPr>
              <a:t>правління</a:t>
            </a:r>
            <a:r>
              <a:rPr lang="ru-RU" sz="2800" b="1" dirty="0">
                <a:latin typeface="Book Antiqua" panose="02040602050305030304" pitchFamily="18" charset="0"/>
              </a:rPr>
              <a:t>:</a:t>
            </a:r>
            <a:r>
              <a:rPr lang="ru-RU" sz="2800" dirty="0">
                <a:latin typeface="Book Antiqua" panose="02040602050305030304" pitchFamily="18" charset="0"/>
              </a:rPr>
              <a:t> </a:t>
            </a:r>
            <a:r>
              <a:rPr lang="ru-RU" sz="2800" dirty="0" err="1">
                <a:latin typeface="Book Antiqua" panose="02040602050305030304" pitchFamily="18" charset="0"/>
              </a:rPr>
              <a:t>конституційна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монархія</a:t>
            </a:r>
            <a:r>
              <a:rPr lang="ru-RU" sz="2800" dirty="0">
                <a:latin typeface="Book Antiqua" panose="02040602050305030304" pitchFamily="18" charset="0"/>
              </a:rPr>
              <a:t> (головою є </a:t>
            </a:r>
            <a:r>
              <a:rPr lang="ru-RU" sz="2800" dirty="0" err="1">
                <a:latin typeface="Book Antiqua" panose="02040602050305030304" pitchFamily="18" charset="0"/>
              </a:rPr>
              <a:t>англійська</a:t>
            </a:r>
            <a:r>
              <a:rPr lang="ru-RU" sz="2800" dirty="0">
                <a:latin typeface="Book Antiqua" panose="02040602050305030304" pitchFamily="18" charset="0"/>
              </a:rPr>
              <a:t> королева), </a:t>
            </a:r>
            <a:r>
              <a:rPr lang="ru-RU" sz="2800" dirty="0" err="1" smtClean="0">
                <a:latin typeface="Book Antiqua" panose="02040602050305030304" pitchFamily="18" charset="0"/>
              </a:rPr>
              <a:t>фактично</a:t>
            </a:r>
            <a:r>
              <a:rPr lang="ru-RU" sz="2800" dirty="0" smtClean="0">
                <a:latin typeface="Book Antiqua" panose="02040602050305030304" pitchFamily="18" charset="0"/>
              </a:rPr>
              <a:t> </a:t>
            </a:r>
            <a:r>
              <a:rPr lang="ru-RU" sz="2800" dirty="0" err="1" smtClean="0">
                <a:latin typeface="Book Antiqua" panose="02040602050305030304" pitchFamily="18" charset="0"/>
              </a:rPr>
              <a:t>Австралія</a:t>
            </a:r>
            <a:r>
              <a:rPr lang="ru-RU" sz="2800" dirty="0">
                <a:latin typeface="Book Antiqua" panose="02040602050305030304" pitchFamily="18" charset="0"/>
              </a:rPr>
              <a:t> є </a:t>
            </a:r>
            <a:r>
              <a:rPr lang="ru-RU" sz="2800" dirty="0" err="1">
                <a:latin typeface="Book Antiqua" panose="02040602050305030304" pitchFamily="18" charset="0"/>
              </a:rPr>
              <a:t>парламентською</a:t>
            </a:r>
            <a:r>
              <a:rPr lang="ru-RU" sz="2800" dirty="0">
                <a:latin typeface="Book Antiqua" panose="02040602050305030304" pitchFamily="18" charset="0"/>
              </a:rPr>
              <a:t> </a:t>
            </a:r>
            <a:r>
              <a:rPr lang="ru-RU" sz="2800" dirty="0" err="1">
                <a:latin typeface="Book Antiqua" panose="02040602050305030304" pitchFamily="18" charset="0"/>
              </a:rPr>
              <a:t>республікою</a:t>
            </a:r>
            <a:endParaRPr lang="uk-UA" sz="2800" dirty="0">
              <a:latin typeface="Book Antiqua" panose="0204060205030503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5"/>
            <a:ext cx="3384376" cy="468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97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Імпортуються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ollage_photocat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025478"/>
            <a:ext cx="7000924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Імпортує </a:t>
            </a:r>
            <a:r>
              <a:rPr lang="en-US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Импорт.jpg"/>
          <p:cNvPicPr>
            <a:picLocks noGrp="1" noChangeAspect="1"/>
          </p:cNvPicPr>
          <p:nvPr>
            <p:ph idx="1"/>
          </p:nvPr>
        </p:nvPicPr>
        <p:blipFill>
          <a:blip r:embed="rId2"/>
          <a:srcRect l="8076" r="8140"/>
          <a:stretch>
            <a:fillRect/>
          </a:stretch>
        </p:blipFill>
        <p:spPr>
          <a:xfrm>
            <a:off x="928662" y="1142984"/>
            <a:ext cx="7215238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40"/>
          </a:xfrm>
        </p:spPr>
        <p:txBody>
          <a:bodyPr>
            <a:noAutofit/>
          </a:bodyPr>
          <a:lstStyle/>
          <a:p>
            <a:r>
              <a:rPr lang="uk-UA" sz="6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 пам’ятки Австралії</a:t>
            </a:r>
            <a:endParaRPr lang="ru-RU" sz="69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269.jpg"/>
          <p:cNvPicPr>
            <a:picLocks noChangeAspect="1"/>
          </p:cNvPicPr>
          <p:nvPr/>
        </p:nvPicPr>
        <p:blipFill>
          <a:blip r:embed="rId2"/>
          <a:srcRect t="17239" r="14451"/>
          <a:stretch>
            <a:fillRect/>
          </a:stretch>
        </p:blipFill>
        <p:spPr>
          <a:xfrm rot="21327806">
            <a:off x="3178645" y="1979328"/>
            <a:ext cx="3196010" cy="282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00756d1d943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163596">
            <a:off x="160321" y="3572797"/>
            <a:ext cx="3575535" cy="275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33664.jpg"/>
          <p:cNvPicPr>
            <a:picLocks noChangeAspect="1"/>
          </p:cNvPicPr>
          <p:nvPr/>
        </p:nvPicPr>
        <p:blipFill>
          <a:blip r:embed="rId4"/>
          <a:srcRect l="14033" r="3733"/>
          <a:stretch>
            <a:fillRect/>
          </a:stretch>
        </p:blipFill>
        <p:spPr>
          <a:xfrm rot="335891">
            <a:off x="5577252" y="3381439"/>
            <a:ext cx="3444721" cy="278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Острів </a:t>
            </a:r>
            <a:r>
              <a:rPr lang="uk-UA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Фрейзера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Fraser-Island-Austral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86190"/>
            <a:ext cx="4306129" cy="3071810"/>
          </a:xfrm>
        </p:spPr>
      </p:pic>
      <p:pic>
        <p:nvPicPr>
          <p:cNvPr id="6" name="Рисунок 5" descr="explore-icons-fraser-island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786190"/>
            <a:ext cx="4857752" cy="3071810"/>
          </a:xfrm>
          <a:prstGeom prst="rect">
            <a:avLst/>
          </a:prstGeom>
        </p:spPr>
      </p:pic>
      <p:pic>
        <p:nvPicPr>
          <p:cNvPr id="7" name="Рисунок 6" descr="site_0630_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871" y="1000108"/>
            <a:ext cx="4174269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071546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Острів Філіпа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96_fu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14752"/>
            <a:ext cx="4490699" cy="3143248"/>
          </a:xfrm>
        </p:spPr>
      </p:pic>
      <p:pic>
        <p:nvPicPr>
          <p:cNvPr id="6" name="Рисунок 5" descr="92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59" y="3714752"/>
            <a:ext cx="4730641" cy="3143248"/>
          </a:xfrm>
          <a:prstGeom prst="rect">
            <a:avLst/>
          </a:prstGeom>
        </p:spPr>
      </p:pic>
      <p:pic>
        <p:nvPicPr>
          <p:cNvPr id="5" name="Рисунок 4" descr="90017872_Luchshie_dostoprimechatelnosti_Avstralii__Ostrov_Fillip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7232"/>
            <a:ext cx="4572000" cy="2863942"/>
          </a:xfrm>
          <a:prstGeom prst="rect">
            <a:avLst/>
          </a:prstGeom>
        </p:spPr>
      </p:pic>
      <p:pic>
        <p:nvPicPr>
          <p:cNvPr id="7" name="Рисунок 6" descr="south australia.jpg"/>
          <p:cNvPicPr>
            <a:picLocks noChangeAspect="1"/>
          </p:cNvPicPr>
          <p:nvPr/>
        </p:nvPicPr>
        <p:blipFill>
          <a:blip r:embed="rId5"/>
          <a:srcRect l="9488" t="4717" r="3333" b="15094"/>
          <a:stretch>
            <a:fillRect/>
          </a:stretch>
        </p:blipFill>
        <p:spPr>
          <a:xfrm>
            <a:off x="0" y="857232"/>
            <a:ext cx="4572000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Бар'єрний Риф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great-barrier-reef-australia2-1800x2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911202"/>
            <a:ext cx="4572001" cy="2946798"/>
          </a:xfrm>
          <a:prstGeom prst="rect">
            <a:avLst/>
          </a:prstGeom>
        </p:spPr>
      </p:pic>
      <p:pic>
        <p:nvPicPr>
          <p:cNvPr id="8" name="Рисунок 7" descr="picfornewslettereefshot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71546"/>
            <a:ext cx="4572000" cy="2857520"/>
          </a:xfrm>
          <a:prstGeom prst="rect">
            <a:avLst/>
          </a:prstGeom>
        </p:spPr>
      </p:pic>
      <p:pic>
        <p:nvPicPr>
          <p:cNvPr id="10" name="Содержимое 9" descr="Reef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1999" y="3929066"/>
            <a:ext cx="4572001" cy="2928934"/>
          </a:xfrm>
        </p:spPr>
      </p:pic>
      <p:pic>
        <p:nvPicPr>
          <p:cNvPr id="11" name="Рисунок 10" descr="shutterstock_419373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1546"/>
            <a:ext cx="4572000" cy="2857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Сідней</a:t>
            </a:r>
            <a:endParaRPr lang="ru-RU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city_vie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1545"/>
            <a:ext cx="4525576" cy="2803121"/>
          </a:xfrm>
        </p:spPr>
      </p:pic>
      <p:pic>
        <p:nvPicPr>
          <p:cNvPr id="6" name="Рисунок 5" descr="1259754241sidnei.jpg"/>
          <p:cNvPicPr>
            <a:picLocks noChangeAspect="1"/>
          </p:cNvPicPr>
          <p:nvPr/>
        </p:nvPicPr>
        <p:blipFill>
          <a:blip r:embed="rId3"/>
          <a:srcRect b="21300"/>
          <a:stretch>
            <a:fillRect/>
          </a:stretch>
        </p:blipFill>
        <p:spPr>
          <a:xfrm>
            <a:off x="0" y="4286232"/>
            <a:ext cx="4500562" cy="2571768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285992"/>
            <a:ext cx="4643438" cy="354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з кроликами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rabbits.jpg"/>
          <p:cNvPicPr>
            <a:picLocks noChangeAspect="1"/>
          </p:cNvPicPr>
          <p:nvPr/>
        </p:nvPicPr>
        <p:blipFill>
          <a:blip r:embed="rId2" cstate="print"/>
          <a:srcRect t="12986" b="9559"/>
          <a:stretch>
            <a:fillRect/>
          </a:stretch>
        </p:blipFill>
        <p:spPr>
          <a:xfrm>
            <a:off x="2428860" y="1000108"/>
            <a:ext cx="4046479" cy="2857520"/>
          </a:xfrm>
          <a:prstGeom prst="rect">
            <a:avLst/>
          </a:prstGeom>
        </p:spPr>
      </p:pic>
      <p:pic>
        <p:nvPicPr>
          <p:cNvPr id="4" name="Содержимое 3" descr="t-5-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3786190"/>
            <a:ext cx="3929058" cy="3071810"/>
          </a:xfrm>
        </p:spPr>
      </p:pic>
      <p:pic>
        <p:nvPicPr>
          <p:cNvPr id="5" name="Рисунок 4" descr="125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3786190"/>
            <a:ext cx="5214942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142900"/>
            <a:ext cx="8229600" cy="1142984"/>
          </a:xfrm>
        </p:spPr>
        <p:txBody>
          <a:bodyPr>
            <a:normAutofit/>
          </a:bodyPr>
          <a:lstStyle/>
          <a:p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Кенгуру</a:t>
            </a:r>
            <a:endParaRPr lang="ru-RU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hq-wallpapers_ru_animals_10150_1280x1024.jpg"/>
          <p:cNvPicPr>
            <a:picLocks noGrp="1" noChangeAspect="1"/>
          </p:cNvPicPr>
          <p:nvPr>
            <p:ph idx="1"/>
          </p:nvPr>
        </p:nvPicPr>
        <p:blipFill>
          <a:blip r:embed="rId2"/>
          <a:srcRect t="23222" b="7111"/>
          <a:stretch>
            <a:fillRect/>
          </a:stretch>
        </p:blipFill>
        <p:spPr>
          <a:xfrm>
            <a:off x="2214546" y="1000108"/>
            <a:ext cx="4229864" cy="2357454"/>
          </a:xfrm>
        </p:spPr>
      </p:pic>
      <p:pic>
        <p:nvPicPr>
          <p:cNvPr id="5" name="Рисунок 4" descr="animal-kangaroos-wallpaper-1400x1050.jpg"/>
          <p:cNvPicPr>
            <a:picLocks noChangeAspect="1"/>
          </p:cNvPicPr>
          <p:nvPr/>
        </p:nvPicPr>
        <p:blipFill>
          <a:blip r:embed="rId3"/>
          <a:srcRect l="11497" t="4269" r="8329" b="493"/>
          <a:stretch>
            <a:fillRect/>
          </a:stretch>
        </p:blipFill>
        <p:spPr>
          <a:xfrm>
            <a:off x="0" y="3357562"/>
            <a:ext cx="3929058" cy="3500438"/>
          </a:xfrm>
          <a:prstGeom prst="rect">
            <a:avLst/>
          </a:prstGeom>
        </p:spPr>
      </p:pic>
      <p:pic>
        <p:nvPicPr>
          <p:cNvPr id="6" name="Рисунок 5" descr="Canguru9.jpg"/>
          <p:cNvPicPr>
            <a:picLocks noChangeAspect="1"/>
          </p:cNvPicPr>
          <p:nvPr/>
        </p:nvPicPr>
        <p:blipFill>
          <a:blip r:embed="rId4"/>
          <a:srcRect l="2299" t="876" r="4926" b="15928"/>
          <a:stretch>
            <a:fillRect/>
          </a:stretch>
        </p:blipFill>
        <p:spPr>
          <a:xfrm>
            <a:off x="3929058" y="3350605"/>
            <a:ext cx="5214942" cy="350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 Австралії витрачають на покер більше всіх у світі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hachem.jpg"/>
          <p:cNvPicPr>
            <a:picLocks noGrp="1" noChangeAspect="1"/>
          </p:cNvPicPr>
          <p:nvPr>
            <p:ph idx="1"/>
          </p:nvPr>
        </p:nvPicPr>
        <p:blipFill>
          <a:blip r:embed="rId2"/>
          <a:srcRect b="22499"/>
          <a:stretch>
            <a:fillRect/>
          </a:stretch>
        </p:blipFill>
        <p:spPr>
          <a:xfrm>
            <a:off x="2500298" y="4286256"/>
            <a:ext cx="3571900" cy="2571744"/>
          </a:xfrm>
        </p:spPr>
      </p:pic>
      <p:pic>
        <p:nvPicPr>
          <p:cNvPr id="5" name="Рисунок 4" descr="2080017e9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428736"/>
            <a:ext cx="4786314" cy="2857520"/>
          </a:xfrm>
          <a:prstGeom prst="rect">
            <a:avLst/>
          </a:prstGeom>
        </p:spPr>
      </p:pic>
      <p:pic>
        <p:nvPicPr>
          <p:cNvPr id="6" name="Рисунок 5" descr="etiar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36"/>
            <a:ext cx="4357686" cy="2860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6400" b="1" i="1" dirty="0" err="1" smtClean="0"/>
              <a:t>Географічне</a:t>
            </a:r>
            <a:r>
              <a:rPr lang="ru-RU" sz="6400" b="1" i="1" dirty="0" smtClean="0"/>
              <a:t> </a:t>
            </a:r>
            <a:r>
              <a:rPr lang="ru-RU" sz="6400" b="1" i="1" dirty="0" err="1" smtClean="0"/>
              <a:t>положення</a:t>
            </a:r>
            <a:endParaRPr lang="ru-RU" sz="6400" b="1" i="1" dirty="0"/>
          </a:p>
        </p:txBody>
      </p:sp>
      <p:pic>
        <p:nvPicPr>
          <p:cNvPr id="6" name="Содержимое 5" descr="avs9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05" r="952" b="1389"/>
          <a:stretch>
            <a:fillRect/>
          </a:stretch>
        </p:blipFill>
        <p:spPr>
          <a:xfrm>
            <a:off x="642910" y="1142984"/>
            <a:ext cx="7737440" cy="538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uk-UA" sz="4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Закон, який забороняв людям купатися на громадських пляжах</a:t>
            </a:r>
            <a:endParaRPr lang="ru-RU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aust-margaretriv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338" t="5183"/>
          <a:stretch>
            <a:fillRect/>
          </a:stretch>
        </p:blipFill>
        <p:spPr>
          <a:xfrm>
            <a:off x="0" y="1428735"/>
            <a:ext cx="4214810" cy="2756487"/>
          </a:xfrm>
        </p:spPr>
      </p:pic>
      <p:pic>
        <p:nvPicPr>
          <p:cNvPr id="5" name="Рисунок 4" descr="sydney-bondi-beach-australia-wallpaper-house-design-resolution_459582.jpg"/>
          <p:cNvPicPr>
            <a:picLocks noChangeAspect="1"/>
          </p:cNvPicPr>
          <p:nvPr/>
        </p:nvPicPr>
        <p:blipFill>
          <a:blip r:embed="rId3" cstate="print"/>
          <a:srcRect l="2591" t="7317"/>
          <a:stretch>
            <a:fillRect/>
          </a:stretch>
        </p:blipFill>
        <p:spPr>
          <a:xfrm>
            <a:off x="1714480" y="4143380"/>
            <a:ext cx="5786478" cy="2714620"/>
          </a:xfrm>
          <a:prstGeom prst="rect">
            <a:avLst/>
          </a:prstGeom>
        </p:spPr>
      </p:pic>
      <p:pic>
        <p:nvPicPr>
          <p:cNvPr id="6" name="Рисунок 5" descr="noo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410881"/>
            <a:ext cx="4000497" cy="2732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володіє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найбільшою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частиною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Антарктики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5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1500174"/>
            <a:ext cx="5572164" cy="52149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1417638"/>
          </a:xfrm>
        </p:spPr>
        <p:txBody>
          <a:bodyPr>
            <a:noAutofit/>
          </a:bodyPr>
          <a:lstStyle/>
          <a:p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Австралія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материк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найбільшою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кількістю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отруйних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звірів</a:t>
            </a:r>
            <a:r>
              <a:rPr lang="ru-RU" sz="4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4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rcRect t="4758" b="4837"/>
          <a:stretch>
            <a:fillRect/>
          </a:stretch>
        </p:blipFill>
        <p:spPr>
          <a:xfrm>
            <a:off x="1000100" y="1214422"/>
            <a:ext cx="3714776" cy="2857520"/>
          </a:xfrm>
        </p:spPr>
      </p:pic>
      <p:pic>
        <p:nvPicPr>
          <p:cNvPr id="5" name="Рисунок 4" descr="1742126.jpg"/>
          <p:cNvPicPr>
            <a:picLocks noChangeAspect="1"/>
          </p:cNvPicPr>
          <p:nvPr/>
        </p:nvPicPr>
        <p:blipFill>
          <a:blip r:embed="rId3"/>
          <a:srcRect t="2491"/>
          <a:stretch>
            <a:fillRect/>
          </a:stretch>
        </p:blipFill>
        <p:spPr>
          <a:xfrm>
            <a:off x="4714876" y="1216202"/>
            <a:ext cx="3286148" cy="2865732"/>
          </a:xfrm>
          <a:prstGeom prst="rect">
            <a:avLst/>
          </a:prstGeom>
        </p:spPr>
      </p:pic>
      <p:pic>
        <p:nvPicPr>
          <p:cNvPr id="6" name="Рисунок 5" descr="1318512307_poison_fish_06.jpg"/>
          <p:cNvPicPr>
            <a:picLocks noChangeAspect="1"/>
          </p:cNvPicPr>
          <p:nvPr/>
        </p:nvPicPr>
        <p:blipFill>
          <a:blip r:embed="rId4"/>
          <a:srcRect l="9241" t="7408" r="10717" b="17558"/>
          <a:stretch>
            <a:fillRect/>
          </a:stretch>
        </p:blipFill>
        <p:spPr>
          <a:xfrm>
            <a:off x="0" y="4094589"/>
            <a:ext cx="4786314" cy="2763411"/>
          </a:xfrm>
          <a:prstGeom prst="rect">
            <a:avLst/>
          </a:prstGeom>
        </p:spPr>
      </p:pic>
      <p:pic>
        <p:nvPicPr>
          <p:cNvPr id="7" name="Рисунок 6" descr="1391673295_why_arachnophobes_should_skip_australia_15.jpg"/>
          <p:cNvPicPr>
            <a:picLocks noChangeAspect="1"/>
          </p:cNvPicPr>
          <p:nvPr/>
        </p:nvPicPr>
        <p:blipFill>
          <a:blip r:embed="rId5"/>
          <a:srcRect l="9719" t="5588" r="8850" b="11801"/>
          <a:stretch>
            <a:fillRect/>
          </a:stretch>
        </p:blipFill>
        <p:spPr>
          <a:xfrm>
            <a:off x="4749983" y="4071942"/>
            <a:ext cx="4394017" cy="278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Головне стихійне лихо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9038464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28" y="3714752"/>
            <a:ext cx="4143372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Le_lac_Hume_près_de_Tallangat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4752"/>
            <a:ext cx="5000628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r-AUSTRALIA-CYCLONE-large570.jpg"/>
          <p:cNvPicPr>
            <a:picLocks noChangeAspect="1"/>
          </p:cNvPicPr>
          <p:nvPr/>
        </p:nvPicPr>
        <p:blipFill>
          <a:blip r:embed="rId4"/>
          <a:srcRect l="21386" r="3768" b="6925"/>
          <a:stretch>
            <a:fillRect/>
          </a:stretch>
        </p:blipFill>
        <p:spPr>
          <a:xfrm>
            <a:off x="4643438" y="928670"/>
            <a:ext cx="4500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torm.jpg"/>
          <p:cNvPicPr>
            <a:picLocks noChangeAspect="1"/>
          </p:cNvPicPr>
          <p:nvPr/>
        </p:nvPicPr>
        <p:blipFill>
          <a:blip r:embed="rId5"/>
          <a:srcRect t="40" r="11770" b="2380"/>
          <a:stretch>
            <a:fillRect/>
          </a:stretch>
        </p:blipFill>
        <p:spPr>
          <a:xfrm>
            <a:off x="0" y="928670"/>
            <a:ext cx="4643439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Середньостатистичний австралієць з'їдає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0_7a084_f2f9031c_XL.jpg"/>
          <p:cNvPicPr>
            <a:picLocks noChangeAspect="1"/>
          </p:cNvPicPr>
          <p:nvPr/>
        </p:nvPicPr>
        <p:blipFill>
          <a:blip r:embed="rId2"/>
          <a:srcRect l="2174" t="10870" r="4348" b="4348"/>
          <a:stretch>
            <a:fillRect/>
          </a:stretch>
        </p:blipFill>
        <p:spPr>
          <a:xfrm>
            <a:off x="0" y="1242487"/>
            <a:ext cx="3929058" cy="2472265"/>
          </a:xfrm>
          <a:prstGeom prst="rect">
            <a:avLst/>
          </a:prstGeom>
        </p:spPr>
      </p:pic>
      <p:pic>
        <p:nvPicPr>
          <p:cNvPr id="7" name="Рисунок 6" descr="brahma.gif"/>
          <p:cNvPicPr>
            <a:picLocks noChangeAspect="1"/>
          </p:cNvPicPr>
          <p:nvPr/>
        </p:nvPicPr>
        <p:blipFill>
          <a:blip r:embed="rId3"/>
          <a:srcRect l="15554" r="1421"/>
          <a:stretch>
            <a:fillRect/>
          </a:stretch>
        </p:blipFill>
        <p:spPr>
          <a:xfrm>
            <a:off x="5143504" y="1241038"/>
            <a:ext cx="4000496" cy="2511154"/>
          </a:xfrm>
          <a:prstGeom prst="rect">
            <a:avLst/>
          </a:prstGeom>
        </p:spPr>
      </p:pic>
      <p:pic>
        <p:nvPicPr>
          <p:cNvPr id="4" name="Содержимое 3" descr="f_68773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72132" y="3714752"/>
            <a:ext cx="3571868" cy="3143248"/>
          </a:xfrm>
        </p:spPr>
      </p:pic>
      <p:pic>
        <p:nvPicPr>
          <p:cNvPr id="8" name="Рисунок 7" descr="_origin_Vienkarsi-lieliski-2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14752"/>
            <a:ext cx="5572132" cy="314324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Optus-10 rende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3786191"/>
            <a:ext cx="4071934" cy="3071810"/>
          </a:xfrm>
        </p:spPr>
      </p:pic>
      <p:pic>
        <p:nvPicPr>
          <p:cNvPr id="6" name="Рисунок 5" descr="14739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142984"/>
            <a:ext cx="4071934" cy="2696315"/>
          </a:xfrm>
          <a:prstGeom prst="rect">
            <a:avLst/>
          </a:prstGeom>
        </p:spPr>
      </p:pic>
      <p:pic>
        <p:nvPicPr>
          <p:cNvPr id="5" name="Рисунок 4" descr="1317149023_cc64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7364"/>
            <a:ext cx="5072065" cy="40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Тасманія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302346685_nature-wallpapers-n173_nevseoboi.com.ua.jpg"/>
          <p:cNvPicPr>
            <a:picLocks noChangeAspect="1"/>
          </p:cNvPicPr>
          <p:nvPr/>
        </p:nvPicPr>
        <p:blipFill>
          <a:blip r:embed="rId2" cstate="print"/>
          <a:srcRect l="8537" b="42263"/>
          <a:stretch>
            <a:fillRect/>
          </a:stretch>
        </p:blipFill>
        <p:spPr>
          <a:xfrm>
            <a:off x="2786050" y="3857376"/>
            <a:ext cx="6357950" cy="3000624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857232"/>
            <a:ext cx="4214810" cy="3000396"/>
          </a:xfrm>
          <a:prstGeom prst="rect">
            <a:avLst/>
          </a:prstGeom>
        </p:spPr>
      </p:pic>
      <p:pic>
        <p:nvPicPr>
          <p:cNvPr id="7" name="Рисунок 6" descr="1269279414_26908-094745-fa6efc25a7de4dfbbd1e2f046a69f940.jpg"/>
          <p:cNvPicPr>
            <a:picLocks noChangeAspect="1"/>
          </p:cNvPicPr>
          <p:nvPr/>
        </p:nvPicPr>
        <p:blipFill>
          <a:blip r:embed="rId4"/>
          <a:srcRect t="12741" b="9187"/>
          <a:stretch>
            <a:fillRect/>
          </a:stretch>
        </p:blipFill>
        <p:spPr>
          <a:xfrm>
            <a:off x="0" y="3857628"/>
            <a:ext cx="2786050" cy="3000372"/>
          </a:xfrm>
          <a:prstGeom prst="rect">
            <a:avLst/>
          </a:prstGeom>
        </p:spPr>
      </p:pic>
      <p:pic>
        <p:nvPicPr>
          <p:cNvPr id="4" name="Содержимое 3" descr="AU_TAS_LakeOberon.jpg"/>
          <p:cNvPicPr>
            <a:picLocks noGrp="1" noChangeAspect="1"/>
          </p:cNvPicPr>
          <p:nvPr>
            <p:ph idx="1"/>
          </p:nvPr>
        </p:nvPicPr>
        <p:blipFill>
          <a:blip r:embed="rId5"/>
          <a:srcRect b="19907"/>
          <a:stretch>
            <a:fillRect/>
          </a:stretch>
        </p:blipFill>
        <p:spPr>
          <a:xfrm>
            <a:off x="0" y="853762"/>
            <a:ext cx="4929190" cy="3003866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2143132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88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Дякуємо за увагу!</a:t>
            </a:r>
            <a:endParaRPr lang="ru-RU" sz="8800" b="1" i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rta_avstralii_novoj_zelandii_na_russkom_yazike.jpg"/>
          <p:cNvPicPr>
            <a:picLocks noGrp="1" noChangeAspect="1"/>
          </p:cNvPicPr>
          <p:nvPr>
            <p:ph idx="1"/>
          </p:nvPr>
        </p:nvPicPr>
        <p:blipFill>
          <a:blip r:embed="rId2"/>
          <a:srcRect l="2727" t="2380" r="3636" b="3617"/>
          <a:stretch>
            <a:fillRect/>
          </a:stretch>
        </p:blipFill>
        <p:spPr>
          <a:xfrm>
            <a:off x="0" y="8993"/>
            <a:ext cx="9144000" cy="6849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стрів</a:t>
            </a:r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Нова 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Ґвінея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m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142984"/>
            <a:ext cx="5143504" cy="2680337"/>
          </a:xfrm>
        </p:spPr>
      </p:pic>
      <p:pic>
        <p:nvPicPr>
          <p:cNvPr id="5" name="Рисунок 4" descr="papua-12956400331956_w990h700.jpg"/>
          <p:cNvPicPr>
            <a:picLocks noChangeAspect="1"/>
          </p:cNvPicPr>
          <p:nvPr/>
        </p:nvPicPr>
        <p:blipFill>
          <a:blip r:embed="rId3"/>
          <a:srcRect t="11569"/>
          <a:stretch>
            <a:fillRect/>
          </a:stretch>
        </p:blipFill>
        <p:spPr>
          <a:xfrm>
            <a:off x="0" y="3786190"/>
            <a:ext cx="4631570" cy="3071810"/>
          </a:xfrm>
          <a:prstGeom prst="rect">
            <a:avLst/>
          </a:prstGeom>
        </p:spPr>
      </p:pic>
      <p:pic>
        <p:nvPicPr>
          <p:cNvPr id="6" name="Рисунок 5" descr="13141888404e54ee28eea5b.jpg"/>
          <p:cNvPicPr>
            <a:picLocks noChangeAspect="1"/>
          </p:cNvPicPr>
          <p:nvPr/>
        </p:nvPicPr>
        <p:blipFill>
          <a:blip r:embed="rId4"/>
          <a:srcRect t="10137"/>
          <a:stretch>
            <a:fillRect/>
          </a:stretch>
        </p:blipFill>
        <p:spPr>
          <a:xfrm>
            <a:off x="4586248" y="3786190"/>
            <a:ext cx="4557752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karta_avstralii_novoj_zelandii_na_russkom_yazike.jpg"/>
          <p:cNvPicPr>
            <a:picLocks noChangeAspect="1"/>
          </p:cNvPicPr>
          <p:nvPr/>
        </p:nvPicPr>
        <p:blipFill>
          <a:blip r:embed="rId2"/>
          <a:srcRect l="35378" t="58367" r="15098" b="8730"/>
          <a:stretch>
            <a:fillRect/>
          </a:stretch>
        </p:blipFill>
        <p:spPr>
          <a:xfrm>
            <a:off x="1714480" y="1071546"/>
            <a:ext cx="5550778" cy="2817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/>
          </a:bodyPr>
          <a:lstStyle/>
          <a:p>
            <a:r>
              <a:rPr lang="en-US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строви</a:t>
            </a:r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Нової</a:t>
            </a:r>
            <a:r>
              <a:rPr lang="ru-RU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Зеландії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bay_of_island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857628"/>
            <a:ext cx="4633779" cy="3000372"/>
          </a:xfrm>
        </p:spPr>
      </p:pic>
      <p:pic>
        <p:nvPicPr>
          <p:cNvPr id="5" name="Рисунок 4" descr="bayofislands_wideweb__430x2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52" y="3857628"/>
            <a:ext cx="4511048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300</Words>
  <PresentationFormat>Экран (4:3)</PresentationFormat>
  <Paragraphs>80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Австралія</vt:lpstr>
      <vt:lpstr>Австралійський Союз</vt:lpstr>
      <vt:lpstr>Слайд 3</vt:lpstr>
      <vt:lpstr>Слайд 4</vt:lpstr>
      <vt:lpstr>Слайд 5</vt:lpstr>
      <vt:lpstr>Географічне положення</vt:lpstr>
      <vt:lpstr>Слайд 7</vt:lpstr>
      <vt:lpstr>Oстрів Нова Ґвінея</vt:lpstr>
      <vt:lpstr>Oстрови Нової Зеландії</vt:lpstr>
      <vt:lpstr>Штати</vt:lpstr>
      <vt:lpstr>Населення</vt:lpstr>
      <vt:lpstr>Hаселення – 23,5 млн. чол.</vt:lpstr>
      <vt:lpstr>Середня тривалість життя-81,2 р.</vt:lpstr>
      <vt:lpstr>Слайд 14</vt:lpstr>
      <vt:lpstr>Природні умови та ресурси</vt:lpstr>
      <vt:lpstr>Великий Вододільний хребет </vt:lpstr>
      <vt:lpstr>         Клімат</vt:lpstr>
      <vt:lpstr>Пустелі та напівпустелі </vt:lpstr>
      <vt:lpstr>Слайд 19</vt:lpstr>
      <vt:lpstr>Внутрішні води</vt:lpstr>
      <vt:lpstr>Лісові ресурси</vt:lpstr>
      <vt:lpstr>Австралія багата різноманітними корисними копалинами</vt:lpstr>
      <vt:lpstr>Слайд 23</vt:lpstr>
      <vt:lpstr>Слайд 24</vt:lpstr>
      <vt:lpstr>Господарство</vt:lpstr>
      <vt:lpstr>Промисловість</vt:lpstr>
      <vt:lpstr>Слайд 27</vt:lpstr>
      <vt:lpstr>Паливно-енергетичний комплекс</vt:lpstr>
      <vt:lpstr>Машинобудування</vt:lpstr>
      <vt:lpstr>Чорна металургія</vt:lpstr>
      <vt:lpstr>Кольорова металургія</vt:lpstr>
      <vt:lpstr>Хімічна промисловість</vt:lpstr>
      <vt:lpstr>Целюлозно-паперова промисловість</vt:lpstr>
      <vt:lpstr>Легка промисловість</vt:lpstr>
      <vt:lpstr>Харчова промисловість</vt:lpstr>
      <vt:lpstr>Сільсіке господарство</vt:lpstr>
      <vt:lpstr>Слайд 37</vt:lpstr>
      <vt:lpstr>Пасовищне тваринництво</vt:lpstr>
      <vt:lpstr>Слайд 39</vt:lpstr>
      <vt:lpstr>Птахівництво</vt:lpstr>
      <vt:lpstr>Зернове господарство</vt:lpstr>
      <vt:lpstr>Слайд 42</vt:lpstr>
      <vt:lpstr>Транспорт</vt:lpstr>
      <vt:lpstr>Слайд 44</vt:lpstr>
      <vt:lpstr>Слайд 45</vt:lpstr>
      <vt:lpstr>Зовнішні економічні зв’язки</vt:lpstr>
      <vt:lpstr>Слайд 47</vt:lpstr>
      <vt:lpstr>Експортуються</vt:lpstr>
      <vt:lpstr>Експортує до</vt:lpstr>
      <vt:lpstr>Імпортуються</vt:lpstr>
      <vt:lpstr>Імпортує  до</vt:lpstr>
      <vt:lpstr>Цікаві пам’ятки Австралії</vt:lpstr>
      <vt:lpstr>Острів Фрейзера</vt:lpstr>
      <vt:lpstr>Острів Філіпа</vt:lpstr>
      <vt:lpstr>Великий Бар'єрний Риф</vt:lpstr>
      <vt:lpstr>Сідней</vt:lpstr>
      <vt:lpstr>Битва з кроликами</vt:lpstr>
      <vt:lpstr>Кенгуру</vt:lpstr>
      <vt:lpstr>Жителі Австралії витрачають на покер більше всіх у світі</vt:lpstr>
      <vt:lpstr>Закон, який забороняв людям купатися на громадських пляжах</vt:lpstr>
      <vt:lpstr>Австралія володіє найбільшою частиною Антарктики</vt:lpstr>
      <vt:lpstr>Австралія - це материк з найбільшою кількістю отруйних звірів!</vt:lpstr>
      <vt:lpstr>Головне стихійне лихо</vt:lpstr>
      <vt:lpstr>Середньостатистичний австралієць з'їдає:</vt:lpstr>
      <vt:lpstr>Супутник</vt:lpstr>
      <vt:lpstr>Тасманія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109</cp:revision>
  <dcterms:modified xsi:type="dcterms:W3CDTF">2014-05-06T17:52:16Z</dcterms:modified>
</cp:coreProperties>
</file>