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4FBD7B0-3B13-4333-920D-13EFD235BB40}">
          <p14:sldIdLst>
            <p14:sldId id="256"/>
            <p14:sldId id="257"/>
            <p14:sldId id="258"/>
            <p14:sldId id="267"/>
            <p14:sldId id="259"/>
            <p14:sldId id="260"/>
            <p14:sldId id="261"/>
            <p14:sldId id="262"/>
            <p14:sldId id="263"/>
            <p14:sldId id="264"/>
            <p14:sldId id="268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9DBA8C-56DC-4A97-8E4B-79C9B7A7790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34EF44-5FD0-4B16-9560-183DE9CC1813}" type="datetimeFigureOut">
              <a:rPr lang="uk-UA" smtClean="0"/>
              <a:t>03.02.2015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3962400" cy="2133600"/>
          </a:xfrm>
        </p:spPr>
        <p:txBody>
          <a:bodyPr>
            <a:noAutofit/>
          </a:bodyPr>
          <a:lstStyle/>
          <a:p>
            <a:pPr algn="ctr"/>
            <a:r>
              <a:rPr lang="uk-UA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Білки</a:t>
            </a:r>
            <a:endParaRPr lang="uk-UA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Users\Alex\Desktop\250px-1axc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16832"/>
            <a:ext cx="31750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lex\Desktop\142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FFBFA"/>
              </a:clrFrom>
              <a:clrTo>
                <a:srgbClr val="CFFB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0131"/>
            <a:ext cx="420052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43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Харчування</a:t>
            </a:r>
          </a:p>
          <a:p>
            <a:r>
              <a:rPr lang="uk-UA" sz="2400" dirty="0" smtClean="0"/>
              <a:t>При </a:t>
            </a:r>
            <a:r>
              <a:rPr lang="uk-UA" sz="2400" dirty="0"/>
              <a:t>споживанні білка (білків) в складі їжі, молекули білка руйнуються в травній системі у процесі травлення під дією кислого (у шлунку) та лужного (в стравоході та кишечнику) середовища та протеолітичними ферментами (</a:t>
            </a:r>
            <a:r>
              <a:rPr lang="uk-UA" sz="2400" dirty="0" err="1"/>
              <a:t>протеазами</a:t>
            </a:r>
            <a:r>
              <a:rPr lang="uk-UA" sz="2400" dirty="0"/>
              <a:t>) на пептиди та амінокислоти, що всмоктуються клітинами </a:t>
            </a:r>
            <a:r>
              <a:rPr lang="uk-UA" sz="2400" dirty="0" err="1"/>
              <a:t>кишечника</a:t>
            </a:r>
            <a:r>
              <a:rPr lang="uk-UA" sz="2400" dirty="0"/>
              <a:t> та використовуються організмом. Білок в харчуванні перш за все важливий як джерело незамінних амінокислот, які тваринний організм не може безпосередньо синтезувати. Крім того, білок їжі є важливим джерелом азоту. Білки, подібно вуглеводам, містять 4 ккал на грам (тоді як жири містять 9 ккал, а спирти 7 ккал на грам). Білки можуть бути перетворені на вуглеводи або жири в результаті метаболічних процесів організму.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3122"/>
            <a:ext cx="9108504" cy="957606"/>
          </a:xfrm>
        </p:spPr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5400" b="1" dirty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Використання </a:t>
            </a:r>
            <a:r>
              <a:rPr lang="uk-UA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людиною</a:t>
            </a:r>
            <a:endParaRPr lang="uk-UA" sz="5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38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x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210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45" y="1196752"/>
            <a:ext cx="6507971" cy="5661248"/>
          </a:xfrm>
        </p:spPr>
        <p:txBody>
          <a:bodyPr>
            <a:normAutofit/>
          </a:bodyPr>
          <a:lstStyle/>
          <a:p>
            <a:r>
              <a:rPr lang="uk-UA" sz="2400" dirty="0"/>
              <a:t>Значна кількість досліджень у медицині направлена на використання білків в якості терапевтичних препаратів та засобів діагностики захворювань. </a:t>
            </a:r>
            <a:r>
              <a:rPr lang="uk-UA" sz="2400" dirty="0" err="1" smtClean="0"/>
              <a:t>Біофармацевтичні</a:t>
            </a:r>
            <a:r>
              <a:rPr lang="uk-UA" sz="2400" dirty="0" smtClean="0"/>
              <a:t> </a:t>
            </a:r>
            <a:r>
              <a:rPr lang="uk-UA" sz="2400" dirty="0"/>
              <a:t>препарати, що знаходять широке використання, включають білки крові (наприклад, для лікування гемофілії), </a:t>
            </a:r>
            <a:r>
              <a:rPr lang="uk-UA" sz="2400" dirty="0" err="1"/>
              <a:t>тромболітичні</a:t>
            </a:r>
            <a:r>
              <a:rPr lang="uk-UA" sz="2400" dirty="0"/>
              <a:t> ферменти, гормони, </a:t>
            </a:r>
            <a:r>
              <a:rPr lang="uk-UA" sz="2400" dirty="0" err="1"/>
              <a:t>цитокіни</a:t>
            </a:r>
            <a:r>
              <a:rPr lang="uk-UA" sz="2400" dirty="0"/>
              <a:t> та фактори росту, білки імунної системи (інтерферони і антитіла, що використовуються для лікування інфекційних захворювань та деяких видів раку) і вакцини.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968"/>
            <a:ext cx="9144000" cy="13208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uk-UA" sz="4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ілкові лікувальні препарати</a:t>
            </a:r>
            <a:endParaRPr lang="uk-UA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170" name="Picture 2" descr="C:\Users\Alex\Desktop\140px-Bodybuilding_supplement_high_protein_drink_mix_700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93" y="2276872"/>
            <a:ext cx="276510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83364" y="6165478"/>
            <a:ext cx="32606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Суміш для нарощування м'язів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3227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3456384"/>
          </a:xfrm>
        </p:spPr>
        <p:txBody>
          <a:bodyPr>
            <a:normAutofit/>
          </a:bodyPr>
          <a:lstStyle/>
          <a:p>
            <a:r>
              <a:rPr lang="uk-UA" dirty="0"/>
              <a:t>Серед всіх білків в харчовій промисловості активно використовуються численні ферменти. Так, у пекарській промисловості використовуються альфа-амілаза і </a:t>
            </a:r>
            <a:r>
              <a:rPr lang="uk-UA" dirty="0" err="1"/>
              <a:t>протеази</a:t>
            </a:r>
            <a:r>
              <a:rPr lang="uk-UA" dirty="0"/>
              <a:t>; у пивоварінні використовуються численні ферменти ячменю (амілаза, </a:t>
            </a:r>
            <a:r>
              <a:rPr lang="uk-UA" dirty="0" err="1"/>
              <a:t>глюканази</a:t>
            </a:r>
            <a:r>
              <a:rPr lang="uk-UA" dirty="0"/>
              <a:t>, </a:t>
            </a:r>
            <a:r>
              <a:rPr lang="uk-UA" dirty="0" err="1"/>
              <a:t>протеази</a:t>
            </a:r>
            <a:r>
              <a:rPr lang="uk-UA" dirty="0"/>
              <a:t>); </a:t>
            </a:r>
            <a:r>
              <a:rPr lang="uk-UA" dirty="0" err="1"/>
              <a:t>целюлази</a:t>
            </a:r>
            <a:r>
              <a:rPr lang="uk-UA" dirty="0"/>
              <a:t> і </a:t>
            </a:r>
            <a:r>
              <a:rPr lang="uk-UA" dirty="0" err="1"/>
              <a:t>пектинази</a:t>
            </a:r>
            <a:r>
              <a:rPr lang="uk-UA" dirty="0"/>
              <a:t> використовуються для освітлення соків; хімозин, ліпаза і лактаза використовуються для виготовлення кисломолочних продуктів; а </a:t>
            </a:r>
            <a:r>
              <a:rPr lang="uk-UA" dirty="0" err="1"/>
              <a:t>папаїн</a:t>
            </a:r>
            <a:r>
              <a:rPr lang="uk-UA" dirty="0"/>
              <a:t> застосовується для пом'якшення м'ясних продуктів. Для виготовлення крохмалю використовують амілазу і </a:t>
            </a:r>
            <a:r>
              <a:rPr lang="uk-UA" dirty="0" err="1"/>
              <a:t>глюкоамілазу</a:t>
            </a:r>
            <a:r>
              <a:rPr lang="uk-UA" dirty="0"/>
              <a:t>, а для виготовлення паперу — </a:t>
            </a:r>
            <a:r>
              <a:rPr lang="uk-UA" dirty="0" err="1"/>
              <a:t>целюлази</a:t>
            </a:r>
            <a:r>
              <a:rPr lang="uk-UA" dirty="0"/>
              <a:t> і </a:t>
            </a:r>
            <a:r>
              <a:rPr lang="uk-UA" dirty="0" err="1"/>
              <a:t>ксиланазу</a:t>
            </a:r>
            <a:r>
              <a:rPr lang="uk-UA" dirty="0"/>
              <a:t>. Також </a:t>
            </a:r>
            <a:r>
              <a:rPr lang="uk-UA" dirty="0" err="1"/>
              <a:t>протео-</a:t>
            </a:r>
            <a:r>
              <a:rPr lang="uk-UA" dirty="0"/>
              <a:t> і </a:t>
            </a:r>
            <a:r>
              <a:rPr lang="uk-UA" dirty="0" err="1"/>
              <a:t>ліполітичні</a:t>
            </a:r>
            <a:r>
              <a:rPr lang="uk-UA" dirty="0"/>
              <a:t> ферменти часто додаються до миючих засобів</a:t>
            </a:r>
            <a:r>
              <a:rPr lang="uk-UA" dirty="0" smtClean="0"/>
              <a:t>.</a:t>
            </a:r>
            <a:endParaRPr lang="uk-UA" dirty="0"/>
          </a:p>
          <a:p>
            <a:r>
              <a:rPr lang="uk-UA" dirty="0"/>
              <a:t>Іншим використанням білків є використання </a:t>
            </a:r>
            <a:r>
              <a:rPr lang="uk-UA" dirty="0" err="1"/>
              <a:t>фібрилярних</a:t>
            </a:r>
            <a:r>
              <a:rPr lang="uk-UA" dirty="0"/>
              <a:t> білків для виготовлення волокон, що використовуються, зокрема, в </a:t>
            </a:r>
            <a:r>
              <a:rPr lang="uk-UA" dirty="0" smtClean="0"/>
              <a:t>текстильній промисловості.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87"/>
            <a:ext cx="9141939" cy="913307"/>
          </a:xfrm>
        </p:spPr>
        <p:txBody>
          <a:bodyPr/>
          <a:lstStyle/>
          <a:p>
            <a:pPr algn="ctr"/>
            <a:r>
              <a:rPr lang="uk-UA" dirty="0"/>
              <a:t>Використання в промисловості</a:t>
            </a:r>
          </a:p>
        </p:txBody>
      </p:sp>
      <p:pic>
        <p:nvPicPr>
          <p:cNvPr id="9218" name="Picture 2" descr="C:\Users\Alex\Desktop\1176712687_13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26992"/>
            <a:ext cx="3888432" cy="258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Alex\Desktop\mjas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206" y="4149079"/>
            <a:ext cx="2841104" cy="265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207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0"/>
            <a:ext cx="5328592" cy="6863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Білки́ — складні високомолекулярні природні органічні речовини, що складаються з амінокислот, сполучених пептидними зв'язками.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Білки — важлива частина харчування тварин і людини, оскільки ці організми не можуть синтезувати повний набір амінокислот і повинні отримувати частину з них із білковою їжею.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Alex\Desktop\Мал.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18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78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766" y="1196752"/>
            <a:ext cx="4719782" cy="5661248"/>
          </a:xfrm>
        </p:spPr>
        <p:txBody>
          <a:bodyPr>
            <a:noAutofit/>
          </a:bodyPr>
          <a:lstStyle/>
          <a:p>
            <a:r>
              <a:rPr lang="uk-UA" sz="2000" dirty="0" smtClean="0"/>
              <a:t>Білки були вперше описані шведським хіміком </a:t>
            </a:r>
            <a:r>
              <a:rPr lang="uk-UA" sz="2000" dirty="0" err="1" smtClean="0"/>
              <a:t>Єнсом</a:t>
            </a:r>
            <a:r>
              <a:rPr lang="uk-UA" sz="2000" dirty="0" smtClean="0"/>
              <a:t> Якобом </a:t>
            </a:r>
            <a:r>
              <a:rPr lang="uk-UA" sz="2000" dirty="0" err="1" smtClean="0"/>
              <a:t>Берцеліусом</a:t>
            </a:r>
            <a:r>
              <a:rPr lang="uk-UA" sz="2000" dirty="0" smtClean="0"/>
              <a:t> в 1838 році, який і дав їм назву </a:t>
            </a:r>
            <a:r>
              <a:rPr lang="uk-UA" sz="2000" dirty="0" smtClean="0"/>
              <a:t>протеїни. </a:t>
            </a:r>
            <a:r>
              <a:rPr lang="uk-UA" sz="2000" dirty="0" smtClean="0"/>
              <a:t>Проте, їхня центральна роль в життєдіяльності всіх живих організмів була виявлена лише у 1926 році, коли Джеймс </a:t>
            </a:r>
            <a:r>
              <a:rPr lang="uk-UA" sz="2000" dirty="0" err="1" smtClean="0"/>
              <a:t>Самнер</a:t>
            </a:r>
            <a:r>
              <a:rPr lang="uk-UA" sz="2000" dirty="0" smtClean="0"/>
              <a:t> показав, що фермент уреаза також є </a:t>
            </a:r>
            <a:r>
              <a:rPr lang="uk-UA" sz="2000" dirty="0" smtClean="0"/>
              <a:t>білком. </a:t>
            </a:r>
            <a:r>
              <a:rPr lang="uk-UA" sz="2000" dirty="0" err="1" smtClean="0"/>
              <a:t>Секвенування</a:t>
            </a:r>
            <a:r>
              <a:rPr lang="uk-UA" sz="2000" dirty="0" smtClean="0"/>
              <a:t> першого білка — інсуліну, тобто визначення його амінокислотної послідовності, принесло </a:t>
            </a:r>
            <a:r>
              <a:rPr lang="uk-UA" sz="2000" dirty="0" err="1" smtClean="0"/>
              <a:t>Фредерику</a:t>
            </a:r>
            <a:r>
              <a:rPr lang="uk-UA" sz="2000" dirty="0" smtClean="0"/>
              <a:t> Сенгеру Нобелівську премію з хімії 1958 року. Перші тривимірні структури білків гемоглобіну і міоглобіну були отримані за допомогою рентгеноструктурного аналізу, за що автори методу, Макс </a:t>
            </a:r>
            <a:r>
              <a:rPr lang="uk-UA" sz="2000" dirty="0" err="1" smtClean="0"/>
              <a:t>Перуц</a:t>
            </a:r>
            <a:r>
              <a:rPr lang="uk-UA" sz="2000" dirty="0" smtClean="0"/>
              <a:t> і Джон </a:t>
            </a:r>
            <a:r>
              <a:rPr lang="uk-UA" sz="2000" dirty="0" err="1" smtClean="0"/>
              <a:t>Кендрю</a:t>
            </a:r>
            <a:r>
              <a:rPr lang="uk-UA" sz="2000" dirty="0" smtClean="0"/>
              <a:t>, отримали Нобелівську премію з хімії 1962 </a:t>
            </a:r>
            <a:r>
              <a:rPr lang="uk-UA" sz="2000" dirty="0" smtClean="0"/>
              <a:t>року.</a:t>
            </a:r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436"/>
            <a:ext cx="9144000" cy="13283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дослідження білків</a:t>
            </a:r>
            <a:endParaRPr lang="uk-UA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Alex\Desktop\183px-Jons_Jacob_Berzel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44416" cy="510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18049" y="6404738"/>
            <a:ext cx="2116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/>
              <a:t>Єнс</a:t>
            </a:r>
            <a:r>
              <a:rPr lang="uk-UA" b="1" dirty="0"/>
              <a:t> Якоб </a:t>
            </a:r>
            <a:r>
              <a:rPr lang="uk-UA" b="1" dirty="0" err="1"/>
              <a:t>Берцеліус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883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x\Desktop\James_Batcheller_Sum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-8169"/>
            <a:ext cx="2520280" cy="3559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02626" y="3551750"/>
            <a:ext cx="292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Джеймс </a:t>
            </a:r>
            <a:r>
              <a:rPr lang="uk-UA" b="1" dirty="0" err="1"/>
              <a:t>Бетчеллер</a:t>
            </a:r>
            <a:r>
              <a:rPr lang="uk-UA" b="1" dirty="0"/>
              <a:t> </a:t>
            </a:r>
            <a:r>
              <a:rPr lang="uk-UA" b="1" dirty="0" err="1"/>
              <a:t>Самнер</a:t>
            </a:r>
            <a:endParaRPr lang="uk-UA" dirty="0"/>
          </a:p>
        </p:txBody>
      </p:sp>
      <p:pic>
        <p:nvPicPr>
          <p:cNvPr id="6" name="Picture 3" descr="C:\Users\Alex\Desktop\250px-Frederick_Sange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345" y="-6749"/>
            <a:ext cx="2862509" cy="356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661130" y="3551750"/>
            <a:ext cx="1858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 smtClean="0"/>
              <a:t>Фредерік</a:t>
            </a:r>
            <a:r>
              <a:rPr lang="uk-UA" dirty="0" smtClean="0"/>
              <a:t> </a:t>
            </a:r>
            <a:r>
              <a:rPr lang="uk-UA" b="1" dirty="0" smtClean="0"/>
              <a:t>Сенгер</a:t>
            </a:r>
            <a:endParaRPr lang="uk-UA" b="1" dirty="0"/>
          </a:p>
        </p:txBody>
      </p:sp>
      <p:pic>
        <p:nvPicPr>
          <p:cNvPr id="8" name="Picture 4" descr="C:\Users\Alex\Desktop\250px-KendrewMyoglob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908" y="3921082"/>
            <a:ext cx="4329780" cy="289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ex\Desktop\Max_Perutz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844824"/>
            <a:ext cx="3034840" cy="359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2472" y="5445224"/>
            <a:ext cx="2600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Макс </a:t>
            </a:r>
            <a:r>
              <a:rPr lang="uk-UA" b="1" dirty="0" err="1"/>
              <a:t>Фердинанд</a:t>
            </a:r>
            <a:r>
              <a:rPr lang="uk-UA" b="1" dirty="0"/>
              <a:t> </a:t>
            </a:r>
            <a:r>
              <a:rPr lang="uk-UA" b="1" dirty="0" err="1"/>
              <a:t>Перуц</a:t>
            </a:r>
            <a:endParaRPr lang="uk-UA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17908" y="6167044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uk-UA" b="1" dirty="0">
                <a:solidFill>
                  <a:srgbClr val="252525"/>
                </a:solidFill>
                <a:latin typeface="Arial"/>
              </a:rPr>
              <a:t>Джон </a:t>
            </a:r>
            <a:r>
              <a:rPr lang="uk-UA" b="1" dirty="0" err="1">
                <a:solidFill>
                  <a:srgbClr val="252525"/>
                </a:solidFill>
                <a:latin typeface="Arial"/>
              </a:rPr>
              <a:t>Коудери</a:t>
            </a:r>
            <a:r>
              <a:rPr lang="uk-UA" b="1" dirty="0">
                <a:solidFill>
                  <a:srgbClr val="252525"/>
                </a:solidFill>
                <a:latin typeface="Arial"/>
              </a:rPr>
              <a:t> </a:t>
            </a:r>
            <a:r>
              <a:rPr lang="uk-UA" b="1" dirty="0" err="1">
                <a:solidFill>
                  <a:srgbClr val="252525"/>
                </a:solidFill>
                <a:latin typeface="Arial"/>
              </a:rPr>
              <a:t>Кендрю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520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3"/>
            <a:ext cx="9144000" cy="32403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Склад</a:t>
            </a:r>
          </a:p>
          <a:p>
            <a:pPr algn="ctr"/>
            <a:r>
              <a:rPr lang="uk-UA" sz="3500" dirty="0" smtClean="0"/>
              <a:t>Молекули білків є лінійними полімерами, що складаються з </a:t>
            </a:r>
            <a:r>
              <a:rPr lang="uk-UA" sz="3500" dirty="0" smtClean="0"/>
              <a:t>амінокислот </a:t>
            </a:r>
            <a:r>
              <a:rPr lang="uk-UA" sz="3500" dirty="0" smtClean="0"/>
              <a:t>(які є мономерами цих полімерів) і, в деяких випадках, з модифікованих основних амінокислот (щоправда модифікації відбуваються вже після синтезу білка на рибосомі).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20" y="0"/>
            <a:ext cx="9155119" cy="908720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Будова</a:t>
            </a:r>
            <a:endParaRPr lang="uk-UA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 descr="C:\Users\Alex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84190"/>
            <a:ext cx="6511552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12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 rot="5400000">
            <a:off x="-1299180" y="1337149"/>
            <a:ext cx="6748652" cy="4074354"/>
            <a:chOff x="2006656" y="4638920"/>
            <a:chExt cx="3397287" cy="3224199"/>
          </a:xfrm>
        </p:grpSpPr>
        <p:sp>
          <p:nvSpPr>
            <p:cNvPr id="12" name="Полилиния 11"/>
            <p:cNvSpPr/>
            <p:nvPr/>
          </p:nvSpPr>
          <p:spPr>
            <a:xfrm rot="16200000">
              <a:off x="703493" y="5942083"/>
              <a:ext cx="3224199" cy="617873"/>
            </a:xfrm>
            <a:custGeom>
              <a:avLst/>
              <a:gdLst>
                <a:gd name="connsiteX0" fmla="*/ 0 w 5445224"/>
                <a:gd name="connsiteY0" fmla="*/ 0 h 1034592"/>
                <a:gd name="connsiteX1" fmla="*/ 5445224 w 5445224"/>
                <a:gd name="connsiteY1" fmla="*/ 0 h 1034592"/>
                <a:gd name="connsiteX2" fmla="*/ 5445224 w 5445224"/>
                <a:gd name="connsiteY2" fmla="*/ 1034592 h 1034592"/>
                <a:gd name="connsiteX3" fmla="*/ 0 w 5445224"/>
                <a:gd name="connsiteY3" fmla="*/ 1034592 h 1034592"/>
                <a:gd name="connsiteX4" fmla="*/ 0 w 5445224"/>
                <a:gd name="connsiteY4" fmla="*/ 0 h 10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5224" h="1034592">
                  <a:moveTo>
                    <a:pt x="0" y="0"/>
                  </a:moveTo>
                  <a:lnTo>
                    <a:pt x="5445224" y="0"/>
                  </a:lnTo>
                  <a:lnTo>
                    <a:pt x="5445224" y="1034592"/>
                  </a:lnTo>
                  <a:lnTo>
                    <a:pt x="0" y="10345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Рівні структури білків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 rot="16200000">
              <a:off x="4243562" y="6024965"/>
              <a:ext cx="1696734" cy="624028"/>
            </a:xfrm>
            <a:custGeom>
              <a:avLst/>
              <a:gdLst>
                <a:gd name="connsiteX0" fmla="*/ 0 w 3393463"/>
                <a:gd name="connsiteY0" fmla="*/ 0 h 1034592"/>
                <a:gd name="connsiteX1" fmla="*/ 3393463 w 3393463"/>
                <a:gd name="connsiteY1" fmla="*/ 0 h 1034592"/>
                <a:gd name="connsiteX2" fmla="*/ 3393463 w 3393463"/>
                <a:gd name="connsiteY2" fmla="*/ 1034592 h 1034592"/>
                <a:gd name="connsiteX3" fmla="*/ 0 w 3393463"/>
                <a:gd name="connsiteY3" fmla="*/ 1034592 h 1034592"/>
                <a:gd name="connsiteX4" fmla="*/ 0 w 3393463"/>
                <a:gd name="connsiteY4" fmla="*/ 0 h 10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463" h="1034592">
                  <a:moveTo>
                    <a:pt x="0" y="0"/>
                  </a:moveTo>
                  <a:lnTo>
                    <a:pt x="3393463" y="0"/>
                  </a:lnTo>
                  <a:lnTo>
                    <a:pt x="3393463" y="1034592"/>
                  </a:lnTo>
                  <a:lnTo>
                    <a:pt x="0" y="10345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 smtClean="0"/>
                <a:t>Четвертинна структура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 rot="16200000">
              <a:off x="3576723" y="6024965"/>
              <a:ext cx="1696733" cy="624028"/>
            </a:xfrm>
            <a:custGeom>
              <a:avLst/>
              <a:gdLst>
                <a:gd name="connsiteX0" fmla="*/ 0 w 3393463"/>
                <a:gd name="connsiteY0" fmla="*/ 0 h 1034592"/>
                <a:gd name="connsiteX1" fmla="*/ 3393463 w 3393463"/>
                <a:gd name="connsiteY1" fmla="*/ 0 h 1034592"/>
                <a:gd name="connsiteX2" fmla="*/ 3393463 w 3393463"/>
                <a:gd name="connsiteY2" fmla="*/ 1034592 h 1034592"/>
                <a:gd name="connsiteX3" fmla="*/ 0 w 3393463"/>
                <a:gd name="connsiteY3" fmla="*/ 1034592 h 1034592"/>
                <a:gd name="connsiteX4" fmla="*/ 0 w 3393463"/>
                <a:gd name="connsiteY4" fmla="*/ 0 h 10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463" h="1034592">
                  <a:moveTo>
                    <a:pt x="0" y="0"/>
                  </a:moveTo>
                  <a:lnTo>
                    <a:pt x="3393463" y="0"/>
                  </a:lnTo>
                  <a:lnTo>
                    <a:pt x="3393463" y="1034592"/>
                  </a:lnTo>
                  <a:lnTo>
                    <a:pt x="0" y="10345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 smtClean="0"/>
                <a:t>Третинна структура</a:t>
              </a:r>
            </a:p>
          </p:txBody>
        </p:sp>
        <p:sp>
          <p:nvSpPr>
            <p:cNvPr id="15" name="Полилиния 14"/>
            <p:cNvSpPr/>
            <p:nvPr/>
          </p:nvSpPr>
          <p:spPr>
            <a:xfrm rot="16200000">
              <a:off x="2909872" y="6026200"/>
              <a:ext cx="1696735" cy="624028"/>
            </a:xfrm>
            <a:custGeom>
              <a:avLst/>
              <a:gdLst>
                <a:gd name="connsiteX0" fmla="*/ 0 w 3393463"/>
                <a:gd name="connsiteY0" fmla="*/ 0 h 1034592"/>
                <a:gd name="connsiteX1" fmla="*/ 3393463 w 3393463"/>
                <a:gd name="connsiteY1" fmla="*/ 0 h 1034592"/>
                <a:gd name="connsiteX2" fmla="*/ 3393463 w 3393463"/>
                <a:gd name="connsiteY2" fmla="*/ 1034592 h 1034592"/>
                <a:gd name="connsiteX3" fmla="*/ 0 w 3393463"/>
                <a:gd name="connsiteY3" fmla="*/ 1034592 h 1034592"/>
                <a:gd name="connsiteX4" fmla="*/ 0 w 3393463"/>
                <a:gd name="connsiteY4" fmla="*/ 0 h 10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463" h="1034592">
                  <a:moveTo>
                    <a:pt x="0" y="0"/>
                  </a:moveTo>
                  <a:lnTo>
                    <a:pt x="3393463" y="0"/>
                  </a:lnTo>
                  <a:lnTo>
                    <a:pt x="3393463" y="1034592"/>
                  </a:lnTo>
                  <a:lnTo>
                    <a:pt x="0" y="10345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 smtClean="0"/>
                <a:t>Вторинна структура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 rot="16200000">
              <a:off x="2243039" y="6024259"/>
              <a:ext cx="1696736" cy="624028"/>
            </a:xfrm>
            <a:custGeom>
              <a:avLst/>
              <a:gdLst>
                <a:gd name="connsiteX0" fmla="*/ 0 w 3393463"/>
                <a:gd name="connsiteY0" fmla="*/ 0 h 1034592"/>
                <a:gd name="connsiteX1" fmla="*/ 3393463 w 3393463"/>
                <a:gd name="connsiteY1" fmla="*/ 0 h 1034592"/>
                <a:gd name="connsiteX2" fmla="*/ 3393463 w 3393463"/>
                <a:gd name="connsiteY2" fmla="*/ 1034592 h 1034592"/>
                <a:gd name="connsiteX3" fmla="*/ 0 w 3393463"/>
                <a:gd name="connsiteY3" fmla="*/ 1034592 h 1034592"/>
                <a:gd name="connsiteX4" fmla="*/ 0 w 3393463"/>
                <a:gd name="connsiteY4" fmla="*/ 0 h 1034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93463" h="1034592">
                  <a:moveTo>
                    <a:pt x="0" y="0"/>
                  </a:moveTo>
                  <a:lnTo>
                    <a:pt x="3393463" y="0"/>
                  </a:lnTo>
                  <a:lnTo>
                    <a:pt x="3393463" y="1034592"/>
                  </a:lnTo>
                  <a:lnTo>
                    <a:pt x="0" y="103459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275" tIns="41275" rIns="41275" bIns="41275" numCol="1" spcCol="1270" anchor="ctr" anchorCtr="0">
              <a:noAutofit/>
            </a:bodyPr>
            <a:lstStyle/>
            <a:p>
              <a:pPr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800" dirty="0" smtClean="0"/>
                <a:t>Первинна структура</a:t>
              </a: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>
            <a:off x="395536" y="1106505"/>
            <a:ext cx="0" cy="50495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95536" y="2060848"/>
            <a:ext cx="5760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86465" y="3479490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86465" y="4781829"/>
            <a:ext cx="5381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05612" y="6156068"/>
            <a:ext cx="4998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3" descr="C:\Users\Alex\Desktop\434px-Main_protein_structure_levels_u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53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932040" y="3017535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На відміну від них складні білки мають також </a:t>
            </a:r>
            <a:r>
              <a:rPr lang="uk-UA" dirty="0" err="1" smtClean="0"/>
              <a:t>неамінокислотні</a:t>
            </a:r>
            <a:r>
              <a:rPr lang="uk-UA" dirty="0" smtClean="0"/>
              <a:t> групи. Ці додаткові групи у складі складних білків називаються </a:t>
            </a:r>
            <a:r>
              <a:rPr lang="uk-UA" dirty="0" err="1" smtClean="0"/>
              <a:t>простетичними</a:t>
            </a:r>
            <a:r>
              <a:rPr lang="uk-UA" dirty="0" smtClean="0"/>
              <a:t> групами.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2300" y="0"/>
            <a:ext cx="28194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 smtClean="0"/>
              <a:t>Білки</a:t>
            </a:r>
            <a:endParaRPr lang="uk-UA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848" y="1988840"/>
            <a:ext cx="3632104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Прості</a:t>
            </a:r>
            <a:endParaRPr lang="uk-U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988840"/>
            <a:ext cx="3744416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Складні</a:t>
            </a:r>
          </a:p>
        </p:txBody>
      </p: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 flipH="1">
            <a:off x="2323900" y="451520"/>
            <a:ext cx="2248100" cy="1537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  <a:endCxn id="5" idx="0"/>
          </p:cNvCxnSpPr>
          <p:nvPr/>
        </p:nvCxnSpPr>
        <p:spPr>
          <a:xfrm>
            <a:off x="4572000" y="451520"/>
            <a:ext cx="2232248" cy="15373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55576" y="2989918"/>
            <a:ext cx="3096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Прості білки містять тільки амінокислоти, зв'язані в ланцюжки.</a:t>
            </a:r>
          </a:p>
        </p:txBody>
      </p:sp>
    </p:spTree>
    <p:extLst>
      <p:ext uri="{BB962C8B-B14F-4D97-AF65-F5344CB8AC3E}">
        <p14:creationId xmlns:p14="http://schemas.microsoft.com/office/powerpoint/2010/main" val="302577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6336704" cy="59766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uk-UA" sz="2400" dirty="0">
                <a:latin typeface="Times New Roman" pitchFamily="18" charset="0"/>
              </a:rPr>
              <a:t>	Білки дуже відрізняються між собою за властивостями. Це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 dirty="0">
                <a:latin typeface="Times New Roman" pitchFamily="18" charset="0"/>
              </a:rPr>
              <a:t>залежить від наявності в їхньому складі амінокислот із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 dirty="0">
                <a:latin typeface="Times New Roman" pitchFamily="18" charset="0"/>
              </a:rPr>
              <a:t>різними функціональними групами, здатними вступати в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400" dirty="0">
                <a:latin typeface="Times New Roman" pitchFamily="18" charset="0"/>
              </a:rPr>
              <a:t>характерні для них реакції.</a:t>
            </a:r>
            <a:r>
              <a:rPr lang="uk-UA" altLang="uk-UA" sz="2000" dirty="0"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uk-UA" sz="2400" dirty="0">
                <a:latin typeface="Times New Roman" pitchFamily="18" charset="0"/>
              </a:rPr>
              <a:t>Денатурація - це руйнування четвертинної, третинної, вторинної структури білка під дією високої температури, радіації, хімічних реагентів;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uk-UA" sz="2400" dirty="0">
                <a:latin typeface="Times New Roman" pitchFamily="18" charset="0"/>
              </a:rPr>
              <a:t>Гідроліз – під час нього білок розщеплюється на окремі амінокислоти, з яких побудований;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uk-UA" sz="2400" dirty="0">
                <a:latin typeface="Times New Roman" pitchFamily="18" charset="0"/>
              </a:rPr>
              <a:t>Кольорові реакції білків – використовують для їх аналітичного визначення.</a:t>
            </a:r>
            <a:endParaRPr lang="ru-RU" altLang="uk-UA" sz="2400" dirty="0">
              <a:latin typeface="Times New Roman" pitchFamily="18" charset="0"/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0" y="33326"/>
            <a:ext cx="9143109" cy="803385"/>
          </a:xfrm>
        </p:spPr>
        <p:txBody>
          <a:bodyPr>
            <a:noAutofit/>
          </a:bodyPr>
          <a:lstStyle/>
          <a:p>
            <a:pPr algn="ctr"/>
            <a:r>
              <a:rPr lang="uk-UA" altLang="uk-U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</a:rPr>
              <a:t>Хімічні властивості білків:</a:t>
            </a:r>
            <a:endParaRPr lang="ru-RU" altLang="uk-U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146" name="Picture 2" descr="C:\Users\Alex\Desktop\220px-Fried_egg,_sunny_side_up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44824"/>
            <a:ext cx="358524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05415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052736"/>
            <a:ext cx="8064896" cy="57149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/>
              <a:t> 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- </a:t>
            </a:r>
            <a:r>
              <a:rPr lang="ru-RU" altLang="uk-UA" sz="2400" dirty="0" err="1">
                <a:latin typeface="Times New Roman" pitchFamily="18" charset="0"/>
              </a:rPr>
              <a:t>амфотерні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електроліти</a:t>
            </a:r>
            <a:r>
              <a:rPr lang="ru-RU" altLang="uk-UA" sz="2400" dirty="0">
                <a:latin typeface="Times New Roman" pitchFamily="18" charset="0"/>
              </a:rPr>
              <a:t>. При </a:t>
            </a:r>
            <a:r>
              <a:rPr lang="ru-RU" altLang="uk-UA" sz="2400" dirty="0" err="1">
                <a:latin typeface="Times New Roman" pitchFamily="18" charset="0"/>
              </a:rPr>
              <a:t>певному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значенні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pH</a:t>
            </a:r>
            <a:endParaRPr lang="ru-RU" altLang="uk-UA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 err="1">
                <a:latin typeface="Times New Roman" pitchFamily="18" charset="0"/>
              </a:rPr>
              <a:t>середовища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кількість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позитивних</a:t>
            </a:r>
            <a:r>
              <a:rPr lang="ru-RU" altLang="uk-UA" sz="2400" dirty="0">
                <a:latin typeface="Times New Roman" pitchFamily="18" charset="0"/>
              </a:rPr>
              <a:t> і </a:t>
            </a:r>
            <a:r>
              <a:rPr lang="ru-RU" altLang="uk-UA" sz="2400" dirty="0" err="1">
                <a:latin typeface="Times New Roman" pitchFamily="18" charset="0"/>
              </a:rPr>
              <a:t>негативних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зарядів</a:t>
            </a:r>
            <a:r>
              <a:rPr lang="ru-RU" altLang="uk-UA" sz="2400" dirty="0">
                <a:latin typeface="Times New Roman" pitchFamily="18" charset="0"/>
              </a:rPr>
              <a:t> 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 err="1">
                <a:latin typeface="Times New Roman" pitchFamily="18" charset="0"/>
              </a:rPr>
              <a:t>молекулі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білка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однакова</a:t>
            </a:r>
            <a:r>
              <a:rPr lang="ru-RU" altLang="uk-UA" sz="2400" dirty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мають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різноманітну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будову</a:t>
            </a:r>
            <a:r>
              <a:rPr lang="ru-RU" altLang="uk-UA" sz="2400" dirty="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>
                <a:latin typeface="Times New Roman" pitchFamily="18" charset="0"/>
              </a:rPr>
              <a:t>- 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нерозчинні</a:t>
            </a:r>
            <a:r>
              <a:rPr lang="ru-RU" altLang="uk-UA" sz="2400" dirty="0">
                <a:latin typeface="Times New Roman" pitchFamily="18" charset="0"/>
              </a:rPr>
              <a:t> у </a:t>
            </a:r>
            <a:r>
              <a:rPr lang="ru-RU" altLang="uk-UA" sz="2400" dirty="0" err="1">
                <a:latin typeface="Times New Roman" pitchFamily="18" charset="0"/>
              </a:rPr>
              <a:t>воді</a:t>
            </a:r>
            <a:r>
              <a:rPr lang="ru-RU" altLang="uk-UA" sz="2400" dirty="0">
                <a:latin typeface="Times New Roman" pitchFamily="18" charset="0"/>
              </a:rPr>
              <a:t>, 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легко </a:t>
            </a:r>
            <a:r>
              <a:rPr lang="ru-RU" altLang="uk-UA" sz="2400" dirty="0" err="1">
                <a:latin typeface="Times New Roman" pitchFamily="18" charset="0"/>
              </a:rPr>
              <a:t>розчинні</a:t>
            </a:r>
            <a:r>
              <a:rPr lang="ru-RU" altLang="uk-UA" sz="2400" dirty="0">
                <a:latin typeface="Times New Roman" pitchFamily="18" charset="0"/>
              </a:rPr>
              <a:t> у </a:t>
            </a:r>
            <a:r>
              <a:rPr lang="ru-RU" altLang="uk-UA" sz="2400" dirty="0" err="1">
                <a:latin typeface="Times New Roman" pitchFamily="18" charset="0"/>
              </a:rPr>
              <a:t>воді</a:t>
            </a:r>
            <a:r>
              <a:rPr lang="ru-RU" altLang="uk-UA" sz="2400" dirty="0">
                <a:latin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>
                <a:latin typeface="Times New Roman" pitchFamily="18" charset="0"/>
              </a:rPr>
              <a:t>- 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малоактивні</a:t>
            </a:r>
            <a:r>
              <a:rPr lang="ru-RU" altLang="uk-UA" sz="2400" dirty="0">
                <a:latin typeface="Times New Roman" pitchFamily="18" charset="0"/>
              </a:rPr>
              <a:t> у </a:t>
            </a:r>
            <a:r>
              <a:rPr lang="ru-RU" altLang="uk-UA" sz="2400" dirty="0" err="1">
                <a:latin typeface="Times New Roman" pitchFamily="18" charset="0"/>
              </a:rPr>
              <a:t>хімічному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відношенні</a:t>
            </a:r>
            <a:r>
              <a:rPr lang="ru-RU" altLang="uk-UA" sz="2400" dirty="0">
                <a:latin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>
                <a:latin typeface="Times New Roman" pitchFamily="18" charset="0"/>
              </a:rPr>
              <a:t>- 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вкрай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нестійкі</a:t>
            </a:r>
            <a:r>
              <a:rPr lang="ru-RU" altLang="uk-UA" sz="2400" dirty="0">
                <a:latin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>
                <a:latin typeface="Times New Roman" pitchFamily="18" charset="0"/>
              </a:rPr>
              <a:t>- 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, </a:t>
            </a:r>
            <a:r>
              <a:rPr lang="ru-RU" altLang="uk-UA" sz="2400" dirty="0" err="1">
                <a:latin typeface="Times New Roman" pitchFamily="18" charset="0"/>
              </a:rPr>
              <a:t>що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досягають</a:t>
            </a:r>
            <a:r>
              <a:rPr lang="ru-RU" altLang="uk-UA" sz="2400" dirty="0">
                <a:latin typeface="Times New Roman" pitchFamily="18" charset="0"/>
              </a:rPr>
              <a:t> у </a:t>
            </a:r>
            <a:r>
              <a:rPr lang="ru-RU" altLang="uk-UA" sz="2400" dirty="0" err="1">
                <a:latin typeface="Times New Roman" pitchFamily="18" charset="0"/>
              </a:rPr>
              <a:t>довжину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сотень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нанометрів</a:t>
            </a:r>
            <a:r>
              <a:rPr lang="ru-RU" altLang="uk-UA" sz="2400" dirty="0">
                <a:latin typeface="Times New Roman" pitchFamily="18" charset="0"/>
              </a:rPr>
              <a:t>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uk-UA" sz="2400" dirty="0">
                <a:latin typeface="Times New Roman" pitchFamily="18" charset="0"/>
              </a:rPr>
              <a:t>Є </a:t>
            </a:r>
            <a:r>
              <a:rPr lang="ru-RU" altLang="uk-UA" sz="2400" dirty="0" err="1">
                <a:latin typeface="Times New Roman" pitchFamily="18" charset="0"/>
              </a:rPr>
              <a:t>білки</a:t>
            </a:r>
            <a:r>
              <a:rPr lang="ru-RU" altLang="uk-UA" sz="2400" dirty="0">
                <a:latin typeface="Times New Roman" pitchFamily="18" charset="0"/>
              </a:rPr>
              <a:t>, </a:t>
            </a:r>
            <a:r>
              <a:rPr lang="ru-RU" altLang="uk-UA" sz="2400" dirty="0" err="1">
                <a:latin typeface="Times New Roman" pitchFamily="18" charset="0"/>
              </a:rPr>
              <a:t>що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мають</a:t>
            </a:r>
            <a:r>
              <a:rPr lang="ru-RU" altLang="uk-UA" sz="2400" dirty="0">
                <a:latin typeface="Times New Roman" pitchFamily="18" charset="0"/>
              </a:rPr>
              <a:t> форму </a:t>
            </a:r>
            <a:r>
              <a:rPr lang="ru-RU" altLang="uk-UA" sz="2400" dirty="0" err="1">
                <a:latin typeface="Times New Roman" pitchFamily="18" charset="0"/>
              </a:rPr>
              <a:t>кульок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діаметром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усього</a:t>
            </a:r>
            <a:endParaRPr lang="ru-RU" altLang="uk-UA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uk-UA" sz="2400" dirty="0">
                <a:latin typeface="Times New Roman" pitchFamily="18" charset="0"/>
              </a:rPr>
              <a:t>    5-7 </a:t>
            </a:r>
            <a:r>
              <a:rPr lang="ru-RU" altLang="uk-UA" sz="2400" dirty="0" err="1">
                <a:latin typeface="Times New Roman" pitchFamily="18" charset="0"/>
              </a:rPr>
              <a:t>нм.Вони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мають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велику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молекулярну</a:t>
            </a:r>
            <a:r>
              <a:rPr lang="ru-RU" altLang="uk-UA" sz="2400" dirty="0">
                <a:latin typeface="Times New Roman" pitchFamily="18" charset="0"/>
              </a:rPr>
              <a:t> </a:t>
            </a:r>
            <a:r>
              <a:rPr lang="ru-RU" altLang="uk-UA" sz="2400" dirty="0" err="1">
                <a:latin typeface="Times New Roman" pitchFamily="18" charset="0"/>
              </a:rPr>
              <a:t>масу</a:t>
            </a:r>
            <a:r>
              <a:rPr lang="ru-RU" altLang="uk-UA" sz="2400" dirty="0">
                <a:latin typeface="Times New Roman" pitchFamily="18" charset="0"/>
              </a:rPr>
              <a:t> (104-107).</a:t>
            </a:r>
            <a:r>
              <a:rPr lang="ru-RU" altLang="uk-UA" sz="2400" dirty="0"/>
              <a:t> 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2" y="7500"/>
            <a:ext cx="9128937" cy="111724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altLang="uk-UA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Фізичні властивості білків:</a:t>
            </a:r>
            <a:endParaRPr lang="ru-RU" altLang="uk-UA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0582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145</TotalTime>
  <Words>574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Составная</vt:lpstr>
      <vt:lpstr>Білки</vt:lpstr>
      <vt:lpstr>Презентация PowerPoint</vt:lpstr>
      <vt:lpstr>Історія дослідження білків</vt:lpstr>
      <vt:lpstr>Презентация PowerPoint</vt:lpstr>
      <vt:lpstr>Будова</vt:lpstr>
      <vt:lpstr>Презентация PowerPoint</vt:lpstr>
      <vt:lpstr>Білки</vt:lpstr>
      <vt:lpstr>Хімічні властивості білків:</vt:lpstr>
      <vt:lpstr>Фізичні властивості білків:</vt:lpstr>
      <vt:lpstr>Використання людиною</vt:lpstr>
      <vt:lpstr>Презентация PowerPoint</vt:lpstr>
      <vt:lpstr>Білкові лікувальні препарати</vt:lpstr>
      <vt:lpstr>Використання в промисловості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Білки</dc:title>
  <dc:creator>Alex</dc:creator>
  <cp:lastModifiedBy>Alex</cp:lastModifiedBy>
  <cp:revision>15</cp:revision>
  <dcterms:created xsi:type="dcterms:W3CDTF">2015-02-03T15:56:11Z</dcterms:created>
  <dcterms:modified xsi:type="dcterms:W3CDTF">2015-02-03T20:22:42Z</dcterms:modified>
</cp:coreProperties>
</file>