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395" r:id="rId2"/>
    <p:sldId id="257" r:id="rId3"/>
    <p:sldId id="258" r:id="rId4"/>
    <p:sldId id="259" r:id="rId5"/>
    <p:sldId id="266" r:id="rId6"/>
    <p:sldId id="264" r:id="rId7"/>
    <p:sldId id="268" r:id="rId8"/>
    <p:sldId id="262" r:id="rId9"/>
    <p:sldId id="292" r:id="rId10"/>
    <p:sldId id="271" r:id="rId11"/>
    <p:sldId id="273" r:id="rId12"/>
    <p:sldId id="317" r:id="rId13"/>
    <p:sldId id="291" r:id="rId14"/>
    <p:sldId id="275" r:id="rId15"/>
    <p:sldId id="288" r:id="rId16"/>
    <p:sldId id="341" r:id="rId17"/>
    <p:sldId id="343" r:id="rId18"/>
    <p:sldId id="281" r:id="rId19"/>
    <p:sldId id="286" r:id="rId20"/>
    <p:sldId id="296" r:id="rId21"/>
    <p:sldId id="298" r:id="rId22"/>
    <p:sldId id="374" r:id="rId23"/>
    <p:sldId id="318" r:id="rId24"/>
    <p:sldId id="368" r:id="rId25"/>
    <p:sldId id="322" r:id="rId26"/>
    <p:sldId id="329" r:id="rId27"/>
    <p:sldId id="324" r:id="rId28"/>
    <p:sldId id="332" r:id="rId29"/>
    <p:sldId id="333" r:id="rId30"/>
    <p:sldId id="364" r:id="rId31"/>
    <p:sldId id="331" r:id="rId32"/>
    <p:sldId id="387" r:id="rId33"/>
    <p:sldId id="358" r:id="rId34"/>
    <p:sldId id="345" r:id="rId35"/>
    <p:sldId id="346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830" autoAdjust="0"/>
  </p:normalViewPr>
  <p:slideViewPr>
    <p:cSldViewPr>
      <p:cViewPr varScale="1">
        <p:scale>
          <a:sx n="103" d="100"/>
          <a:sy n="103" d="100"/>
        </p:scale>
        <p:origin x="-2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A7FC8C-2D97-4675-B72B-F3A8195174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B7F0-34D7-409B-BE07-A1DB62A73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7176-D2F0-4A52-8BD9-E61F2604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D6C1E3D-4439-483C-B4B4-34BD94A9CF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2FB4B-6E3A-47C6-9D70-3EF36721B4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F0B4-5201-4F7E-8D10-236F4F86F5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D7CAF-0FEC-486B-9806-BF95B96E83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4551-3336-405B-B5CB-8A08112671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AE67-387C-4C1E-9DEF-17D610D42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40AAF1-2DFD-4392-A5E3-F219CC211A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D246A-7254-4CD5-A5AC-3E10E8BC44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2F79D52-2E38-4784-A92C-E48ED8120A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blinds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chornobyl.in.ua/wp-content/uploads/chernobyl-npp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upload.wikimedia.org/wikipedia/commons/5/5e/Ukrainian_National_museum_%22Tchornobyl%22_in_Kyiv_1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0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437112"/>
            <a:ext cx="7791400" cy="1277888"/>
          </a:xfrm>
        </p:spPr>
        <p:txBody>
          <a:bodyPr/>
          <a:lstStyle/>
          <a:p>
            <a:r>
              <a:rPr lang="uk-UA" sz="2400" dirty="0" err="1" smtClean="0"/>
              <a:t>Презинтація</a:t>
            </a:r>
            <a:r>
              <a:rPr lang="uk-UA" sz="2400" dirty="0" smtClean="0"/>
              <a:t> для семінару </a:t>
            </a:r>
            <a:r>
              <a:rPr lang="uk-UA" sz="2400" dirty="0" err="1" smtClean="0"/>
              <a:t>“Розвиток</a:t>
            </a:r>
            <a:r>
              <a:rPr lang="uk-UA" sz="2400" dirty="0" smtClean="0"/>
              <a:t> ядерної енергетики  в Україні. Екологічні проблеми ядерної </a:t>
            </a:r>
            <a:r>
              <a:rPr lang="uk-UA" sz="2400" dirty="0" err="1" smtClean="0"/>
              <a:t>енергетики”</a:t>
            </a:r>
            <a:endParaRPr lang="uk-UA" sz="2400" dirty="0" smtClean="0"/>
          </a:p>
          <a:p>
            <a:r>
              <a:rPr lang="uk-UA" sz="2400" dirty="0" smtClean="0"/>
              <a:t>учениці 9-Б класу</a:t>
            </a:r>
          </a:p>
          <a:p>
            <a:r>
              <a:rPr lang="uk-UA" sz="2400" dirty="0" err="1" smtClean="0"/>
              <a:t>Ботнаренко</a:t>
            </a:r>
            <a:r>
              <a:rPr lang="uk-UA" sz="2400" dirty="0" smtClean="0"/>
              <a:t> Анастасії</a:t>
            </a:r>
            <a:endParaRPr lang="uk-UA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348736" cy="2086744"/>
          </a:xfrm>
        </p:spPr>
        <p:txBody>
          <a:bodyPr/>
          <a:lstStyle/>
          <a:p>
            <a:r>
              <a:rPr lang="ru-RU" sz="6000" dirty="0" err="1" smtClean="0"/>
              <a:t>Чорнобиль</a:t>
            </a:r>
            <a:r>
              <a:rPr lang="ru-RU" sz="6000" dirty="0" smtClean="0"/>
              <a:t>  ̶  </a:t>
            </a:r>
            <a:r>
              <a:rPr lang="uk-UA" sz="6000" dirty="0" smtClean="0"/>
              <a:t>біль України</a:t>
            </a:r>
            <a:endParaRPr lang="uk-UA" sz="6000" dirty="0"/>
          </a:p>
        </p:txBody>
      </p:sp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uk-UA" sz="4000">
                <a:solidFill>
                  <a:schemeClr val="bg2"/>
                </a:solidFill>
              </a:rPr>
              <a:t>26 квітня 1986 року. </a:t>
            </a:r>
            <a:br>
              <a:rPr lang="uk-UA" sz="4000">
                <a:solidFill>
                  <a:schemeClr val="bg2"/>
                </a:solidFill>
              </a:rPr>
            </a:br>
            <a:r>
              <a:rPr lang="uk-UA" sz="4000">
                <a:solidFill>
                  <a:schemeClr val="bg2"/>
                </a:solidFill>
              </a:rPr>
              <a:t>Аварія. Початок. Вибух</a:t>
            </a:r>
            <a:endParaRPr lang="ru-RU" sz="40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73888"/>
          </a:xfrm>
          <a:noFill/>
          <a:ln/>
        </p:spPr>
      </p:pic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8229600" cy="1143000"/>
          </a:xfrm>
          <a:noFill/>
          <a:ln/>
        </p:spPr>
        <p:txBody>
          <a:bodyPr/>
          <a:lstStyle/>
          <a:p>
            <a:r>
              <a:rPr lang="uk-UA">
                <a:solidFill>
                  <a:schemeClr val="bg2"/>
                </a:solidFill>
              </a:rPr>
              <a:t>Перші дні після аварії</a:t>
            </a:r>
            <a:endParaRPr lang="ru-RU">
              <a:solidFill>
                <a:schemeClr val="bg2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5661025"/>
            <a:ext cx="9144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Після аварії утворилась радіоактивна хмара, яка дуже швидко накрила території колишнього Радянського Союзу та прилеглі території.Приблизно 60 % радіоактивних речовин осіло на території Білорусі. </a:t>
            </a:r>
            <a:endParaRPr lang="ru-RU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8853" name="Picture 5" descr="Чернобыльская АЭС после аварии в 1986 году">
            <a:hlinkClick r:id="rId2" tooltip="Чернобыльская АЭС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144000" cy="6337300"/>
          </a:xfrm>
          <a:prstGeom prst="rect">
            <a:avLst/>
          </a:prstGeom>
          <a:noFill/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>
                <a:solidFill>
                  <a:schemeClr val="tx2"/>
                </a:solidFill>
              </a:rPr>
              <a:t>Реактор був повністю зруйнований і в довкілля було викинуто велику кількість радіоактивних речовин. </a:t>
            </a:r>
            <a:endParaRPr lang="ru-RU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468313" y="6035675"/>
            <a:ext cx="7969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Ця катастрофа вважається найбільшою за всю історію </a:t>
            </a:r>
          </a:p>
          <a:p>
            <a:r>
              <a:rPr lang="uk-UA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ядерної енергетики, економічним збитком.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dirty="0"/>
              <a:t>Реактор був неправильно спроектований і небезпечний;</a:t>
            </a:r>
          </a:p>
          <a:p>
            <a:pPr>
              <a:lnSpc>
                <a:spcPct val="90000"/>
              </a:lnSpc>
            </a:pPr>
            <a:r>
              <a:rPr lang="uk-UA" dirty="0"/>
              <a:t>обслуговуючий персонал не був </a:t>
            </a:r>
            <a:r>
              <a:rPr lang="uk-UA" dirty="0" err="1"/>
              <a:t>проінформоіваний</a:t>
            </a:r>
            <a:r>
              <a:rPr lang="uk-UA" dirty="0"/>
              <a:t> про небезпеки реактора;</a:t>
            </a:r>
          </a:p>
          <a:p>
            <a:pPr>
              <a:lnSpc>
                <a:spcPct val="90000"/>
              </a:lnSpc>
            </a:pPr>
            <a:r>
              <a:rPr lang="uk-UA" dirty="0"/>
              <a:t>Персонал припустився ряду помилок і неумисно порушив існуючі інструкції, частково через відсутність інформації про небезпеки реактора;</a:t>
            </a:r>
          </a:p>
          <a:p>
            <a:pPr>
              <a:lnSpc>
                <a:spcPct val="90000"/>
              </a:lnSpc>
            </a:pPr>
            <a:r>
              <a:rPr lang="uk-UA" dirty="0"/>
              <a:t>Відключення захисту або не вплинуло на розвиток аварії, або не суперечило нормативним документам.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uk-UA" b="1" dirty="0"/>
              <a:t>Причини аварії</a:t>
            </a:r>
            <a:endParaRPr lang="ru-RU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813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584325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2400">
                <a:solidFill>
                  <a:schemeClr val="bg2"/>
                </a:solidFill>
              </a:rPr>
              <a:t>В середині травня 1986 року, Державною комісією було прийнято рішення щодо довготривалої консервації 4 блоку ЧАЕС з метою запобігання виходу радіонуклідів у навколишнє середовище та зменшення впливу проникаючої радіації. Було вирішено звести Саркофаг - об'єкт «Укриття»</a:t>
            </a:r>
            <a:endParaRPr lang="ru-RU" sz="2400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987675" y="6092825"/>
            <a:ext cx="3455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Закачка бетону</a:t>
            </a:r>
            <a:endParaRPr lang="ru-RU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03430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uk-UA" sz="4000"/>
              <a:t>Група ліквідаторів в захисних костюмах</a:t>
            </a:r>
            <a:endParaRPr lang="ru-RU" sz="400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096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r>
              <a:rPr lang="uk-UA" sz="3200"/>
              <a:t>Було прийнято рішення евакуювати населення. </a:t>
            </a:r>
            <a:endParaRPr lang="ru-RU" sz="3200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1403350" y="6237288"/>
            <a:ext cx="627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Близько 200 000 чоловік було евакуйовано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  <a:noFill/>
          <a:ln/>
        </p:spPr>
        <p:txBody>
          <a:bodyPr/>
          <a:lstStyle/>
          <a:p>
            <a:r>
              <a:rPr lang="ru-RU" sz="4000">
                <a:latin typeface="Arial" charset="0"/>
              </a:rPr>
              <a:t>Знаки «Чистого</a:t>
            </a:r>
            <a:r>
              <a:rPr lang="ru-RU" b="1"/>
              <a:t> </a:t>
            </a:r>
            <a:r>
              <a:rPr lang="ru-RU" sz="4000">
                <a:latin typeface="Arial" charset="0"/>
              </a:rPr>
              <a:t>коридору</a:t>
            </a:r>
            <a:r>
              <a:rPr lang="ru-RU">
                <a:latin typeface="Arial" charset="0"/>
              </a:rPr>
              <a:t>»</a:t>
            </a:r>
            <a:r>
              <a:rPr lang="ru-RU"/>
              <a:t> 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594995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200">
                <a:solidFill>
                  <a:schemeClr val="tx2"/>
                </a:solidFill>
              </a:rPr>
              <a:t>"Чистий коридор" - безпечний прохід від локальної зони </a:t>
            </a:r>
          </a:p>
          <a:p>
            <a:pPr algn="ctr"/>
            <a:r>
              <a:rPr lang="ru-RU" sz="2200">
                <a:solidFill>
                  <a:schemeClr val="tx2"/>
                </a:solidFill>
              </a:rPr>
              <a:t>саркофага до санпропускника. Радіоактивність у межах 1 мр/год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/>
          <a:lstStyle/>
          <a:p>
            <a:r>
              <a:rPr lang="uk-UA"/>
              <a:t>Життя до аварії</a:t>
            </a:r>
            <a:endParaRPr lang="ru-RU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5851525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/>
              <a:t>Чорно́биль</a:t>
            </a:r>
            <a:r>
              <a:rPr lang="ru-RU" sz="2000"/>
              <a:t> - місто в Україні</a:t>
            </a:r>
            <a:r>
              <a:rPr lang="uk-UA" sz="2000"/>
              <a:t>, р</a:t>
            </a:r>
            <a:r>
              <a:rPr lang="ru-RU" sz="2000"/>
              <a:t>озташоване на Київському Поліссі в Іванківському районі Київської області, при впадінні ріки Прип'яті до Київського водосховища і при впаданні в Прип'ять р. Уж.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chemeClr val="bg1"/>
                </a:solidFill>
              </a:rPr>
              <a:t>Подальша доля АЕС</a:t>
            </a:r>
            <a:br>
              <a:rPr lang="uk-UA" sz="1800" b="1" dirty="0">
                <a:solidFill>
                  <a:schemeClr val="bg1"/>
                </a:solidFill>
              </a:rPr>
            </a:br>
            <a:r>
              <a:rPr lang="uk-UA" sz="1800" dirty="0">
                <a:solidFill>
                  <a:schemeClr val="bg1"/>
                </a:solidFill>
              </a:rPr>
              <a:t>Після аварії на четвертому енергоблоці робота електростанції була припинена через небезпечну радіаційну обстановку. </a:t>
            </a:r>
            <a:r>
              <a:rPr lang="uk-UA" sz="1800" dirty="0" smtClean="0">
                <a:solidFill>
                  <a:schemeClr val="bg1"/>
                </a:solidFill>
              </a:rPr>
              <a:t>Проте  </a:t>
            </a:r>
            <a:r>
              <a:rPr lang="uk-UA" sz="1800" dirty="0">
                <a:solidFill>
                  <a:schemeClr val="bg1"/>
                </a:solidFill>
              </a:rPr>
              <a:t>вже в жовтні 1986 року, після масштабних робіт по дезактивації території і споруди «саркофага», перший та другий енергоблоки були знов введені в дію, у грудні 1987 року відновлена робота третього.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59403" name="Rectangle 11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/>
          <a:lstStyle/>
          <a:p>
            <a:r>
              <a:rPr lang="en-US"/>
              <a:t>1996 </a:t>
            </a:r>
            <a:r>
              <a:rPr lang="uk-UA"/>
              <a:t>рік. Пройшло 10 років </a:t>
            </a:r>
            <a:endParaRPr lang="ru-RU"/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2916238" y="6237288"/>
            <a:ext cx="367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/>
              <a:t>Великий щит керування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/>
              <a:t>Знов працює великий щит керування -3</a:t>
            </a:r>
            <a:endParaRPr lang="ru-RU" sz="400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79879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4000"/>
              <a:t>Ведуться роботи по стабілізації старого саркофагу 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31078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  <a:noFill/>
          <a:ln/>
        </p:spPr>
        <p:txBody>
          <a:bodyPr/>
          <a:lstStyle/>
          <a:p>
            <a:r>
              <a:rPr lang="ru-RU" sz="2400"/>
              <a:t>Великий пульт керування -1 на знімку зображений історичний момент - остаточна зупинка блоку № 1 30.11.96 р.</a:t>
            </a:r>
            <a:r>
              <a:rPr lang="ru-RU" sz="4000"/>
              <a:t> 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sz="2800"/>
              <a:t>Ґрінпіс і міжнародна організація «Лікарі проти ядерної війни» стверджують, що в результаті аварії лише серед ліквідаторів померли десятки тисяч чоловік, в Європі зафіксовано 10 000 випадків вроджених патологій в новонароджених, 10 000 випадків раку щитовидної залози і очікується ще 50 тисяч. За даними організації Союз «Чорнобиль», з 600 000 ліквідаторів 10 % померло і 165 000 стало інвалідами</a:t>
            </a:r>
            <a:r>
              <a:rPr lang="ru-RU" sz="2800"/>
              <a:t> 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/>
              <a:t>Вплив аварії на здоров’я людей</a:t>
            </a:r>
            <a:endParaRPr lang="ru-RU" sz="400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9114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3200"/>
              <a:t>Проммайданчик ЧАЕС.</a:t>
            </a:r>
            <a:br>
              <a:rPr lang="ru-RU" sz="3200"/>
            </a:br>
            <a:r>
              <a:rPr lang="ru-RU" sz="3200"/>
              <a:t> 1996 - 2000 р.р.</a:t>
            </a:r>
            <a:r>
              <a:rPr lang="ru-RU" sz="4000"/>
              <a:t>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86022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5949950"/>
            <a:ext cx="8229600" cy="908050"/>
          </a:xfrm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 рік. Пройшло 20 років</a:t>
            </a:r>
            <a:endParaRPr lang="ru-RU" sz="44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3000">
                <a:solidFill>
                  <a:schemeClr val="bg2"/>
                </a:solidFill>
              </a:rPr>
              <a:t>Активно ведуться роботи з ремонту монстра ХХI століття - об'єкта "Укриття". (Вересень 2006 рік)</a:t>
            </a:r>
            <a:r>
              <a:rPr lang="ru-RU" sz="4000"/>
              <a:t>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9523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38237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3000">
                <a:solidFill>
                  <a:schemeClr val="bg2"/>
                </a:solidFill>
              </a:rPr>
              <a:t>У вересні 2006 року виповнилося 20 років з дня завершення будівництва купола над залишками </a:t>
            </a:r>
            <a:br>
              <a:rPr lang="ru-RU" sz="3000">
                <a:solidFill>
                  <a:schemeClr val="bg2"/>
                </a:solidFill>
              </a:rPr>
            </a:br>
            <a:r>
              <a:rPr lang="ru-RU" sz="3000">
                <a:solidFill>
                  <a:schemeClr val="bg2"/>
                </a:solidFill>
              </a:rPr>
              <a:t>     4 реактора</a:t>
            </a:r>
            <a:endParaRPr lang="ru-RU" sz="30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uk-UA" sz="4000"/>
              <a:t>Промислова та житлова зони Чорнобиля</a:t>
            </a:r>
            <a:endParaRPr lang="ru-RU" sz="4000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61563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/>
              <a:t>У 70-80х роках 20 століття на березі Прип'яті поблизу міста була збудована </a:t>
            </a:r>
          </a:p>
          <a:p>
            <a:r>
              <a:rPr lang="ru-RU" sz="2000"/>
              <a:t>Чорнобильська АЕС - перша атомна електростанція в Україні.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0" y="573405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Комплекс стабілізаційних заходів дозволить продовжити "життя" саркофага на кілька років - до моменту зведення нового конфайменту.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9319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3200">
                <a:solidFill>
                  <a:schemeClr val="bg2"/>
                </a:solidFill>
              </a:rPr>
              <a:t>30 вересня 2006р. Так виглядає 3-я черга ЧАЕС - недобудовані 5 і 6 енергоблоки</a:t>
            </a:r>
            <a:r>
              <a:rPr lang="ru-RU" sz="4000"/>
              <a:t> 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51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715000"/>
            <a:ext cx="8229600" cy="1143000"/>
          </a:xfrm>
          <a:noFill/>
          <a:ln/>
        </p:spPr>
        <p:txBody>
          <a:bodyPr/>
          <a:lstStyle/>
          <a:p>
            <a:r>
              <a:rPr lang="ru-RU" sz="3200"/>
              <a:t>Покинутий будинок в 30-кілометровій зоні</a:t>
            </a:r>
            <a:r>
              <a:rPr lang="ru-RU" sz="4000"/>
              <a:t>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20838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/>
          <a:lstStyle/>
          <a:p>
            <a:r>
              <a:rPr lang="ru-RU"/>
              <a:t>Гамма-фон біля грибів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7525" name="Picture 5" descr="Tchornobyl_victim_monument_in_Kyiv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1116013" y="-14288"/>
            <a:ext cx="7026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200">
                <a:solidFill>
                  <a:schemeClr val="bg2"/>
                </a:solidFill>
              </a:rPr>
              <a:t>Пам'ятник жертвам Чорнобиля. Київ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9" name="Picture 5" descr="Файл:Ukrainian National museum &quot;Tchornobyl&quot; in Kyiv 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</p:spPr>
      </p:pic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  <a:noFill/>
          <a:ln/>
        </p:spPr>
        <p:txBody>
          <a:bodyPr>
            <a:noAutofit/>
          </a:bodyPr>
          <a:lstStyle/>
          <a:p>
            <a:r>
              <a:rPr lang="ru-RU" sz="3200" dirty="0"/>
              <a:t>Знаки </a:t>
            </a:r>
            <a:r>
              <a:rPr lang="ru-RU" sz="3200" dirty="0" err="1"/>
              <a:t>з</a:t>
            </a:r>
            <a:r>
              <a:rPr lang="ru-RU" sz="3200" dirty="0"/>
              <a:t> </a:t>
            </a:r>
            <a:r>
              <a:rPr lang="ru-RU" sz="3200" dirty="0" err="1"/>
              <a:t>перекресленими</a:t>
            </a:r>
            <a:r>
              <a:rPr lang="ru-RU" sz="3200" dirty="0"/>
              <a:t> </a:t>
            </a:r>
            <a:r>
              <a:rPr lang="ru-RU" sz="3200" dirty="0" err="1"/>
              <a:t>назвами</a:t>
            </a:r>
            <a:r>
              <a:rPr lang="ru-RU" sz="3200" dirty="0"/>
              <a:t> </a:t>
            </a:r>
            <a:r>
              <a:rPr lang="ru-RU" sz="3200" dirty="0" err="1"/>
              <a:t>міст</a:t>
            </a:r>
            <a:r>
              <a:rPr lang="ru-RU" sz="3200" dirty="0"/>
              <a:t> </a:t>
            </a:r>
            <a:r>
              <a:rPr lang="ru-RU" sz="3200" dirty="0" err="1"/>
              <a:t>і</a:t>
            </a:r>
            <a:r>
              <a:rPr lang="ru-RU" sz="3200" dirty="0"/>
              <a:t> </a:t>
            </a:r>
            <a:r>
              <a:rPr lang="ru-RU" sz="3200" dirty="0" err="1"/>
              <a:t>сіл</a:t>
            </a:r>
            <a:r>
              <a:rPr lang="ru-RU" sz="3200" dirty="0"/>
              <a:t>, </a:t>
            </a:r>
            <a:r>
              <a:rPr lang="ru-RU" sz="3200" dirty="0" err="1"/>
              <a:t>населення</a:t>
            </a:r>
            <a:r>
              <a:rPr lang="ru-RU" sz="3200" dirty="0"/>
              <a:t> 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</a:t>
            </a:r>
            <a:r>
              <a:rPr lang="ru-RU" sz="3200" dirty="0" err="1"/>
              <a:t>відселено</a:t>
            </a:r>
            <a:r>
              <a:rPr lang="ru-RU" sz="3200" dirty="0"/>
              <a:t>, музей </a:t>
            </a:r>
            <a:r>
              <a:rPr lang="ru-RU" sz="3200" dirty="0" err="1"/>
              <a:t>Чорнобиля</a:t>
            </a:r>
            <a:r>
              <a:rPr lang="ru-RU" sz="3200" dirty="0"/>
              <a:t>, </a:t>
            </a:r>
            <a:r>
              <a:rPr lang="ru-RU" sz="3200" dirty="0" err="1"/>
              <a:t>Київ</a:t>
            </a:r>
            <a:endParaRPr lang="ru-RU" sz="32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>
          <a:xfrm>
            <a:off x="1403648" y="2780928"/>
            <a:ext cx="6790209" cy="260648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2700" dirty="0" err="1" smtClean="0">
                <a:solidFill>
                  <a:schemeClr val="bg1"/>
                </a:solidFill>
              </a:rPr>
              <a:t>Будівництво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було</a:t>
            </a:r>
            <a:r>
              <a:rPr lang="ru-RU" sz="2700" dirty="0" smtClean="0">
                <a:solidFill>
                  <a:schemeClr val="bg1"/>
                </a:solidFill>
              </a:rPr>
              <a:t> почато у 1971 </a:t>
            </a:r>
            <a:r>
              <a:rPr lang="ru-RU" sz="2700" dirty="0" err="1" smtClean="0">
                <a:solidFill>
                  <a:schemeClr val="bg1"/>
                </a:solidFill>
              </a:rPr>
              <a:t>році</a:t>
            </a:r>
            <a:r>
              <a:rPr lang="ru-RU" sz="2700" dirty="0" smtClean="0">
                <a:solidFill>
                  <a:schemeClr val="bg1"/>
                </a:solidFill>
              </a:rPr>
              <a:t>, а перший </a:t>
            </a:r>
            <a:r>
              <a:rPr lang="ru-RU" sz="2700" dirty="0" err="1" smtClean="0">
                <a:solidFill>
                  <a:schemeClr val="bg1"/>
                </a:solidFill>
              </a:rPr>
              <a:t>енергоблок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потужністю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br>
              <a:rPr lang="ru-RU" sz="2700" dirty="0" smtClean="0">
                <a:solidFill>
                  <a:schemeClr val="bg1"/>
                </a:solidFill>
              </a:rPr>
            </a:br>
            <a:r>
              <a:rPr lang="ru-RU" sz="2700" dirty="0" smtClean="0">
                <a:solidFill>
                  <a:schemeClr val="bg1"/>
                </a:solidFill>
              </a:rPr>
              <a:t>1,0 </a:t>
            </a:r>
            <a:r>
              <a:rPr lang="ru-RU" sz="2700" dirty="0" err="1" smtClean="0">
                <a:solidFill>
                  <a:schemeClr val="bg1"/>
                </a:solidFill>
              </a:rPr>
              <a:t>млн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квт</a:t>
            </a:r>
            <a:r>
              <a:rPr lang="ru-RU" sz="2700" dirty="0" smtClean="0">
                <a:solidFill>
                  <a:schemeClr val="bg1"/>
                </a:solidFill>
              </a:rPr>
              <a:t> вступив у </a:t>
            </a:r>
            <a:r>
              <a:rPr lang="ru-RU" sz="2700" dirty="0" err="1" smtClean="0">
                <a:solidFill>
                  <a:schemeClr val="bg1"/>
                </a:solidFill>
              </a:rPr>
              <a:t>дію</a:t>
            </a:r>
            <a:r>
              <a:rPr lang="ru-RU" sz="2700" dirty="0" smtClean="0">
                <a:solidFill>
                  <a:schemeClr val="bg1"/>
                </a:solidFill>
              </a:rPr>
              <a:t> 1977, </a:t>
            </a:r>
            <a:r>
              <a:rPr lang="ru-RU" sz="2700" dirty="0" err="1" smtClean="0">
                <a:solidFill>
                  <a:schemeClr val="bg1"/>
                </a:solidFill>
              </a:rPr>
              <a:t>згодом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добудовано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ще</a:t>
            </a:r>
            <a:r>
              <a:rPr lang="ru-RU" sz="2700" dirty="0" smtClean="0">
                <a:solidFill>
                  <a:schemeClr val="bg1"/>
                </a:solidFill>
              </a:rPr>
              <a:t> три </a:t>
            </a:r>
            <a:r>
              <a:rPr lang="ru-RU" sz="2700" dirty="0" err="1" smtClean="0">
                <a:solidFill>
                  <a:schemeClr val="bg1"/>
                </a:solidFill>
              </a:rPr>
              <a:t>енергоблоки</a:t>
            </a:r>
            <a:r>
              <a:rPr lang="ru-RU" sz="2700" dirty="0" smtClean="0">
                <a:solidFill>
                  <a:schemeClr val="bg1"/>
                </a:solidFill>
              </a:rPr>
              <a:t> – </a:t>
            </a:r>
            <a:br>
              <a:rPr lang="ru-RU" sz="2700" dirty="0" smtClean="0">
                <a:solidFill>
                  <a:schemeClr val="bg1"/>
                </a:solidFill>
              </a:rPr>
            </a:br>
            <a:r>
              <a:rPr lang="ru-RU" sz="2700" dirty="0" err="1" smtClean="0">
                <a:solidFill>
                  <a:schemeClr val="bg1"/>
                </a:solidFill>
              </a:rPr>
              <a:t>з</a:t>
            </a:r>
            <a:r>
              <a:rPr lang="ru-RU" sz="2700" dirty="0" smtClean="0">
                <a:solidFill>
                  <a:schemeClr val="bg1"/>
                </a:solidFill>
              </a:rPr>
              <a:t> 1983 року </a:t>
            </a:r>
            <a:r>
              <a:rPr lang="ru-RU" sz="2700" dirty="0" err="1" smtClean="0">
                <a:solidFill>
                  <a:schemeClr val="bg1"/>
                </a:solidFill>
              </a:rPr>
              <a:t>працювали</a:t>
            </a:r>
            <a:r>
              <a:rPr lang="ru-RU" sz="2700" dirty="0" smtClean="0">
                <a:solidFill>
                  <a:schemeClr val="bg1"/>
                </a:solidFill>
              </a:rPr>
              <a:t> 4 </a:t>
            </a:r>
            <a:r>
              <a:rPr lang="ru-RU" sz="2700" dirty="0" err="1" smtClean="0">
                <a:solidFill>
                  <a:schemeClr val="bg1"/>
                </a:solidFill>
              </a:rPr>
              <a:t>енергоблоки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потужністю</a:t>
            </a:r>
            <a:r>
              <a:rPr lang="ru-RU" sz="2700" dirty="0" smtClean="0">
                <a:solidFill>
                  <a:schemeClr val="bg1"/>
                </a:solidFill>
              </a:rPr>
              <a:t> 4 </a:t>
            </a:r>
            <a:r>
              <a:rPr lang="ru-RU" sz="2700" dirty="0" err="1" smtClean="0">
                <a:solidFill>
                  <a:schemeClr val="bg1"/>
                </a:solidFill>
              </a:rPr>
              <a:t>млн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</a:rPr>
              <a:t>квт</a:t>
            </a:r>
            <a:r>
              <a:rPr lang="ru-RU" sz="2700" dirty="0" smtClean="0">
                <a:solidFill>
                  <a:schemeClr val="bg1"/>
                </a:solidFill>
              </a:rPr>
              <a:t>.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F0"/>
                </a:solidFill>
              </a:rPr>
              <a:t>Схема </a:t>
            </a:r>
            <a:r>
              <a:rPr lang="ru-RU" dirty="0" err="1">
                <a:solidFill>
                  <a:srgbClr val="00B0F0"/>
                </a:solidFill>
              </a:rPr>
              <a:t>розташування</a:t>
            </a:r>
            <a:r>
              <a:rPr lang="ru-RU" dirty="0">
                <a:solidFill>
                  <a:srgbClr val="00B0F0"/>
                </a:solidFill>
              </a:rPr>
              <a:t> перших </a:t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dirty="0">
                <a:solidFill>
                  <a:srgbClr val="00B0F0"/>
                </a:solidFill>
              </a:rPr>
              <a:t>4-х </a:t>
            </a:r>
            <a:r>
              <a:rPr lang="ru-RU" dirty="0" err="1">
                <a:solidFill>
                  <a:srgbClr val="00B0F0"/>
                </a:solidFill>
              </a:rPr>
              <a:t>блоків</a:t>
            </a:r>
            <a:r>
              <a:rPr lang="ru-RU" dirty="0">
                <a:solidFill>
                  <a:srgbClr val="00B0F0"/>
                </a:solidFill>
              </a:rPr>
              <a:t> 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uk-UA" sz="4000"/>
              <a:t>Приміщення, в якому знаходився реактор</a:t>
            </a:r>
            <a:endParaRPr lang="ru-RU" sz="400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567055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* </a:t>
            </a:r>
            <a:r>
              <a:rPr lang="ru-RU" sz="2400" b="1"/>
              <a:t>Ядерний реактор</a:t>
            </a:r>
            <a:r>
              <a:rPr lang="ru-RU" sz="2400"/>
              <a:t> - це пристрій, в якому здійснюється </a:t>
            </a:r>
            <a:endParaRPr lang="en-US" sz="2400"/>
          </a:p>
          <a:p>
            <a:r>
              <a:rPr lang="ru-RU" sz="2400"/>
              <a:t>керована ланцюгова ядерна реакція, що супроводжується виділенням енергії</a:t>
            </a:r>
            <a:r>
              <a:rPr lang="en-US" sz="2400"/>
              <a:t>.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uk-UA" sz="4000"/>
              <a:t>В той час велось будівництво </a:t>
            </a:r>
            <a:br>
              <a:rPr lang="uk-UA" sz="4000"/>
            </a:br>
            <a:r>
              <a:rPr lang="uk-UA" sz="4000"/>
              <a:t>5 і 6 блоків</a:t>
            </a:r>
            <a:endParaRPr lang="ru-RU" sz="400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ru-RU" sz="4000"/>
              <a:t>Центральний зал енергоблоку-3. Справа реактор-3 </a:t>
            </a: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532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uk-UA" sz="4000"/>
              <a:t>Пульт керування. Обслуговуючий персонал станції</a:t>
            </a:r>
            <a:endParaRPr lang="ru-RU" sz="400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430</TotalTime>
  <Words>559</Words>
  <Application>Microsoft Office PowerPoint</Application>
  <PresentationFormat>Экран (4:3)</PresentationFormat>
  <Paragraphs>54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Tahoma</vt:lpstr>
      <vt:lpstr>Times New Roman</vt:lpstr>
      <vt:lpstr>Wingdings</vt:lpstr>
      <vt:lpstr>Бумажная</vt:lpstr>
      <vt:lpstr>Чорнобиль  ̶  біль України</vt:lpstr>
      <vt:lpstr>Життя до аварії</vt:lpstr>
      <vt:lpstr>Промислова та житлова зони Чорнобиля</vt:lpstr>
      <vt:lpstr>Будівництво було почато у 1971 році, а перший енергоблок потужністю  1,0 млн квт вступив у дію 1977, згодом добудовано ще три енергоблоки –  з 1983 року працювали 4 енергоблоки потужністю 4 млн квт.  </vt:lpstr>
      <vt:lpstr>Схема розташування перших  4-х блоків </vt:lpstr>
      <vt:lpstr>Приміщення, в якому знаходився реактор</vt:lpstr>
      <vt:lpstr>В той час велось будівництво  5 і 6 блоків</vt:lpstr>
      <vt:lpstr>Центральний зал енергоблоку-3. Справа реактор-3 </vt:lpstr>
      <vt:lpstr>Пульт керування. Обслуговуючий персонал станції</vt:lpstr>
      <vt:lpstr>26 квітня 1986 року.  Аварія. Початок. Вибух</vt:lpstr>
      <vt:lpstr>Перші дні після аварії</vt:lpstr>
      <vt:lpstr>Слайд 12</vt:lpstr>
      <vt:lpstr>Слайд 13</vt:lpstr>
      <vt:lpstr>Причини аварії</vt:lpstr>
      <vt:lpstr>В середині травня 1986 року, Державною комісією було прийнято рішення щодо довготривалої консервації 4 блоку ЧАЕС з метою запобігання виходу радіонуклідів у навколишнє середовище та зменшення впливу проникаючої радіації. Було вирішено звести Саркофаг - об'єкт «Укриття»</vt:lpstr>
      <vt:lpstr>Група ліквідаторів в захисних костюмах</vt:lpstr>
      <vt:lpstr>Слайд 17</vt:lpstr>
      <vt:lpstr>Було прийнято рішення евакуювати населення. </vt:lpstr>
      <vt:lpstr>Знаки «Чистого коридору» </vt:lpstr>
      <vt:lpstr>Подальша доля АЕС Після аварії на четвертому енергоблоці робота електростанції була припинена через небезпечну радіаційну обстановку. Проте  вже в жовтні 1986 року, після масштабних робіт по дезактивації території і споруди «саркофага», перший та другий енергоблоки були знов введені в дію, у грудні 1987 року відновлена робота третього.</vt:lpstr>
      <vt:lpstr>1996 рік. Пройшло 10 років </vt:lpstr>
      <vt:lpstr>Знов працює великий щит керування -3</vt:lpstr>
      <vt:lpstr>Ведуться роботи по стабілізації старого саркофагу </vt:lpstr>
      <vt:lpstr>Великий пульт керування -1 на знімку зображений історичний момент - остаточна зупинка блоку № 1 30.11.96 р. </vt:lpstr>
      <vt:lpstr>Вплив аварії на здоров’я людей</vt:lpstr>
      <vt:lpstr>Проммайданчик ЧАЕС.  1996 - 2000 р.р. </vt:lpstr>
      <vt:lpstr>Слайд 27</vt:lpstr>
      <vt:lpstr>Активно ведуться роботи з ремонту монстра ХХI століття - об'єкта "Укриття". (Вересень 2006 рік) </vt:lpstr>
      <vt:lpstr>У вересні 2006 року виповнилося 20 років з дня завершення будівництва купола над залишками       4 реактора</vt:lpstr>
      <vt:lpstr>Слайд 30</vt:lpstr>
      <vt:lpstr>30 вересня 2006р. Так виглядає 3-я черга ЧАЕС - недобудовані 5 і 6 енергоблоки </vt:lpstr>
      <vt:lpstr>Покинутий будинок в 30-кілометровій зоні </vt:lpstr>
      <vt:lpstr>Гамма-фон біля грибів </vt:lpstr>
      <vt:lpstr>Слайд 34</vt:lpstr>
      <vt:lpstr>Знаки з перекресленими назвами міст і сіл, населення яких було відселено, музей Чорнобиля, Київ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Nastya</cp:lastModifiedBy>
  <cp:revision>10</cp:revision>
  <dcterms:created xsi:type="dcterms:W3CDTF">2011-03-22T15:32:40Z</dcterms:created>
  <dcterms:modified xsi:type="dcterms:W3CDTF">2012-04-24T23:47:01Z</dcterms:modified>
</cp:coreProperties>
</file>