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2" r:id="rId13"/>
    <p:sldId id="273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6536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88" TargetMode="External"/><Relationship Id="rId2" Type="http://schemas.openxmlformats.org/officeDocument/2006/relationships/hyperlink" Target="http://uk.wikipedia.org/wiki/1970" TargetMode="External"/><Relationship Id="rId1" Type="http://schemas.openxmlformats.org/officeDocument/2006/relationships/hyperlink" Target="http://uk.wikipedia.org/wiki/1989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1988" TargetMode="External"/><Relationship Id="rId2" Type="http://schemas.openxmlformats.org/officeDocument/2006/relationships/hyperlink" Target="http://uk.wikipedia.org/wiki/1970" TargetMode="External"/><Relationship Id="rId1" Type="http://schemas.openxmlformats.org/officeDocument/2006/relationships/hyperlink" Target="http://uk.wikipedia.org/wiki/198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4CC8C-EE9C-42F0-96CE-698A47134827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B1686C1-E190-4AB0-A214-5E8A493E8AEB}">
      <dgm:prSet custT="1"/>
      <dgm:spPr>
        <a:ln>
          <a:noFill/>
        </a:ln>
      </dgm:spPr>
      <dgm:t>
        <a:bodyPr/>
        <a:lstStyle/>
        <a:p>
          <a:pPr rtl="0"/>
          <a:r>
            <a:rPr lang="uk-UA" sz="11500" dirty="0" smtClean="0">
              <a:solidFill>
                <a:srgbClr val="002060"/>
              </a:solidFill>
              <a:latin typeface="Comic Sans MS" panose="030F0702030302020204" pitchFamily="66" charset="0"/>
            </a:rPr>
            <a:t>Колумбія</a:t>
          </a:r>
          <a:endParaRPr lang="ru-RU" sz="11500" dirty="0">
            <a:solidFill>
              <a:srgbClr val="002060"/>
            </a:solidFill>
            <a:latin typeface="Comic Sans MS" panose="030F0702030302020204" pitchFamily="66" charset="0"/>
          </a:endParaRPr>
        </a:p>
      </dgm:t>
    </dgm:pt>
    <dgm:pt modelId="{DB184016-C94E-4F17-A08F-0BAAE70112E6}" type="parTrans" cxnId="{E867B238-FFD8-45A8-B553-7C6C5E02543D}">
      <dgm:prSet/>
      <dgm:spPr/>
      <dgm:t>
        <a:bodyPr/>
        <a:lstStyle/>
        <a:p>
          <a:endParaRPr lang="ru-RU"/>
        </a:p>
      </dgm:t>
    </dgm:pt>
    <dgm:pt modelId="{1C14A7E1-4F7F-4487-883D-BC7069222C45}" type="sibTrans" cxnId="{E867B238-FFD8-45A8-B553-7C6C5E02543D}">
      <dgm:prSet/>
      <dgm:spPr/>
      <dgm:t>
        <a:bodyPr/>
        <a:lstStyle/>
        <a:p>
          <a:endParaRPr lang="ru-RU"/>
        </a:p>
      </dgm:t>
    </dgm:pt>
    <dgm:pt modelId="{7448CE2F-D379-460E-B494-583E3B5FDFF8}" type="pres">
      <dgm:prSet presAssocID="{D054CC8C-EE9C-42F0-96CE-698A4713482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F52B6B-A9BB-46DA-9088-933922D94A0E}" type="pres">
      <dgm:prSet presAssocID="{0B1686C1-E190-4AB0-A214-5E8A493E8AEB}" presName="circ1TxSh" presStyleLbl="vennNode1" presStyleIdx="0" presStyleCnt="1" custScaleX="134408"/>
      <dgm:spPr/>
      <dgm:t>
        <a:bodyPr/>
        <a:lstStyle/>
        <a:p>
          <a:endParaRPr lang="ru-RU"/>
        </a:p>
      </dgm:t>
    </dgm:pt>
  </dgm:ptLst>
  <dgm:cxnLst>
    <dgm:cxn modelId="{66017A82-B8B6-4C96-A471-29CE508DE1AE}" type="presOf" srcId="{0B1686C1-E190-4AB0-A214-5E8A493E8AEB}" destId="{81F52B6B-A9BB-46DA-9088-933922D94A0E}" srcOrd="0" destOrd="0" presId="urn:microsoft.com/office/officeart/2005/8/layout/venn1"/>
    <dgm:cxn modelId="{E867B238-FFD8-45A8-B553-7C6C5E02543D}" srcId="{D054CC8C-EE9C-42F0-96CE-698A47134827}" destId="{0B1686C1-E190-4AB0-A214-5E8A493E8AEB}" srcOrd="0" destOrd="0" parTransId="{DB184016-C94E-4F17-A08F-0BAAE70112E6}" sibTransId="{1C14A7E1-4F7F-4487-883D-BC7069222C45}"/>
    <dgm:cxn modelId="{4EE8381E-8688-4408-BC10-F27A0ECB5D3B}" type="presOf" srcId="{D054CC8C-EE9C-42F0-96CE-698A47134827}" destId="{7448CE2F-D379-460E-B494-583E3B5FDFF8}" srcOrd="0" destOrd="0" presId="urn:microsoft.com/office/officeart/2005/8/layout/venn1"/>
    <dgm:cxn modelId="{5F9D1142-D9D6-4987-A412-C62583ACE791}" type="presParOf" srcId="{7448CE2F-D379-460E-B494-583E3B5FDFF8}" destId="{81F52B6B-A9BB-46DA-9088-933922D94A0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0E3153-7454-4352-886D-AF3B90D51BE7}" type="doc">
      <dgm:prSet loTypeId="urn:microsoft.com/office/officeart/2005/8/layout/venn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02312E8-93CB-4F42-A9CE-493B7664A6D8}">
      <dgm:prSet/>
      <dgm:spPr>
        <a:ln>
          <a:noFill/>
        </a:ln>
      </dgm:spPr>
      <dgm:t>
        <a:bodyPr/>
        <a:lstStyle/>
        <a:p>
          <a:pPr rtl="0"/>
          <a:r>
            <a:rPr lang="ru-RU" smtClean="0">
              <a:solidFill>
                <a:srgbClr val="002060"/>
              </a:solidFill>
            </a:rPr>
            <a:t>Рівень урбанізації становить — 70,3%. Щорічний приріст населення — 1.56%. Середня тривалість життя — 75,12 років для жінок і 67,3 роки для чоловіків. Відсоток грамотного населення в містах — 93%, в сільських районах — 67%.</a:t>
          </a:r>
          <a:endParaRPr lang="ru-RU">
            <a:solidFill>
              <a:srgbClr val="002060"/>
            </a:solidFill>
          </a:endParaRPr>
        </a:p>
      </dgm:t>
    </dgm:pt>
    <dgm:pt modelId="{3E2314AA-9E8A-47BF-B645-5593625F8612}" type="parTrans" cxnId="{41F015AD-0117-4AC2-82CE-94AB811D41F6}">
      <dgm:prSet/>
      <dgm:spPr/>
      <dgm:t>
        <a:bodyPr/>
        <a:lstStyle/>
        <a:p>
          <a:endParaRPr lang="ru-RU"/>
        </a:p>
      </dgm:t>
    </dgm:pt>
    <dgm:pt modelId="{B36435F1-5D11-45B1-80B4-3CE0E18FDC8D}" type="sibTrans" cxnId="{41F015AD-0117-4AC2-82CE-94AB811D41F6}">
      <dgm:prSet/>
      <dgm:spPr/>
      <dgm:t>
        <a:bodyPr/>
        <a:lstStyle/>
        <a:p>
          <a:endParaRPr lang="ru-RU"/>
        </a:p>
      </dgm:t>
    </dgm:pt>
    <dgm:pt modelId="{4D40DCC1-C533-4CF3-A875-0BFAB3D1BE32}" type="pres">
      <dgm:prSet presAssocID="{910E3153-7454-4352-886D-AF3B90D51BE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C31EF4-B520-470B-9836-1B3C46449E4A}" type="pres">
      <dgm:prSet presAssocID="{402312E8-93CB-4F42-A9CE-493B7664A6D8}" presName="circ1TxSh" presStyleLbl="vennNode1" presStyleIdx="0" presStyleCnt="1" custScaleX="132415"/>
      <dgm:spPr/>
      <dgm:t>
        <a:bodyPr/>
        <a:lstStyle/>
        <a:p>
          <a:endParaRPr lang="ru-RU"/>
        </a:p>
      </dgm:t>
    </dgm:pt>
  </dgm:ptLst>
  <dgm:cxnLst>
    <dgm:cxn modelId="{EC92C524-172F-4D05-B55C-56E0DBEDAACF}" type="presOf" srcId="{402312E8-93CB-4F42-A9CE-493B7664A6D8}" destId="{35C31EF4-B520-470B-9836-1B3C46449E4A}" srcOrd="0" destOrd="0" presId="urn:microsoft.com/office/officeart/2005/8/layout/venn1"/>
    <dgm:cxn modelId="{D2E463DD-82C6-4FB1-81A6-23B8D2F5919A}" type="presOf" srcId="{910E3153-7454-4352-886D-AF3B90D51BE7}" destId="{4D40DCC1-C533-4CF3-A875-0BFAB3D1BE32}" srcOrd="0" destOrd="0" presId="urn:microsoft.com/office/officeart/2005/8/layout/venn1"/>
    <dgm:cxn modelId="{41F015AD-0117-4AC2-82CE-94AB811D41F6}" srcId="{910E3153-7454-4352-886D-AF3B90D51BE7}" destId="{402312E8-93CB-4F42-A9CE-493B7664A6D8}" srcOrd="0" destOrd="0" parTransId="{3E2314AA-9E8A-47BF-B645-5593625F8612}" sibTransId="{B36435F1-5D11-45B1-80B4-3CE0E18FDC8D}"/>
    <dgm:cxn modelId="{A992359B-2C04-4CD2-993D-4D4DE776EB7A}" type="presParOf" srcId="{4D40DCC1-C533-4CF3-A875-0BFAB3D1BE32}" destId="{35C31EF4-B520-470B-9836-1B3C46449E4A}" srcOrd="0" destOrd="0" presId="urn:microsoft.com/office/officeart/2005/8/layout/ven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8AF042-5DCE-4F48-B5CA-285130A3DD2C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EB67D2-77E2-4C11-9C82-35EFBD714935}">
      <dgm:prSet/>
      <dgm:spPr/>
      <dgm:t>
        <a:bodyPr/>
        <a:lstStyle/>
        <a:p>
          <a:pPr algn="ctr" rtl="0"/>
          <a:r>
            <a:rPr lang="ru-RU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Столиця</a:t>
          </a:r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/>
          </a:r>
          <a:b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</a:br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(та </a:t>
          </a:r>
          <a:r>
            <a:rPr lang="ru-RU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найбільше</a:t>
          </a:r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r>
            <a:rPr lang="ru-RU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місто</a:t>
          </a:r>
          <a:r>
            <a: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)</a:t>
          </a:r>
          <a:r>
            <a: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r>
            <a:rPr lang="ru-RU" b="1" u="sng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Боґота</a:t>
          </a:r>
          <a:endParaRPr lang="ru-RU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gm:t>
    </dgm:pt>
    <dgm:pt modelId="{56E4C343-927A-4369-9722-A4083BF6B604}" type="parTrans" cxnId="{F6A5F9FD-2A4F-4B3B-AD56-BEC512AB9183}">
      <dgm:prSet/>
      <dgm:spPr/>
      <dgm:t>
        <a:bodyPr/>
        <a:lstStyle/>
        <a:p>
          <a:endParaRPr lang="ru-RU"/>
        </a:p>
      </dgm:t>
    </dgm:pt>
    <dgm:pt modelId="{A60C1235-AD7B-466A-BCA8-D56D90F1F7CA}" type="sibTrans" cxnId="{F6A5F9FD-2A4F-4B3B-AD56-BEC512AB9183}">
      <dgm:prSet/>
      <dgm:spPr/>
      <dgm:t>
        <a:bodyPr/>
        <a:lstStyle/>
        <a:p>
          <a:endParaRPr lang="ru-RU"/>
        </a:p>
      </dgm:t>
    </dgm:pt>
    <dgm:pt modelId="{71AD2D5D-3A02-421B-9834-C1F02984AA59}" type="pres">
      <dgm:prSet presAssocID="{548AF042-5DCE-4F48-B5CA-285130A3DD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609187-4730-403B-BB29-BBC7DFBC00B6}" type="pres">
      <dgm:prSet presAssocID="{CEEB67D2-77E2-4C11-9C82-35EFBD714935}" presName="parentText" presStyleLbl="node1" presStyleIdx="0" presStyleCnt="1" custScaleY="126456">
        <dgm:presLayoutVars>
          <dgm:chMax val="0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9D9CF0B8-18BD-413C-9BF5-646FD36AAF06}" type="presOf" srcId="{CEEB67D2-77E2-4C11-9C82-35EFBD714935}" destId="{61609187-4730-403B-BB29-BBC7DFBC00B6}" srcOrd="0" destOrd="0" presId="urn:microsoft.com/office/officeart/2005/8/layout/vList2"/>
    <dgm:cxn modelId="{2E473EA2-19A9-4C2A-9005-6A70FC02A966}" type="presOf" srcId="{548AF042-5DCE-4F48-B5CA-285130A3DD2C}" destId="{71AD2D5D-3A02-421B-9834-C1F02984AA59}" srcOrd="0" destOrd="0" presId="urn:microsoft.com/office/officeart/2005/8/layout/vList2"/>
    <dgm:cxn modelId="{F6A5F9FD-2A4F-4B3B-AD56-BEC512AB9183}" srcId="{548AF042-5DCE-4F48-B5CA-285130A3DD2C}" destId="{CEEB67D2-77E2-4C11-9C82-35EFBD714935}" srcOrd="0" destOrd="0" parTransId="{56E4C343-927A-4369-9722-A4083BF6B604}" sibTransId="{A60C1235-AD7B-466A-BCA8-D56D90F1F7CA}"/>
    <dgm:cxn modelId="{DB3E82A8-3582-4141-A78B-0689A90F0673}" type="presParOf" srcId="{71AD2D5D-3A02-421B-9834-C1F02984AA59}" destId="{61609187-4730-403B-BB29-BBC7DFBC00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10A435-7F7B-49D1-BE81-64846411D87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2483F9-1C45-4364-9D24-5E90BB1B490F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vi-VN" b="1" dirty="0" smtClean="0">
              <a:solidFill>
                <a:schemeClr val="accent2">
                  <a:lumMod val="50000"/>
                </a:schemeClr>
              </a:solidFill>
            </a:rPr>
            <a:t>Колумбія</a:t>
          </a:r>
          <a:r>
            <a:rPr lang="uk-UA" b="1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vi-VN" b="1" dirty="0" smtClean="0">
              <a:solidFill>
                <a:schemeClr val="accent2">
                  <a:lumMod val="50000"/>
                </a:schemeClr>
              </a:solidFill>
            </a:rPr>
            <a:t>офіційно Республіка Колумбія</a:t>
          </a:r>
          <a:r>
            <a:rPr lang="vi-VN" dirty="0" smtClean="0">
              <a:solidFill>
                <a:schemeClr val="accent2">
                  <a:lumMod val="50000"/>
                </a:schemeClr>
              </a:solidFill>
            </a:rPr>
            <a:t> — країна в</a:t>
          </a:r>
          <a:r>
            <a:rPr lang="uk-UA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vi-VN" dirty="0" smtClean="0">
              <a:solidFill>
                <a:schemeClr val="accent2">
                  <a:lumMod val="50000"/>
                </a:schemeClr>
              </a:solidFill>
            </a:rPr>
            <a:t>Південній Америці, що межує з Панамою на північному заході, Венесуелою на сході і північному сході, Бразилією на південному сході, Перу і Еквадором на південному заході, на півночі і заході омивається Карибським морем і Тихим океаном. Колумбія — єдина південноамериканська країна, що має вихід як до Атлантичного (через Карибське море</a:t>
          </a:r>
          <a:r>
            <a:rPr lang="uk-UA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vi-VN" dirty="0" smtClean="0">
              <a:solidFill>
                <a:schemeClr val="accent2">
                  <a:lumMod val="50000"/>
                </a:schemeClr>
              </a:solidFill>
            </a:rPr>
            <a:t>), так і до Тихого океану.</a:t>
          </a:r>
          <a:endParaRPr lang="ru-RU" dirty="0">
            <a:solidFill>
              <a:schemeClr val="accent2">
                <a:lumMod val="50000"/>
              </a:schemeClr>
            </a:solidFill>
          </a:endParaRPr>
        </a:p>
      </dgm:t>
    </dgm:pt>
    <dgm:pt modelId="{DE12ABD6-48A2-4B0F-9CE1-7601923F997B}" type="parTrans" cxnId="{B5A4CA3F-FF9B-49D9-BB58-2EECFCA8066A}">
      <dgm:prSet/>
      <dgm:spPr/>
      <dgm:t>
        <a:bodyPr/>
        <a:lstStyle/>
        <a:p>
          <a:endParaRPr lang="ru-RU"/>
        </a:p>
      </dgm:t>
    </dgm:pt>
    <dgm:pt modelId="{C58BBCC4-A790-4A67-9798-B742C035D101}" type="sibTrans" cxnId="{B5A4CA3F-FF9B-49D9-BB58-2EECFCA8066A}">
      <dgm:prSet/>
      <dgm:spPr/>
      <dgm:t>
        <a:bodyPr/>
        <a:lstStyle/>
        <a:p>
          <a:endParaRPr lang="ru-RU"/>
        </a:p>
      </dgm:t>
    </dgm:pt>
    <dgm:pt modelId="{CD485042-B028-45DC-89B7-E09C248314BC}" type="pres">
      <dgm:prSet presAssocID="{E710A435-7F7B-49D1-BE81-64846411D87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F3CF32-E4D5-4AA9-82ED-19F6CF03C9FA}" type="pres">
      <dgm:prSet presAssocID="{192483F9-1C45-4364-9D24-5E90BB1B490F}" presName="circ1TxSh" presStyleLbl="vennNode1" presStyleIdx="0" presStyleCnt="1" custScaleX="130700"/>
      <dgm:spPr/>
      <dgm:t>
        <a:bodyPr/>
        <a:lstStyle/>
        <a:p>
          <a:endParaRPr lang="ru-RU"/>
        </a:p>
      </dgm:t>
    </dgm:pt>
  </dgm:ptLst>
  <dgm:cxnLst>
    <dgm:cxn modelId="{B5A4CA3F-FF9B-49D9-BB58-2EECFCA8066A}" srcId="{E710A435-7F7B-49D1-BE81-64846411D871}" destId="{192483F9-1C45-4364-9D24-5E90BB1B490F}" srcOrd="0" destOrd="0" parTransId="{DE12ABD6-48A2-4B0F-9CE1-7601923F997B}" sibTransId="{C58BBCC4-A790-4A67-9798-B742C035D101}"/>
    <dgm:cxn modelId="{E6BBD703-C1FE-4FC7-8B05-83FF44776238}" type="presOf" srcId="{192483F9-1C45-4364-9D24-5E90BB1B490F}" destId="{4AF3CF32-E4D5-4AA9-82ED-19F6CF03C9FA}" srcOrd="0" destOrd="0" presId="urn:microsoft.com/office/officeart/2005/8/layout/venn1"/>
    <dgm:cxn modelId="{1217F1F5-3DBE-4CE6-82D4-4BA1B4D3BAA6}" type="presOf" srcId="{E710A435-7F7B-49D1-BE81-64846411D871}" destId="{CD485042-B028-45DC-89B7-E09C248314BC}" srcOrd="0" destOrd="0" presId="urn:microsoft.com/office/officeart/2005/8/layout/venn1"/>
    <dgm:cxn modelId="{B5A37052-A2AD-40AD-8DDD-03B31CCE78CA}" type="presParOf" srcId="{CD485042-B028-45DC-89B7-E09C248314BC}" destId="{4AF3CF32-E4D5-4AA9-82ED-19F6CF03C9F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B9D536-331E-43FF-9E45-C5313CD7AF2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B62F3B-8888-42D7-B708-B7A037D2E1FD}">
      <dgm:prSet/>
      <dgm:spPr>
        <a:solidFill>
          <a:schemeClr val="bg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Природні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умови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Колумбії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дуже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різноманітні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.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Західну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частину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країни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що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становить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приблизно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2/5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її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площі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займає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високогірна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область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Колумбійських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Анд (г.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Крістобаль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-Колон, 5800 м) з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Прикарибською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і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Тихоокеанською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низовинами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.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Інші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3/5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території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на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схід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від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Анд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займають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степи,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або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льянос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басейну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Оріноко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і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дощові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ліси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або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сельва,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басейну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Амазонки.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Сх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.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частина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країни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 —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плоскогір'я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обрамоване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Орінокською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і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Амазонською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dirty="0" err="1" smtClean="0">
              <a:solidFill>
                <a:schemeClr val="accent2">
                  <a:lumMod val="75000"/>
                </a:schemeClr>
              </a:solidFill>
            </a:rPr>
            <a:t>низовинами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. 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82752120-8373-4553-92D3-08FC36200E17}" type="parTrans" cxnId="{CEA4FF73-9A67-4104-8AE2-C0FC8E68308C}">
      <dgm:prSet/>
      <dgm:spPr/>
      <dgm:t>
        <a:bodyPr/>
        <a:lstStyle/>
        <a:p>
          <a:endParaRPr lang="ru-RU"/>
        </a:p>
      </dgm:t>
    </dgm:pt>
    <dgm:pt modelId="{F61F830F-8D30-4652-B19F-5340322E152E}" type="sibTrans" cxnId="{CEA4FF73-9A67-4104-8AE2-C0FC8E68308C}">
      <dgm:prSet/>
      <dgm:spPr/>
      <dgm:t>
        <a:bodyPr/>
        <a:lstStyle/>
        <a:p>
          <a:endParaRPr lang="ru-RU"/>
        </a:p>
      </dgm:t>
    </dgm:pt>
    <dgm:pt modelId="{0BDF818B-B63E-4F85-B42F-93CB17790237}" type="pres">
      <dgm:prSet presAssocID="{E2B9D536-331E-43FF-9E45-C5313CD7AF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79E597-366B-4BF6-9C67-054917C38F1C}" type="pres">
      <dgm:prSet presAssocID="{0BB62F3B-8888-42D7-B708-B7A037D2E1FD}" presName="circ1TxSh" presStyleLbl="vennNode1" presStyleIdx="0" presStyleCnt="1" custScaleX="133333"/>
      <dgm:spPr/>
      <dgm:t>
        <a:bodyPr/>
        <a:lstStyle/>
        <a:p>
          <a:endParaRPr lang="ru-RU"/>
        </a:p>
      </dgm:t>
    </dgm:pt>
  </dgm:ptLst>
  <dgm:cxnLst>
    <dgm:cxn modelId="{AE2E96E2-A296-4CCC-AB58-E01A3F877119}" type="presOf" srcId="{E2B9D536-331E-43FF-9E45-C5313CD7AF23}" destId="{0BDF818B-B63E-4F85-B42F-93CB17790237}" srcOrd="0" destOrd="0" presId="urn:microsoft.com/office/officeart/2005/8/layout/venn1"/>
    <dgm:cxn modelId="{CEA4FF73-9A67-4104-8AE2-C0FC8E68308C}" srcId="{E2B9D536-331E-43FF-9E45-C5313CD7AF23}" destId="{0BB62F3B-8888-42D7-B708-B7A037D2E1FD}" srcOrd="0" destOrd="0" parTransId="{82752120-8373-4553-92D3-08FC36200E17}" sibTransId="{F61F830F-8D30-4652-B19F-5340322E152E}"/>
    <dgm:cxn modelId="{DD844B28-FF58-4A13-A38B-7543DE52188D}" type="presOf" srcId="{0BB62F3B-8888-42D7-B708-B7A037D2E1FD}" destId="{0B79E597-366B-4BF6-9C67-054917C38F1C}" srcOrd="0" destOrd="0" presId="urn:microsoft.com/office/officeart/2005/8/layout/venn1"/>
    <dgm:cxn modelId="{4236EF36-1941-44EA-A372-5D71AA6E7B29}" type="presParOf" srcId="{0BDF818B-B63E-4F85-B42F-93CB17790237}" destId="{0B79E597-366B-4BF6-9C67-054917C38F1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EF0AC9-D36F-42A2-A112-2C01FC240B16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4069AF3-ED74-4210-93E8-4A7CCFA05902}">
      <dgm:prSet/>
      <dgm:spPr>
        <a:ln>
          <a:noFill/>
        </a:ln>
      </dgm:spPr>
      <dgm:t>
        <a:bodyPr/>
        <a:lstStyle/>
        <a:p>
          <a:pPr rtl="0"/>
          <a:r>
            <a:rPr lang="ru-RU" dirty="0" err="1" smtClean="0">
              <a:solidFill>
                <a:schemeClr val="tx2"/>
              </a:solidFill>
            </a:rPr>
            <a:t>Річкова</a:t>
          </a:r>
          <a:r>
            <a:rPr lang="ru-RU" dirty="0" smtClean="0">
              <a:solidFill>
                <a:schemeClr val="tx2"/>
              </a:solidFill>
            </a:rPr>
            <a:t> мережа </a:t>
          </a:r>
          <a:r>
            <a:rPr lang="ru-RU" dirty="0" err="1" smtClean="0">
              <a:solidFill>
                <a:schemeClr val="tx2"/>
              </a:solidFill>
            </a:rPr>
            <a:t>дуже</a:t>
          </a:r>
          <a:r>
            <a:rPr lang="ru-RU" dirty="0" smtClean="0">
              <a:solidFill>
                <a:schemeClr val="tx2"/>
              </a:solidFill>
            </a:rPr>
            <a:t> густа, </a:t>
          </a:r>
          <a:r>
            <a:rPr lang="ru-RU" dirty="0" err="1" smtClean="0">
              <a:solidFill>
                <a:schemeClr val="tx2"/>
              </a:solidFill>
            </a:rPr>
            <a:t>ріки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порожисті</a:t>
          </a:r>
          <a:r>
            <a:rPr lang="ru-RU" dirty="0" smtClean="0">
              <a:solidFill>
                <a:schemeClr val="tx2"/>
              </a:solidFill>
            </a:rPr>
            <a:t>, </a:t>
          </a:r>
          <a:r>
            <a:rPr lang="ru-RU" dirty="0" err="1" smtClean="0">
              <a:solidFill>
                <a:schemeClr val="tx2"/>
              </a:solidFill>
            </a:rPr>
            <a:t>г.ч</a:t>
          </a:r>
          <a:r>
            <a:rPr lang="ru-RU" dirty="0" smtClean="0">
              <a:solidFill>
                <a:schemeClr val="tx2"/>
              </a:solidFill>
            </a:rPr>
            <a:t>. </a:t>
          </a:r>
          <a:r>
            <a:rPr lang="ru-RU" dirty="0" err="1" smtClean="0">
              <a:solidFill>
                <a:schemeClr val="tx2"/>
              </a:solidFill>
            </a:rPr>
            <a:t>дощового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живлення</a:t>
          </a:r>
          <a:r>
            <a:rPr lang="ru-RU" dirty="0" smtClean="0">
              <a:solidFill>
                <a:schemeClr val="tx2"/>
              </a:solidFill>
            </a:rPr>
            <a:t>. Гол. </a:t>
          </a:r>
          <a:r>
            <a:rPr lang="ru-RU" dirty="0" err="1" smtClean="0">
              <a:solidFill>
                <a:schemeClr val="tx2"/>
              </a:solidFill>
            </a:rPr>
            <a:t>ріки</a:t>
          </a:r>
          <a:r>
            <a:rPr lang="ru-RU" dirty="0" smtClean="0">
              <a:solidFill>
                <a:schemeClr val="tx2"/>
              </a:solidFill>
            </a:rPr>
            <a:t>: Магдалена з </a:t>
          </a:r>
          <a:r>
            <a:rPr lang="ru-RU" dirty="0" err="1" smtClean="0">
              <a:solidFill>
                <a:schemeClr val="tx2"/>
              </a:solidFill>
            </a:rPr>
            <a:t>Каукою</a:t>
          </a:r>
          <a:r>
            <a:rPr lang="ru-RU" dirty="0" smtClean="0">
              <a:solidFill>
                <a:schemeClr val="tx2"/>
              </a:solidFill>
            </a:rPr>
            <a:t>, </a:t>
          </a:r>
          <a:r>
            <a:rPr lang="ru-RU" dirty="0" err="1" smtClean="0">
              <a:solidFill>
                <a:schemeClr val="tx2"/>
              </a:solidFill>
            </a:rPr>
            <a:t>Атрато</a:t>
          </a:r>
          <a:r>
            <a:rPr lang="ru-RU" dirty="0" smtClean="0">
              <a:solidFill>
                <a:schemeClr val="tx2"/>
              </a:solidFill>
            </a:rPr>
            <a:t> (</a:t>
          </a:r>
          <a:r>
            <a:rPr lang="ru-RU" dirty="0" err="1" smtClean="0">
              <a:solidFill>
                <a:schemeClr val="tx2"/>
              </a:solidFill>
            </a:rPr>
            <a:t>впадають</a:t>
          </a:r>
          <a:r>
            <a:rPr lang="ru-RU" dirty="0" smtClean="0">
              <a:solidFill>
                <a:schemeClr val="tx2"/>
              </a:solidFill>
            </a:rPr>
            <a:t> у </a:t>
          </a:r>
          <a:r>
            <a:rPr lang="ru-RU" dirty="0" err="1" smtClean="0">
              <a:solidFill>
                <a:schemeClr val="tx2"/>
              </a:solidFill>
            </a:rPr>
            <a:t>Карибське</a:t>
          </a:r>
          <a:r>
            <a:rPr lang="ru-RU" dirty="0" smtClean="0">
              <a:solidFill>
                <a:schemeClr val="tx2"/>
              </a:solidFill>
            </a:rPr>
            <a:t> море), притоки </a:t>
          </a:r>
          <a:r>
            <a:rPr lang="ru-RU" dirty="0" err="1" smtClean="0">
              <a:solidFill>
                <a:schemeClr val="tx2"/>
              </a:solidFill>
            </a:rPr>
            <a:t>Оріноко</a:t>
          </a:r>
          <a:r>
            <a:rPr lang="ru-RU" dirty="0" smtClean="0">
              <a:solidFill>
                <a:schemeClr val="tx2"/>
              </a:solidFill>
            </a:rPr>
            <a:t> — </a:t>
          </a:r>
          <a:r>
            <a:rPr lang="ru-RU" dirty="0" err="1" smtClean="0">
              <a:solidFill>
                <a:schemeClr val="tx2"/>
              </a:solidFill>
            </a:rPr>
            <a:t>Гуавьяре</a:t>
          </a:r>
          <a:r>
            <a:rPr lang="ru-RU" dirty="0" smtClean="0">
              <a:solidFill>
                <a:schemeClr val="tx2"/>
              </a:solidFill>
            </a:rPr>
            <a:t> і Мета, притоки Амазонки — Путумайо і </a:t>
          </a:r>
          <a:r>
            <a:rPr lang="ru-RU" dirty="0" err="1" smtClean="0">
              <a:solidFill>
                <a:schemeClr val="tx2"/>
              </a:solidFill>
            </a:rPr>
            <a:t>Какета</a:t>
          </a:r>
          <a:r>
            <a:rPr lang="ru-RU" dirty="0" smtClean="0">
              <a:solidFill>
                <a:schemeClr val="tx2"/>
              </a:solidFill>
            </a:rPr>
            <a:t>. З них </a:t>
          </a:r>
          <a:r>
            <a:rPr lang="ru-RU" dirty="0" err="1" smtClean="0">
              <a:solidFill>
                <a:schemeClr val="tx2"/>
              </a:solidFill>
            </a:rPr>
            <a:t>тільки</a:t>
          </a:r>
          <a:r>
            <a:rPr lang="ru-RU" dirty="0" smtClean="0">
              <a:solidFill>
                <a:schemeClr val="tx2"/>
              </a:solidFill>
            </a:rPr>
            <a:t> Магдалена </a:t>
          </a:r>
          <a:r>
            <a:rPr lang="ru-RU" dirty="0" err="1" smtClean="0">
              <a:solidFill>
                <a:schemeClr val="tx2"/>
              </a:solidFill>
            </a:rPr>
            <a:t>придатна</a:t>
          </a:r>
          <a:r>
            <a:rPr lang="ru-RU" dirty="0" smtClean="0">
              <a:solidFill>
                <a:schemeClr val="tx2"/>
              </a:solidFill>
            </a:rPr>
            <a:t> для </a:t>
          </a:r>
          <a:r>
            <a:rPr lang="ru-RU" dirty="0" err="1" smtClean="0">
              <a:solidFill>
                <a:schemeClr val="tx2"/>
              </a:solidFill>
            </a:rPr>
            <a:t>судноплавства</a:t>
          </a:r>
          <a:r>
            <a:rPr lang="ru-RU" dirty="0" smtClean="0">
              <a:solidFill>
                <a:schemeClr val="tx2"/>
              </a:solidFill>
            </a:rPr>
            <a:t>. </a:t>
          </a:r>
          <a:r>
            <a:rPr lang="ru-RU" dirty="0" err="1" smtClean="0">
              <a:solidFill>
                <a:schemeClr val="tx2"/>
              </a:solidFill>
            </a:rPr>
            <a:t>Клімат</a:t>
          </a:r>
          <a:r>
            <a:rPr lang="ru-RU" dirty="0" smtClean="0">
              <a:solidFill>
                <a:schemeClr val="tx2"/>
              </a:solidFill>
            </a:rPr>
            <a:t> </a:t>
          </a:r>
          <a:r>
            <a:rPr lang="ru-RU" dirty="0" err="1" smtClean="0">
              <a:solidFill>
                <a:schemeClr val="tx2"/>
              </a:solidFill>
            </a:rPr>
            <a:t>екваторіальний</a:t>
          </a:r>
          <a:r>
            <a:rPr lang="ru-RU" dirty="0" smtClean="0">
              <a:solidFill>
                <a:schemeClr val="tx2"/>
              </a:solidFill>
            </a:rPr>
            <a:t> та </a:t>
          </a:r>
          <a:r>
            <a:rPr lang="ru-RU" dirty="0" err="1" smtClean="0">
              <a:solidFill>
                <a:schemeClr val="tx2"/>
              </a:solidFill>
            </a:rPr>
            <a:t>субекваторіальний</a:t>
          </a:r>
          <a:r>
            <a:rPr lang="ru-RU" dirty="0" smtClean="0">
              <a:solidFill>
                <a:schemeClr val="tx2"/>
              </a:solidFill>
            </a:rPr>
            <a:t>.</a:t>
          </a:r>
          <a:endParaRPr lang="ru-RU" dirty="0">
            <a:solidFill>
              <a:schemeClr val="tx2"/>
            </a:solidFill>
          </a:endParaRPr>
        </a:p>
      </dgm:t>
    </dgm:pt>
    <dgm:pt modelId="{91C61406-1600-43DC-A06E-76FE9360CD39}" type="parTrans" cxnId="{37189A95-B06B-468C-A49B-B4D292B59A4D}">
      <dgm:prSet/>
      <dgm:spPr/>
      <dgm:t>
        <a:bodyPr/>
        <a:lstStyle/>
        <a:p>
          <a:endParaRPr lang="ru-RU"/>
        </a:p>
      </dgm:t>
    </dgm:pt>
    <dgm:pt modelId="{89E0DE30-84FA-41C4-A548-F2463F56DA61}" type="sibTrans" cxnId="{37189A95-B06B-468C-A49B-B4D292B59A4D}">
      <dgm:prSet/>
      <dgm:spPr/>
      <dgm:t>
        <a:bodyPr/>
        <a:lstStyle/>
        <a:p>
          <a:endParaRPr lang="ru-RU"/>
        </a:p>
      </dgm:t>
    </dgm:pt>
    <dgm:pt modelId="{63A9874B-0FA7-46E3-873A-C832E49E1059}" type="pres">
      <dgm:prSet presAssocID="{0FEF0AC9-D36F-42A2-A112-2C01FC240B1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8DDD26-C5C6-4CD3-9D50-C36C2244AC3E}" type="pres">
      <dgm:prSet presAssocID="{94069AF3-ED74-4210-93E8-4A7CCFA05902}" presName="circ1TxSh" presStyleLbl="vennNode1" presStyleIdx="0" presStyleCnt="1" custScaleX="133345"/>
      <dgm:spPr/>
      <dgm:t>
        <a:bodyPr/>
        <a:lstStyle/>
        <a:p>
          <a:endParaRPr lang="ru-RU"/>
        </a:p>
      </dgm:t>
    </dgm:pt>
  </dgm:ptLst>
  <dgm:cxnLst>
    <dgm:cxn modelId="{37189A95-B06B-468C-A49B-B4D292B59A4D}" srcId="{0FEF0AC9-D36F-42A2-A112-2C01FC240B16}" destId="{94069AF3-ED74-4210-93E8-4A7CCFA05902}" srcOrd="0" destOrd="0" parTransId="{91C61406-1600-43DC-A06E-76FE9360CD39}" sibTransId="{89E0DE30-84FA-41C4-A548-F2463F56DA61}"/>
    <dgm:cxn modelId="{B8A9E744-2591-4572-A113-66B388CED759}" type="presOf" srcId="{94069AF3-ED74-4210-93E8-4A7CCFA05902}" destId="{7D8DDD26-C5C6-4CD3-9D50-C36C2244AC3E}" srcOrd="0" destOrd="0" presId="urn:microsoft.com/office/officeart/2005/8/layout/venn1"/>
    <dgm:cxn modelId="{F0DCD306-D0F5-492A-B037-C2CE3A4A4EF5}" type="presOf" srcId="{0FEF0AC9-D36F-42A2-A112-2C01FC240B16}" destId="{63A9874B-0FA7-46E3-873A-C832E49E1059}" srcOrd="0" destOrd="0" presId="urn:microsoft.com/office/officeart/2005/8/layout/venn1"/>
    <dgm:cxn modelId="{FAB533F4-6D49-4FF4-9082-062FF9B43421}" type="presParOf" srcId="{63A9874B-0FA7-46E3-873A-C832E49E1059}" destId="{7D8DDD26-C5C6-4CD3-9D50-C36C2244AC3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2CF391-BB5A-4281-A5BD-16AC3AA0322D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97665AF-529A-486A-930E-E32BC9EB428A}">
      <dgm:prSet/>
      <dgm:spPr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26%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працездатного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населення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зайнято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в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сільському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господарстві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. 5% земель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використовується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під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посіви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, 38% —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під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випасання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худоби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.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Найродючіші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грунти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знаходяться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на плато і в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деяких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рівнинних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регіонах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.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Колумбія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 —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другий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у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світі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виробник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кави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. Для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гірських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районів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товарними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культурами є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бавовна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і тютюн. У низинах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розташовані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плантації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експортних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культур —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бананів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,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квітів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і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цукрової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тростини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. Для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внутрішнього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ринку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вирощують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рис,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кукурудзу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,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картоплю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і сорго. У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тваринництві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переважає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розведення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великої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рогатої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худоби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,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свинарство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і </a:t>
          </a:r>
          <a:r>
            <a:rPr lang="ru-RU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вівчарство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.</a:t>
          </a:r>
          <a:endParaRPr lang="ru-RU" dirty="0">
            <a:solidFill>
              <a:schemeClr val="accent1">
                <a:lumMod val="75000"/>
              </a:schemeClr>
            </a:solidFill>
            <a:latin typeface="Comic Sans MS" panose="030F0702030302020204" pitchFamily="66" charset="0"/>
          </a:endParaRPr>
        </a:p>
      </dgm:t>
    </dgm:pt>
    <dgm:pt modelId="{BEB6456D-ED92-40DC-80F0-F53635ED9975}" type="parTrans" cxnId="{98DA0B06-3A4D-4625-9690-C912B2129A67}">
      <dgm:prSet/>
      <dgm:spPr/>
      <dgm:t>
        <a:bodyPr/>
        <a:lstStyle/>
        <a:p>
          <a:endParaRPr lang="ru-RU"/>
        </a:p>
      </dgm:t>
    </dgm:pt>
    <dgm:pt modelId="{A3604D0F-28A1-44C2-96A8-34B227DACFC6}" type="sibTrans" cxnId="{98DA0B06-3A4D-4625-9690-C912B2129A67}">
      <dgm:prSet/>
      <dgm:spPr/>
      <dgm:t>
        <a:bodyPr/>
        <a:lstStyle/>
        <a:p>
          <a:endParaRPr lang="ru-RU"/>
        </a:p>
      </dgm:t>
    </dgm:pt>
    <dgm:pt modelId="{F69AFBD5-E8CF-4A54-A3FC-131B00797BCC}" type="pres">
      <dgm:prSet presAssocID="{242CF391-BB5A-4281-A5BD-16AC3AA0322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266A6B-63A4-4B9C-B6C0-EBD807487FDC}" type="pres">
      <dgm:prSet presAssocID="{E97665AF-529A-486A-930E-E32BC9EB428A}" presName="circ1TxSh" presStyleLbl="vennNode1" presStyleIdx="0" presStyleCnt="1" custScaleX="165217"/>
      <dgm:spPr/>
      <dgm:t>
        <a:bodyPr/>
        <a:lstStyle/>
        <a:p>
          <a:endParaRPr lang="ru-RU"/>
        </a:p>
      </dgm:t>
    </dgm:pt>
  </dgm:ptLst>
  <dgm:cxnLst>
    <dgm:cxn modelId="{98DA0B06-3A4D-4625-9690-C912B2129A67}" srcId="{242CF391-BB5A-4281-A5BD-16AC3AA0322D}" destId="{E97665AF-529A-486A-930E-E32BC9EB428A}" srcOrd="0" destOrd="0" parTransId="{BEB6456D-ED92-40DC-80F0-F53635ED9975}" sibTransId="{A3604D0F-28A1-44C2-96A8-34B227DACFC6}"/>
    <dgm:cxn modelId="{43F4D858-BDBC-43FA-97D2-A896C899DE0B}" type="presOf" srcId="{242CF391-BB5A-4281-A5BD-16AC3AA0322D}" destId="{F69AFBD5-E8CF-4A54-A3FC-131B00797BCC}" srcOrd="0" destOrd="0" presId="urn:microsoft.com/office/officeart/2005/8/layout/venn1"/>
    <dgm:cxn modelId="{F093450E-FEF7-4AB0-BC28-41AB110AA5A5}" type="presOf" srcId="{E97665AF-529A-486A-930E-E32BC9EB428A}" destId="{AD266A6B-63A4-4B9C-B6C0-EBD807487FDC}" srcOrd="0" destOrd="0" presId="urn:microsoft.com/office/officeart/2005/8/layout/venn1"/>
    <dgm:cxn modelId="{A89735E7-35DE-4082-937D-501098DC961A}" type="presParOf" srcId="{F69AFBD5-E8CF-4A54-A3FC-131B00797BCC}" destId="{AD266A6B-63A4-4B9C-B6C0-EBD807487FD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A30181-82CA-4DC7-AF1B-3883024D6A4F}" type="doc">
      <dgm:prSet loTypeId="urn:microsoft.com/office/officeart/2005/8/layout/venn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EC476AD-40C8-4CEB-B5F4-03A747944633}">
      <dgm:prSet/>
      <dgm:spPr>
        <a:ln>
          <a:noFill/>
        </a:ln>
      </dgm:spPr>
      <dgm:t>
        <a:bodyPr/>
        <a:lstStyle/>
        <a:p>
          <a:pPr rtl="0"/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За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даними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 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1"/>
            </a:rPr>
            <a:t>1989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поголів'я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великої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худоби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оцінювалося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приблизно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у 25 млн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голів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або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дещо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менше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. В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інтервалі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 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2"/>
            </a:rPr>
            <a:t>1970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–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3"/>
            </a:rPr>
            <a:t>1988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 у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секторі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тваринництва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відзначалося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стійке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хоч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і не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надто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швидке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зростання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виробництва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що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становило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приблизно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2,8% на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рік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; 60%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цього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зростання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припадає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на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велику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рогату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худобу.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Темпи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розвитку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свинарства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були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помірними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, а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птахівництво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навпаки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,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розвивалося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швидше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.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Тваринництвом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, яке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раніше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було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зосереджено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у долинах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річок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і на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північному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узбережжі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, зараз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займаються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і на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східних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рівнинах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(</a:t>
          </a:r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льянос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).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0F76A206-EC54-433C-9F28-179BF7E6A6D0}" type="parTrans" cxnId="{439A5B36-1B36-415C-80CB-0D6E77639180}">
      <dgm:prSet/>
      <dgm:spPr/>
      <dgm:t>
        <a:bodyPr/>
        <a:lstStyle/>
        <a:p>
          <a:endParaRPr lang="ru-RU"/>
        </a:p>
      </dgm:t>
    </dgm:pt>
    <dgm:pt modelId="{52918A73-47DB-4684-B1AC-B57B2BE7D086}" type="sibTrans" cxnId="{439A5B36-1B36-415C-80CB-0D6E77639180}">
      <dgm:prSet/>
      <dgm:spPr/>
      <dgm:t>
        <a:bodyPr/>
        <a:lstStyle/>
        <a:p>
          <a:endParaRPr lang="ru-RU"/>
        </a:p>
      </dgm:t>
    </dgm:pt>
    <dgm:pt modelId="{BF03720D-DE8F-4A76-BD75-FF7F540CA882}" type="pres">
      <dgm:prSet presAssocID="{84A30181-82CA-4DC7-AF1B-3883024D6A4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5095EB-AC1B-4E26-BAF5-1901EDBD6305}" type="pres">
      <dgm:prSet presAssocID="{DEC476AD-40C8-4CEB-B5F4-03A747944633}" presName="circ1TxSh" presStyleLbl="vennNode1" presStyleIdx="0" presStyleCnt="1" custScaleX="153604"/>
      <dgm:spPr/>
      <dgm:t>
        <a:bodyPr/>
        <a:lstStyle/>
        <a:p>
          <a:endParaRPr lang="ru-RU"/>
        </a:p>
      </dgm:t>
    </dgm:pt>
  </dgm:ptLst>
  <dgm:cxnLst>
    <dgm:cxn modelId="{A8DEB667-1D56-478D-AC61-C45D5BDD96B3}" type="presOf" srcId="{DEC476AD-40C8-4CEB-B5F4-03A747944633}" destId="{DE5095EB-AC1B-4E26-BAF5-1901EDBD6305}" srcOrd="0" destOrd="0" presId="urn:microsoft.com/office/officeart/2005/8/layout/venn1"/>
    <dgm:cxn modelId="{439A5B36-1B36-415C-80CB-0D6E77639180}" srcId="{84A30181-82CA-4DC7-AF1B-3883024D6A4F}" destId="{DEC476AD-40C8-4CEB-B5F4-03A747944633}" srcOrd="0" destOrd="0" parTransId="{0F76A206-EC54-433C-9F28-179BF7E6A6D0}" sibTransId="{52918A73-47DB-4684-B1AC-B57B2BE7D086}"/>
    <dgm:cxn modelId="{69D137D7-8968-4592-88A6-BE2A71577153}" type="presOf" srcId="{84A30181-82CA-4DC7-AF1B-3883024D6A4F}" destId="{BF03720D-DE8F-4A76-BD75-FF7F540CA882}" srcOrd="0" destOrd="0" presId="urn:microsoft.com/office/officeart/2005/8/layout/venn1"/>
    <dgm:cxn modelId="{4EDC3D1C-206D-4ADC-91AE-4B305DC31AC8}" type="presParOf" srcId="{BF03720D-DE8F-4A76-BD75-FF7F540CA882}" destId="{DE5095EB-AC1B-4E26-BAF5-1901EDBD6305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D54176-7FC8-42BC-8C19-D41B11433E8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FFA010-FBE3-4334-A098-D000001D67CA}">
      <dgm:prSet/>
      <dgm:spPr>
        <a:ln>
          <a:noFill/>
        </a:ln>
      </dgm:spPr>
      <dgm:t>
        <a:bodyPr/>
        <a:lstStyle/>
        <a:p>
          <a:pPr rtl="0"/>
          <a:r>
            <a:rPr lang="uk-UA" b="1" dirty="0" smtClean="0">
              <a:solidFill>
                <a:schemeClr val="bg1"/>
              </a:solidFill>
            </a:rPr>
            <a:t>Населення Колумбії</a:t>
          </a:r>
          <a:br>
            <a:rPr lang="uk-UA" b="1" dirty="0" smtClean="0">
              <a:solidFill>
                <a:schemeClr val="bg1"/>
              </a:solidFill>
            </a:rPr>
          </a:br>
          <a:endParaRPr lang="ru-RU" dirty="0">
            <a:solidFill>
              <a:schemeClr val="bg1"/>
            </a:solidFill>
          </a:endParaRPr>
        </a:p>
      </dgm:t>
    </dgm:pt>
    <dgm:pt modelId="{3B2C63A6-F79C-4A1E-8E3E-F7B0B6FC5CFD}" type="parTrans" cxnId="{D1FED571-720F-4C03-AC7A-925EEC83ABA2}">
      <dgm:prSet/>
      <dgm:spPr/>
      <dgm:t>
        <a:bodyPr/>
        <a:lstStyle/>
        <a:p>
          <a:endParaRPr lang="ru-RU"/>
        </a:p>
      </dgm:t>
    </dgm:pt>
    <dgm:pt modelId="{74E90592-BDF7-4E40-8A4B-4FF76F22BBB6}" type="sibTrans" cxnId="{D1FED571-720F-4C03-AC7A-925EEC83ABA2}">
      <dgm:prSet/>
      <dgm:spPr/>
      <dgm:t>
        <a:bodyPr/>
        <a:lstStyle/>
        <a:p>
          <a:endParaRPr lang="ru-RU"/>
        </a:p>
      </dgm:t>
    </dgm:pt>
    <dgm:pt modelId="{1EF59CA6-9AEE-43A7-AEE4-650CFC71E680}" type="pres">
      <dgm:prSet presAssocID="{9FD54176-7FC8-42BC-8C19-D41B11433E8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F329A2-4EF4-4DC1-B377-D59055090A36}" type="pres">
      <dgm:prSet presAssocID="{BEFFA010-FBE3-4334-A098-D000001D67CA}" presName="circ1TxSh" presStyleLbl="vennNode1" presStyleIdx="0" presStyleCnt="1" custScaleX="667791"/>
      <dgm:spPr/>
      <dgm:t>
        <a:bodyPr/>
        <a:lstStyle/>
        <a:p>
          <a:endParaRPr lang="ru-RU"/>
        </a:p>
      </dgm:t>
    </dgm:pt>
  </dgm:ptLst>
  <dgm:cxnLst>
    <dgm:cxn modelId="{7C63033A-058C-4C64-8CD7-88D2C478D872}" type="presOf" srcId="{BEFFA010-FBE3-4334-A098-D000001D67CA}" destId="{46F329A2-4EF4-4DC1-B377-D59055090A36}" srcOrd="0" destOrd="0" presId="urn:microsoft.com/office/officeart/2005/8/layout/venn1"/>
    <dgm:cxn modelId="{D1FED571-720F-4C03-AC7A-925EEC83ABA2}" srcId="{9FD54176-7FC8-42BC-8C19-D41B11433E80}" destId="{BEFFA010-FBE3-4334-A098-D000001D67CA}" srcOrd="0" destOrd="0" parTransId="{3B2C63A6-F79C-4A1E-8E3E-F7B0B6FC5CFD}" sibTransId="{74E90592-BDF7-4E40-8A4B-4FF76F22BBB6}"/>
    <dgm:cxn modelId="{563D9DE2-ADBD-444B-85DA-92CD7C8E3784}" type="presOf" srcId="{9FD54176-7FC8-42BC-8C19-D41B11433E80}" destId="{1EF59CA6-9AEE-43A7-AEE4-650CFC71E680}" srcOrd="0" destOrd="0" presId="urn:microsoft.com/office/officeart/2005/8/layout/venn1"/>
    <dgm:cxn modelId="{8F83DBD5-5686-4730-A6D6-8AF1B72FBA1C}" type="presParOf" srcId="{1EF59CA6-9AEE-43A7-AEE4-650CFC71E680}" destId="{46F329A2-4EF4-4DC1-B377-D59055090A3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7517AEA-21D3-4CDC-90D2-91B7F7A2161C}" type="doc">
      <dgm:prSet loTypeId="urn:microsoft.com/office/officeart/2005/8/layout/venn1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DFFD3652-8E96-499A-A003-5D3E6C08522D}">
      <dgm:prSet custT="1"/>
      <dgm:spPr>
        <a:ln>
          <a:noFill/>
        </a:ln>
      </dgm:spPr>
      <dgm:t>
        <a:bodyPr/>
        <a:lstStyle/>
        <a:p>
          <a:pPr algn="l" rtl="0"/>
          <a:r>
            <a:rPr lang="ru-RU" sz="2400" dirty="0" err="1" smtClean="0">
              <a:solidFill>
                <a:schemeClr val="bg1"/>
              </a:solidFill>
            </a:rPr>
            <a:t>Чисельність</a:t>
          </a:r>
          <a:r>
            <a:rPr lang="ru-RU" sz="2400" dirty="0" smtClean="0">
              <a:solidFill>
                <a:schemeClr val="bg1"/>
              </a:solidFill>
            </a:rPr>
            <a:t> </a:t>
          </a:r>
          <a:r>
            <a:rPr lang="ru-RU" sz="2400" dirty="0" err="1" smtClean="0">
              <a:solidFill>
                <a:schemeClr val="bg1"/>
              </a:solidFill>
            </a:rPr>
            <a:t>населення</a:t>
          </a:r>
          <a:r>
            <a:rPr lang="ru-RU" sz="2400" dirty="0" smtClean="0">
              <a:solidFill>
                <a:schemeClr val="bg1"/>
              </a:solidFill>
            </a:rPr>
            <a:t> </a:t>
          </a:r>
          <a:r>
            <a:rPr lang="ru-RU" sz="2400" dirty="0" err="1" smtClean="0">
              <a:solidFill>
                <a:schemeClr val="bg1"/>
              </a:solidFill>
            </a:rPr>
            <a:t>Колумбії</a:t>
          </a:r>
          <a:r>
            <a:rPr lang="ru-RU" sz="2400" dirty="0" smtClean="0">
              <a:solidFill>
                <a:schemeClr val="bg1"/>
              </a:solidFill>
            </a:rPr>
            <a:t> у 2003 </a:t>
          </a:r>
          <a:r>
            <a:rPr lang="ru-RU" sz="2400" dirty="0" err="1" smtClean="0">
              <a:solidFill>
                <a:schemeClr val="bg1"/>
              </a:solidFill>
            </a:rPr>
            <a:t>році</a:t>
          </a:r>
          <a:r>
            <a:rPr lang="ru-RU" sz="2400" dirty="0" smtClean="0">
              <a:solidFill>
                <a:schemeClr val="bg1"/>
              </a:solidFill>
            </a:rPr>
            <a:t> становила 41,66 млн </a:t>
          </a:r>
          <a:r>
            <a:rPr lang="ru-RU" sz="2400" dirty="0" err="1" smtClean="0">
              <a:solidFill>
                <a:schemeClr val="bg1"/>
              </a:solidFill>
            </a:rPr>
            <a:t>чоловік</a:t>
          </a:r>
          <a:r>
            <a:rPr lang="ru-RU" sz="2400" dirty="0" smtClean="0">
              <a:solidFill>
                <a:schemeClr val="bg1"/>
              </a:solidFill>
            </a:rPr>
            <a:t> — без </a:t>
          </a:r>
          <a:r>
            <a:rPr lang="ru-RU" sz="2400" dirty="0" err="1" smtClean="0">
              <a:solidFill>
                <a:schemeClr val="bg1"/>
              </a:solidFill>
            </a:rPr>
            <a:t>врахування</a:t>
          </a:r>
          <a:r>
            <a:rPr lang="ru-RU" sz="2400" dirty="0" smtClean="0">
              <a:solidFill>
                <a:schemeClr val="bg1"/>
              </a:solidFill>
            </a:rPr>
            <a:t> </a:t>
          </a:r>
          <a:r>
            <a:rPr lang="ru-RU" sz="2400" dirty="0" err="1" smtClean="0">
              <a:solidFill>
                <a:schemeClr val="bg1"/>
              </a:solidFill>
            </a:rPr>
            <a:t>неохоплених</a:t>
          </a:r>
          <a:r>
            <a:rPr lang="ru-RU" sz="2400" dirty="0" smtClean="0">
              <a:solidFill>
                <a:schemeClr val="bg1"/>
              </a:solidFill>
            </a:rPr>
            <a:t> </a:t>
          </a:r>
          <a:r>
            <a:rPr lang="ru-RU" sz="2400" dirty="0" err="1" smtClean="0">
              <a:solidFill>
                <a:schemeClr val="bg1"/>
              </a:solidFill>
            </a:rPr>
            <a:t>переписом</a:t>
          </a:r>
          <a:r>
            <a:rPr lang="ru-RU" sz="2400" dirty="0" smtClean="0">
              <a:solidFill>
                <a:schemeClr val="bg1"/>
              </a:solidFill>
            </a:rPr>
            <a:t> </a:t>
          </a:r>
          <a:r>
            <a:rPr lang="ru-RU" sz="2400" dirty="0" err="1" smtClean="0">
              <a:solidFill>
                <a:schemeClr val="bg1"/>
              </a:solidFill>
            </a:rPr>
            <a:t>малих</a:t>
          </a:r>
          <a:r>
            <a:rPr lang="ru-RU" sz="2400" dirty="0" smtClean="0">
              <a:solidFill>
                <a:schemeClr val="bg1"/>
              </a:solidFill>
            </a:rPr>
            <a:t> </a:t>
          </a:r>
          <a:r>
            <a:rPr lang="ru-RU" sz="2400" dirty="0" err="1" smtClean="0">
              <a:solidFill>
                <a:schemeClr val="bg1"/>
              </a:solidFill>
            </a:rPr>
            <a:t>індіанських</a:t>
          </a:r>
          <a:r>
            <a:rPr lang="ru-RU" sz="2400" dirty="0" smtClean="0">
              <a:solidFill>
                <a:schemeClr val="bg1"/>
              </a:solidFill>
            </a:rPr>
            <a:t> племен.</a:t>
          </a:r>
          <a:endParaRPr lang="ru-RU" sz="2400" dirty="0">
            <a:solidFill>
              <a:schemeClr val="bg1"/>
            </a:solidFill>
          </a:endParaRPr>
        </a:p>
      </dgm:t>
    </dgm:pt>
    <dgm:pt modelId="{D7629F76-6974-4A40-8537-7C7091407FE4}" type="parTrans" cxnId="{50D6C125-E55D-495D-930E-26E7217EE54C}">
      <dgm:prSet/>
      <dgm:spPr/>
      <dgm:t>
        <a:bodyPr/>
        <a:lstStyle/>
        <a:p>
          <a:endParaRPr lang="ru-RU"/>
        </a:p>
      </dgm:t>
    </dgm:pt>
    <dgm:pt modelId="{EEE77F14-4E5B-4BA3-9264-BEDEEB7433B3}" type="sibTrans" cxnId="{50D6C125-E55D-495D-930E-26E7217EE54C}">
      <dgm:prSet/>
      <dgm:spPr/>
      <dgm:t>
        <a:bodyPr/>
        <a:lstStyle/>
        <a:p>
          <a:endParaRPr lang="ru-RU"/>
        </a:p>
      </dgm:t>
    </dgm:pt>
    <dgm:pt modelId="{7CB6048F-79F3-44E2-A84E-BE8FC0546DA3}">
      <dgm:prSet custT="1"/>
      <dgm:spPr>
        <a:ln>
          <a:noFill/>
        </a:ln>
      </dgm:spPr>
      <dgm:t>
        <a:bodyPr/>
        <a:lstStyle/>
        <a:p>
          <a:pPr algn="l" rtl="0"/>
          <a:r>
            <a:rPr lang="ru-RU" sz="2000" b="1" dirty="0" err="1" smtClean="0"/>
            <a:t>Крім</a:t>
          </a:r>
          <a:r>
            <a:rPr lang="ru-RU" sz="2000" b="1" dirty="0" smtClean="0"/>
            <a:t> них </a:t>
          </a:r>
          <a:r>
            <a:rPr lang="ru-RU" sz="2000" b="1" dirty="0" err="1" smtClean="0"/>
            <a:t>країну</a:t>
          </a:r>
          <a:r>
            <a:rPr lang="ru-RU" sz="2000" b="1" dirty="0" smtClean="0"/>
            <a:t> </a:t>
          </a:r>
          <a:r>
            <a:rPr lang="ru-RU" sz="2000" b="1" dirty="0" err="1" smtClean="0"/>
            <a:t>населяють</a:t>
          </a:r>
          <a:r>
            <a:rPr lang="ru-RU" sz="2000" b="1" dirty="0" smtClean="0"/>
            <a:t> </a:t>
          </a:r>
          <a:r>
            <a:rPr lang="ru-RU" sz="2000" b="1" dirty="0" err="1" smtClean="0"/>
            <a:t>також</a:t>
          </a:r>
          <a:r>
            <a:rPr lang="ru-RU" sz="2000" b="1" dirty="0" smtClean="0"/>
            <a:t> </a:t>
          </a:r>
          <a:r>
            <a:rPr lang="ru-RU" sz="2000" b="1" dirty="0" err="1" smtClean="0"/>
            <a:t>представники</a:t>
          </a:r>
          <a:r>
            <a:rPr lang="ru-RU" sz="2000" b="1" dirty="0" smtClean="0"/>
            <a:t> </a:t>
          </a:r>
          <a:r>
            <a:rPr lang="ru-RU" sz="2000" b="1" dirty="0" err="1" smtClean="0"/>
            <a:t>європеоїдної</a:t>
          </a:r>
          <a:r>
            <a:rPr lang="ru-RU" sz="2000" b="1" dirty="0" smtClean="0"/>
            <a:t> </a:t>
          </a:r>
          <a:r>
            <a:rPr lang="ru-RU" sz="2000" b="1" dirty="0" err="1" smtClean="0"/>
            <a:t>раси</a:t>
          </a:r>
          <a:r>
            <a:rPr lang="ru-RU" sz="2000" b="1" dirty="0" smtClean="0"/>
            <a:t> — 20%, </a:t>
          </a:r>
          <a:r>
            <a:rPr lang="ru-RU" sz="2000" b="1" dirty="0" err="1" smtClean="0"/>
            <a:t>мулати</a:t>
          </a:r>
          <a:r>
            <a:rPr lang="ru-RU" sz="2000" b="1" dirty="0" smtClean="0"/>
            <a:t> (</a:t>
          </a:r>
          <a:r>
            <a:rPr lang="ru-RU" sz="2000" b="1" dirty="0" err="1" smtClean="0"/>
            <a:t>нащадки</a:t>
          </a:r>
          <a:r>
            <a:rPr lang="ru-RU" sz="2000" b="1" dirty="0" smtClean="0"/>
            <a:t> </a:t>
          </a:r>
          <a:r>
            <a:rPr lang="ru-RU" sz="2000" b="1" dirty="0" err="1" smtClean="0"/>
            <a:t>негрів</a:t>
          </a:r>
          <a:r>
            <a:rPr lang="ru-RU" sz="2000" b="1" dirty="0" smtClean="0"/>
            <a:t> та </a:t>
          </a:r>
          <a:r>
            <a:rPr lang="ru-RU" sz="2000" b="1" dirty="0" err="1" smtClean="0"/>
            <a:t>європейців</a:t>
          </a:r>
          <a:r>
            <a:rPr lang="ru-RU" sz="2000" b="1" dirty="0" smtClean="0"/>
            <a:t>) — 14%, </a:t>
          </a:r>
          <a:r>
            <a:rPr lang="ru-RU" sz="2000" b="1" dirty="0" err="1" smtClean="0"/>
            <a:t>негри</a:t>
          </a:r>
          <a:r>
            <a:rPr lang="ru-RU" sz="2000" b="1" dirty="0" smtClean="0"/>
            <a:t> — 4%, </a:t>
          </a:r>
          <a:r>
            <a:rPr lang="ru-RU" sz="2000" b="1" dirty="0" err="1" smtClean="0"/>
            <a:t>нащадки</a:t>
          </a:r>
          <a:r>
            <a:rPr lang="ru-RU" sz="2000" b="1" dirty="0" smtClean="0"/>
            <a:t> </a:t>
          </a:r>
          <a:r>
            <a:rPr lang="ru-RU" sz="2000" b="1" dirty="0" err="1" smtClean="0"/>
            <a:t>змішаних</a:t>
          </a:r>
          <a:r>
            <a:rPr lang="ru-RU" sz="2000" b="1" dirty="0" smtClean="0"/>
            <a:t> </a:t>
          </a:r>
          <a:r>
            <a:rPr lang="ru-RU" sz="2000" b="1" dirty="0" err="1" smtClean="0"/>
            <a:t>щлюбів</a:t>
          </a:r>
          <a:r>
            <a:rPr lang="ru-RU" sz="2000" b="1" dirty="0" smtClean="0"/>
            <a:t> </a:t>
          </a:r>
          <a:r>
            <a:rPr lang="ru-RU" sz="2000" b="1" dirty="0" err="1" smtClean="0"/>
            <a:t>індіанців</a:t>
          </a:r>
          <a:r>
            <a:rPr lang="ru-RU" sz="2000" b="1" dirty="0" smtClean="0"/>
            <a:t> і </a:t>
          </a:r>
          <a:r>
            <a:rPr lang="ru-RU" sz="2000" b="1" dirty="0" err="1" smtClean="0"/>
            <a:t>негрів</a:t>
          </a:r>
          <a:r>
            <a:rPr lang="ru-RU" sz="2000" b="1" dirty="0" smtClean="0"/>
            <a:t> — 3%, </a:t>
          </a:r>
          <a:r>
            <a:rPr lang="ru-RU" sz="2000" b="1" dirty="0" err="1" smtClean="0"/>
            <a:t>індіанці</a:t>
          </a:r>
          <a:r>
            <a:rPr lang="ru-RU" sz="2000" b="1" dirty="0" smtClean="0"/>
            <a:t> — 1%. </a:t>
          </a:r>
          <a:r>
            <a:rPr lang="ru-RU" sz="2000" b="1" dirty="0" err="1" smtClean="0"/>
            <a:t>Найбільш</a:t>
          </a:r>
          <a:r>
            <a:rPr lang="ru-RU" sz="2000" b="1" dirty="0" smtClean="0"/>
            <a:t> густо </a:t>
          </a:r>
          <a:r>
            <a:rPr lang="ru-RU" sz="2000" b="1" dirty="0" err="1" smtClean="0"/>
            <a:t>заселені</a:t>
          </a:r>
          <a:r>
            <a:rPr lang="ru-RU" sz="2000" b="1" dirty="0" smtClean="0"/>
            <a:t> </a:t>
          </a:r>
          <a:r>
            <a:rPr lang="ru-RU" sz="2000" b="1" dirty="0" err="1" smtClean="0"/>
            <a:t>долини</a:t>
          </a:r>
          <a:r>
            <a:rPr lang="ru-RU" sz="2000" b="1" dirty="0" smtClean="0"/>
            <a:t> Анд і плато.</a:t>
          </a:r>
          <a:endParaRPr lang="ru-RU" sz="2000" b="1" dirty="0"/>
        </a:p>
      </dgm:t>
    </dgm:pt>
    <dgm:pt modelId="{FF53CC10-C97E-455A-BFC9-671F5A856FB6}" type="parTrans" cxnId="{22719DD1-9445-422B-84C9-33A62B9BBFAC}">
      <dgm:prSet/>
      <dgm:spPr/>
      <dgm:t>
        <a:bodyPr/>
        <a:lstStyle/>
        <a:p>
          <a:endParaRPr lang="ru-RU"/>
        </a:p>
      </dgm:t>
    </dgm:pt>
    <dgm:pt modelId="{51AC590D-6D69-42FE-A683-2F2ED407DBD0}" type="sibTrans" cxnId="{22719DD1-9445-422B-84C9-33A62B9BBFAC}">
      <dgm:prSet/>
      <dgm:spPr/>
      <dgm:t>
        <a:bodyPr/>
        <a:lstStyle/>
        <a:p>
          <a:endParaRPr lang="ru-RU"/>
        </a:p>
      </dgm:t>
    </dgm:pt>
    <dgm:pt modelId="{001C3C7F-0920-4EC2-BB7F-B22D8C19AD22}" type="pres">
      <dgm:prSet presAssocID="{37517AEA-21D3-4CDC-90D2-91B7F7A2161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5A953E-E3B1-4657-9132-342CBDFB3CCD}" type="pres">
      <dgm:prSet presAssocID="{DFFD3652-8E96-499A-A003-5D3E6C08522D}" presName="circ1" presStyleLbl="vennNode1" presStyleIdx="0" presStyleCnt="2"/>
      <dgm:spPr/>
      <dgm:t>
        <a:bodyPr/>
        <a:lstStyle/>
        <a:p>
          <a:endParaRPr lang="ru-RU"/>
        </a:p>
      </dgm:t>
    </dgm:pt>
    <dgm:pt modelId="{A544FC9A-A883-4922-B4B1-489734AFD6BA}" type="pres">
      <dgm:prSet presAssocID="{DFFD3652-8E96-499A-A003-5D3E6C08522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8CAD1-0891-4B1A-BA8B-1F14D5D69C6B}" type="pres">
      <dgm:prSet presAssocID="{7CB6048F-79F3-44E2-A84E-BE8FC0546DA3}" presName="circ2" presStyleLbl="vennNode1" presStyleIdx="1" presStyleCnt="2"/>
      <dgm:spPr/>
      <dgm:t>
        <a:bodyPr/>
        <a:lstStyle/>
        <a:p>
          <a:endParaRPr lang="ru-RU"/>
        </a:p>
      </dgm:t>
    </dgm:pt>
    <dgm:pt modelId="{0C0FCA7C-0933-41A0-B033-2481112EC7C3}" type="pres">
      <dgm:prSet presAssocID="{7CB6048F-79F3-44E2-A84E-BE8FC0546D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74367E-EA0E-4846-BACF-9617EB9CBA55}" type="presOf" srcId="{37517AEA-21D3-4CDC-90D2-91B7F7A2161C}" destId="{001C3C7F-0920-4EC2-BB7F-B22D8C19AD22}" srcOrd="0" destOrd="0" presId="urn:microsoft.com/office/officeart/2005/8/layout/venn1"/>
    <dgm:cxn modelId="{50D6C125-E55D-495D-930E-26E7217EE54C}" srcId="{37517AEA-21D3-4CDC-90D2-91B7F7A2161C}" destId="{DFFD3652-8E96-499A-A003-5D3E6C08522D}" srcOrd="0" destOrd="0" parTransId="{D7629F76-6974-4A40-8537-7C7091407FE4}" sibTransId="{EEE77F14-4E5B-4BA3-9264-BEDEEB7433B3}"/>
    <dgm:cxn modelId="{45FD878B-DC39-4801-8D42-E682F8322598}" type="presOf" srcId="{7CB6048F-79F3-44E2-A84E-BE8FC0546DA3}" destId="{0C0FCA7C-0933-41A0-B033-2481112EC7C3}" srcOrd="1" destOrd="0" presId="urn:microsoft.com/office/officeart/2005/8/layout/venn1"/>
    <dgm:cxn modelId="{A7F0931B-38A1-4615-A32A-3CDF37FB9207}" type="presOf" srcId="{DFFD3652-8E96-499A-A003-5D3E6C08522D}" destId="{A544FC9A-A883-4922-B4B1-489734AFD6BA}" srcOrd="1" destOrd="0" presId="urn:microsoft.com/office/officeart/2005/8/layout/venn1"/>
    <dgm:cxn modelId="{E573E386-03A7-4120-98E5-0976FE8D17DF}" type="presOf" srcId="{7CB6048F-79F3-44E2-A84E-BE8FC0546DA3}" destId="{F448CAD1-0891-4B1A-BA8B-1F14D5D69C6B}" srcOrd="0" destOrd="0" presId="urn:microsoft.com/office/officeart/2005/8/layout/venn1"/>
    <dgm:cxn modelId="{8C5C1B37-8E3D-4D97-9D24-5488C1DD8542}" type="presOf" srcId="{DFFD3652-8E96-499A-A003-5D3E6C08522D}" destId="{C95A953E-E3B1-4657-9132-342CBDFB3CCD}" srcOrd="0" destOrd="0" presId="urn:microsoft.com/office/officeart/2005/8/layout/venn1"/>
    <dgm:cxn modelId="{22719DD1-9445-422B-84C9-33A62B9BBFAC}" srcId="{37517AEA-21D3-4CDC-90D2-91B7F7A2161C}" destId="{7CB6048F-79F3-44E2-A84E-BE8FC0546DA3}" srcOrd="1" destOrd="0" parTransId="{FF53CC10-C97E-455A-BFC9-671F5A856FB6}" sibTransId="{51AC590D-6D69-42FE-A683-2F2ED407DBD0}"/>
    <dgm:cxn modelId="{E03D2666-4E98-4FED-B25A-59F48D9E89FA}" type="presParOf" srcId="{001C3C7F-0920-4EC2-BB7F-B22D8C19AD22}" destId="{C95A953E-E3B1-4657-9132-342CBDFB3CCD}" srcOrd="0" destOrd="0" presId="urn:microsoft.com/office/officeart/2005/8/layout/venn1"/>
    <dgm:cxn modelId="{7A185020-E76B-4B23-836C-384EAFFFAAC1}" type="presParOf" srcId="{001C3C7F-0920-4EC2-BB7F-B22D8C19AD22}" destId="{A544FC9A-A883-4922-B4B1-489734AFD6BA}" srcOrd="1" destOrd="0" presId="urn:microsoft.com/office/officeart/2005/8/layout/venn1"/>
    <dgm:cxn modelId="{6620EC07-DE7B-499E-92B8-55FCDC6FAED2}" type="presParOf" srcId="{001C3C7F-0920-4EC2-BB7F-B22D8C19AD22}" destId="{F448CAD1-0891-4B1A-BA8B-1F14D5D69C6B}" srcOrd="2" destOrd="0" presId="urn:microsoft.com/office/officeart/2005/8/layout/venn1"/>
    <dgm:cxn modelId="{30AB1B6B-3788-435F-95B7-3A965F4E83A0}" type="presParOf" srcId="{001C3C7F-0920-4EC2-BB7F-B22D8C19AD22}" destId="{0C0FCA7C-0933-41A0-B033-2481112EC7C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F52B6B-A9BB-46DA-9088-933922D94A0E}">
      <dsp:nvSpPr>
        <dsp:cNvPr id="0" name=""/>
        <dsp:cNvSpPr/>
      </dsp:nvSpPr>
      <dsp:spPr>
        <a:xfrm>
          <a:off x="-14" y="0"/>
          <a:ext cx="9252548" cy="6883927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111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500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Колумбія</a:t>
          </a:r>
          <a:endParaRPr lang="ru-RU" sz="11500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1354990" y="1008128"/>
        <a:ext cx="6542540" cy="48676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31EF4-B520-470B-9836-1B3C46449E4A}">
      <dsp:nvSpPr>
        <dsp:cNvPr id="0" name=""/>
        <dsp:cNvSpPr/>
      </dsp:nvSpPr>
      <dsp:spPr>
        <a:xfrm>
          <a:off x="-7" y="0"/>
          <a:ext cx="9144014" cy="690557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smtClean="0">
              <a:solidFill>
                <a:srgbClr val="002060"/>
              </a:solidFill>
            </a:rPr>
            <a:t>Рівень урбанізації становить — 70,3%. Щорічний приріст населення — 1.56%. Середня тривалість життя — 75,12 років для жінок і 67,3 роки для чоловіків. Відсоток грамотного населення в містах — 93%, в сільських районах — 67%.</a:t>
          </a:r>
          <a:endParaRPr lang="ru-RU" sz="3800" kern="1200">
            <a:solidFill>
              <a:srgbClr val="002060"/>
            </a:solidFill>
          </a:endParaRPr>
        </a:p>
      </dsp:txBody>
      <dsp:txXfrm>
        <a:off x="1339103" y="1011298"/>
        <a:ext cx="6465794" cy="4882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09187-4730-403B-BB29-BBC7DFBC00B6}">
      <dsp:nvSpPr>
        <dsp:cNvPr id="0" name=""/>
        <dsp:cNvSpPr/>
      </dsp:nvSpPr>
      <dsp:spPr>
        <a:xfrm>
          <a:off x="0" y="10398"/>
          <a:ext cx="8352928" cy="14913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Столиця</a:t>
          </a:r>
          <a:r>
            <a:rPr lang="ru-RU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/>
          </a:r>
          <a:br>
            <a:rPr lang="ru-RU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</a:br>
          <a:r>
            <a:rPr lang="ru-RU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(та </a:t>
          </a:r>
          <a:r>
            <a:rPr lang="ru-RU" sz="21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найбільше</a:t>
          </a:r>
          <a:r>
            <a:rPr lang="ru-RU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r>
            <a:rPr lang="ru-RU" sz="21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місто</a:t>
          </a:r>
          <a:r>
            <a:rPr lang="ru-RU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)</a:t>
          </a:r>
          <a:r>
            <a:rPr lang="en-US" sz="21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 </a:t>
          </a:r>
          <a:r>
            <a:rPr lang="ru-RU" sz="2100" b="1" u="sng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Боґота</a:t>
          </a:r>
          <a:endParaRPr lang="ru-RU" sz="21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anose="030F0702030302020204" pitchFamily="66" charset="0"/>
          </a:endParaRPr>
        </a:p>
      </dsp:txBody>
      <dsp:txXfrm>
        <a:off x="1223258" y="228804"/>
        <a:ext cx="5906412" cy="10545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3CF32-E4D5-4AA9-82ED-19F6CF03C9FA}">
      <dsp:nvSpPr>
        <dsp:cNvPr id="0" name=""/>
        <dsp:cNvSpPr/>
      </dsp:nvSpPr>
      <dsp:spPr>
        <a:xfrm>
          <a:off x="14" y="0"/>
          <a:ext cx="9136718" cy="6990603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kern="1200" dirty="0" smtClean="0">
              <a:solidFill>
                <a:schemeClr val="accent2">
                  <a:lumMod val="50000"/>
                </a:schemeClr>
              </a:solidFill>
            </a:rPr>
            <a:t>Колумбія</a:t>
          </a:r>
          <a:r>
            <a:rPr lang="uk-UA" sz="2800" b="1" kern="1200" dirty="0" smtClean="0">
              <a:solidFill>
                <a:schemeClr val="accent2">
                  <a:lumMod val="50000"/>
                </a:schemeClr>
              </a:solidFill>
            </a:rPr>
            <a:t>, </a:t>
          </a:r>
          <a:r>
            <a:rPr lang="vi-VN" sz="2800" b="1" kern="1200" dirty="0" smtClean="0">
              <a:solidFill>
                <a:schemeClr val="accent2">
                  <a:lumMod val="50000"/>
                </a:schemeClr>
              </a:solidFill>
            </a:rPr>
            <a:t>офіційно Республіка Колумбія</a:t>
          </a:r>
          <a:r>
            <a:rPr lang="vi-VN" sz="2800" kern="1200" dirty="0" smtClean="0">
              <a:solidFill>
                <a:schemeClr val="accent2">
                  <a:lumMod val="50000"/>
                </a:schemeClr>
              </a:solidFill>
            </a:rPr>
            <a:t> — країна в</a:t>
          </a:r>
          <a:r>
            <a:rPr lang="uk-UA" sz="28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vi-VN" sz="2800" kern="1200" dirty="0" smtClean="0">
              <a:solidFill>
                <a:schemeClr val="accent2">
                  <a:lumMod val="50000"/>
                </a:schemeClr>
              </a:solidFill>
            </a:rPr>
            <a:t>Південній Америці, що межує з Панамою на північному заході, Венесуелою на сході і північному сході, Бразилією на південному сході, Перу і Еквадором на південному заході, на півночі і заході омивається Карибським морем і Тихим океаном. Колумбія — єдина південноамериканська країна, що має вихід як до Атлантичного (через Карибське море</a:t>
          </a:r>
          <a:r>
            <a:rPr lang="uk-UA" sz="2800" kern="1200" dirty="0" smtClean="0">
              <a:solidFill>
                <a:schemeClr val="accent2">
                  <a:lumMod val="50000"/>
                </a:schemeClr>
              </a:solidFill>
            </a:rPr>
            <a:t> </a:t>
          </a:r>
          <a:r>
            <a:rPr lang="vi-VN" sz="2800" kern="1200" dirty="0" smtClean="0">
              <a:solidFill>
                <a:schemeClr val="accent2">
                  <a:lumMod val="50000"/>
                </a:schemeClr>
              </a:solidFill>
            </a:rPr>
            <a:t>), так і до Тихого океану.</a:t>
          </a:r>
          <a:endParaRPr lang="ru-RU" sz="2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338055" y="1023750"/>
        <a:ext cx="6460636" cy="4943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9E597-366B-4BF6-9C67-054917C38F1C}">
      <dsp:nvSpPr>
        <dsp:cNvPr id="0" name=""/>
        <dsp:cNvSpPr/>
      </dsp:nvSpPr>
      <dsp:spPr>
        <a:xfrm>
          <a:off x="11" y="0"/>
          <a:ext cx="9143977" cy="6858000"/>
        </a:xfrm>
        <a:prstGeom prst="ellipse">
          <a:avLst/>
        </a:prstGeom>
        <a:solidFill>
          <a:schemeClr val="bg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Природні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умови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Колумбії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дуже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різноманітні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.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Західну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частину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країни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що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становить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приблизно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2/5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її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площі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займає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високогірна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область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Колумбійських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Анд (г.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Крістобаль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-Колон, 5800 м) з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Прикарибською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і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Тихоокеанською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низовинами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.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Інші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3/5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території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на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схід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від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Анд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займають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степи,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або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льянос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басейну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Оріноко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і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дощові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ліси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або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сельва,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басейну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Амазонки.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Сх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.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частина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країни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 —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плоскогір'я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,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обрамоване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Орінокською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і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Амазонською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ru-RU" sz="2800" kern="1200" dirty="0" err="1" smtClean="0">
              <a:solidFill>
                <a:schemeClr val="accent2">
                  <a:lumMod val="75000"/>
                </a:schemeClr>
              </a:solidFill>
            </a:rPr>
            <a:t>низовинами</a:t>
          </a:r>
          <a:r>
            <a:rPr lang="ru-RU" sz="2800" kern="1200" dirty="0" smtClean="0">
              <a:solidFill>
                <a:schemeClr val="accent2">
                  <a:lumMod val="75000"/>
                </a:schemeClr>
              </a:solidFill>
            </a:rPr>
            <a:t>. </a:t>
          </a:r>
          <a:endParaRPr lang="ru-RU" sz="2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339115" y="1004331"/>
        <a:ext cx="6465769" cy="48493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DDD26-C5C6-4CD3-9D50-C36C2244AC3E}">
      <dsp:nvSpPr>
        <dsp:cNvPr id="0" name=""/>
        <dsp:cNvSpPr/>
      </dsp:nvSpPr>
      <dsp:spPr>
        <a:xfrm>
          <a:off x="6" y="0"/>
          <a:ext cx="9153324" cy="686439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err="1" smtClean="0">
              <a:solidFill>
                <a:schemeClr val="tx2"/>
              </a:solidFill>
            </a:rPr>
            <a:t>Річкова</a:t>
          </a:r>
          <a:r>
            <a:rPr lang="ru-RU" sz="3200" kern="1200" dirty="0" smtClean="0">
              <a:solidFill>
                <a:schemeClr val="tx2"/>
              </a:solidFill>
            </a:rPr>
            <a:t> мережа </a:t>
          </a:r>
          <a:r>
            <a:rPr lang="ru-RU" sz="3200" kern="1200" dirty="0" err="1" smtClean="0">
              <a:solidFill>
                <a:schemeClr val="tx2"/>
              </a:solidFill>
            </a:rPr>
            <a:t>дуже</a:t>
          </a:r>
          <a:r>
            <a:rPr lang="ru-RU" sz="3200" kern="1200" dirty="0" smtClean="0">
              <a:solidFill>
                <a:schemeClr val="tx2"/>
              </a:solidFill>
            </a:rPr>
            <a:t> густа, </a:t>
          </a:r>
          <a:r>
            <a:rPr lang="ru-RU" sz="3200" kern="1200" dirty="0" err="1" smtClean="0">
              <a:solidFill>
                <a:schemeClr val="tx2"/>
              </a:solidFill>
            </a:rPr>
            <a:t>ріки</a:t>
          </a:r>
          <a:r>
            <a:rPr lang="ru-RU" sz="3200" kern="1200" dirty="0" smtClean="0">
              <a:solidFill>
                <a:schemeClr val="tx2"/>
              </a:solidFill>
            </a:rPr>
            <a:t> </a:t>
          </a:r>
          <a:r>
            <a:rPr lang="ru-RU" sz="3200" kern="1200" dirty="0" err="1" smtClean="0">
              <a:solidFill>
                <a:schemeClr val="tx2"/>
              </a:solidFill>
            </a:rPr>
            <a:t>порожисті</a:t>
          </a:r>
          <a:r>
            <a:rPr lang="ru-RU" sz="3200" kern="1200" dirty="0" smtClean="0">
              <a:solidFill>
                <a:schemeClr val="tx2"/>
              </a:solidFill>
            </a:rPr>
            <a:t>, </a:t>
          </a:r>
          <a:r>
            <a:rPr lang="ru-RU" sz="3200" kern="1200" dirty="0" err="1" smtClean="0">
              <a:solidFill>
                <a:schemeClr val="tx2"/>
              </a:solidFill>
            </a:rPr>
            <a:t>г.ч</a:t>
          </a:r>
          <a:r>
            <a:rPr lang="ru-RU" sz="3200" kern="1200" dirty="0" smtClean="0">
              <a:solidFill>
                <a:schemeClr val="tx2"/>
              </a:solidFill>
            </a:rPr>
            <a:t>. </a:t>
          </a:r>
          <a:r>
            <a:rPr lang="ru-RU" sz="3200" kern="1200" dirty="0" err="1" smtClean="0">
              <a:solidFill>
                <a:schemeClr val="tx2"/>
              </a:solidFill>
            </a:rPr>
            <a:t>дощового</a:t>
          </a:r>
          <a:r>
            <a:rPr lang="ru-RU" sz="3200" kern="1200" dirty="0" smtClean="0">
              <a:solidFill>
                <a:schemeClr val="tx2"/>
              </a:solidFill>
            </a:rPr>
            <a:t> </a:t>
          </a:r>
          <a:r>
            <a:rPr lang="ru-RU" sz="3200" kern="1200" dirty="0" err="1" smtClean="0">
              <a:solidFill>
                <a:schemeClr val="tx2"/>
              </a:solidFill>
            </a:rPr>
            <a:t>живлення</a:t>
          </a:r>
          <a:r>
            <a:rPr lang="ru-RU" sz="3200" kern="1200" dirty="0" smtClean="0">
              <a:solidFill>
                <a:schemeClr val="tx2"/>
              </a:solidFill>
            </a:rPr>
            <a:t>. Гол. </a:t>
          </a:r>
          <a:r>
            <a:rPr lang="ru-RU" sz="3200" kern="1200" dirty="0" err="1" smtClean="0">
              <a:solidFill>
                <a:schemeClr val="tx2"/>
              </a:solidFill>
            </a:rPr>
            <a:t>ріки</a:t>
          </a:r>
          <a:r>
            <a:rPr lang="ru-RU" sz="3200" kern="1200" dirty="0" smtClean="0">
              <a:solidFill>
                <a:schemeClr val="tx2"/>
              </a:solidFill>
            </a:rPr>
            <a:t>: Магдалена з </a:t>
          </a:r>
          <a:r>
            <a:rPr lang="ru-RU" sz="3200" kern="1200" dirty="0" err="1" smtClean="0">
              <a:solidFill>
                <a:schemeClr val="tx2"/>
              </a:solidFill>
            </a:rPr>
            <a:t>Каукою</a:t>
          </a:r>
          <a:r>
            <a:rPr lang="ru-RU" sz="3200" kern="1200" dirty="0" smtClean="0">
              <a:solidFill>
                <a:schemeClr val="tx2"/>
              </a:solidFill>
            </a:rPr>
            <a:t>, </a:t>
          </a:r>
          <a:r>
            <a:rPr lang="ru-RU" sz="3200" kern="1200" dirty="0" err="1" smtClean="0">
              <a:solidFill>
                <a:schemeClr val="tx2"/>
              </a:solidFill>
            </a:rPr>
            <a:t>Атрато</a:t>
          </a:r>
          <a:r>
            <a:rPr lang="ru-RU" sz="3200" kern="1200" dirty="0" smtClean="0">
              <a:solidFill>
                <a:schemeClr val="tx2"/>
              </a:solidFill>
            </a:rPr>
            <a:t> (</a:t>
          </a:r>
          <a:r>
            <a:rPr lang="ru-RU" sz="3200" kern="1200" dirty="0" err="1" smtClean="0">
              <a:solidFill>
                <a:schemeClr val="tx2"/>
              </a:solidFill>
            </a:rPr>
            <a:t>впадають</a:t>
          </a:r>
          <a:r>
            <a:rPr lang="ru-RU" sz="3200" kern="1200" dirty="0" smtClean="0">
              <a:solidFill>
                <a:schemeClr val="tx2"/>
              </a:solidFill>
            </a:rPr>
            <a:t> у </a:t>
          </a:r>
          <a:r>
            <a:rPr lang="ru-RU" sz="3200" kern="1200" dirty="0" err="1" smtClean="0">
              <a:solidFill>
                <a:schemeClr val="tx2"/>
              </a:solidFill>
            </a:rPr>
            <a:t>Карибське</a:t>
          </a:r>
          <a:r>
            <a:rPr lang="ru-RU" sz="3200" kern="1200" dirty="0" smtClean="0">
              <a:solidFill>
                <a:schemeClr val="tx2"/>
              </a:solidFill>
            </a:rPr>
            <a:t> море), притоки </a:t>
          </a:r>
          <a:r>
            <a:rPr lang="ru-RU" sz="3200" kern="1200" dirty="0" err="1" smtClean="0">
              <a:solidFill>
                <a:schemeClr val="tx2"/>
              </a:solidFill>
            </a:rPr>
            <a:t>Оріноко</a:t>
          </a:r>
          <a:r>
            <a:rPr lang="ru-RU" sz="3200" kern="1200" dirty="0" smtClean="0">
              <a:solidFill>
                <a:schemeClr val="tx2"/>
              </a:solidFill>
            </a:rPr>
            <a:t> — </a:t>
          </a:r>
          <a:r>
            <a:rPr lang="ru-RU" sz="3200" kern="1200" dirty="0" err="1" smtClean="0">
              <a:solidFill>
                <a:schemeClr val="tx2"/>
              </a:solidFill>
            </a:rPr>
            <a:t>Гуавьяре</a:t>
          </a:r>
          <a:r>
            <a:rPr lang="ru-RU" sz="3200" kern="1200" dirty="0" smtClean="0">
              <a:solidFill>
                <a:schemeClr val="tx2"/>
              </a:solidFill>
            </a:rPr>
            <a:t> і Мета, притоки Амазонки — Путумайо і </a:t>
          </a:r>
          <a:r>
            <a:rPr lang="ru-RU" sz="3200" kern="1200" dirty="0" err="1" smtClean="0">
              <a:solidFill>
                <a:schemeClr val="tx2"/>
              </a:solidFill>
            </a:rPr>
            <a:t>Какета</a:t>
          </a:r>
          <a:r>
            <a:rPr lang="ru-RU" sz="3200" kern="1200" dirty="0" smtClean="0">
              <a:solidFill>
                <a:schemeClr val="tx2"/>
              </a:solidFill>
            </a:rPr>
            <a:t>. З них </a:t>
          </a:r>
          <a:r>
            <a:rPr lang="ru-RU" sz="3200" kern="1200" dirty="0" err="1" smtClean="0">
              <a:solidFill>
                <a:schemeClr val="tx2"/>
              </a:solidFill>
            </a:rPr>
            <a:t>тільки</a:t>
          </a:r>
          <a:r>
            <a:rPr lang="ru-RU" sz="3200" kern="1200" dirty="0" smtClean="0">
              <a:solidFill>
                <a:schemeClr val="tx2"/>
              </a:solidFill>
            </a:rPr>
            <a:t> Магдалена </a:t>
          </a:r>
          <a:r>
            <a:rPr lang="ru-RU" sz="3200" kern="1200" dirty="0" err="1" smtClean="0">
              <a:solidFill>
                <a:schemeClr val="tx2"/>
              </a:solidFill>
            </a:rPr>
            <a:t>придатна</a:t>
          </a:r>
          <a:r>
            <a:rPr lang="ru-RU" sz="3200" kern="1200" dirty="0" smtClean="0">
              <a:solidFill>
                <a:schemeClr val="tx2"/>
              </a:solidFill>
            </a:rPr>
            <a:t> для </a:t>
          </a:r>
          <a:r>
            <a:rPr lang="ru-RU" sz="3200" kern="1200" dirty="0" err="1" smtClean="0">
              <a:solidFill>
                <a:schemeClr val="tx2"/>
              </a:solidFill>
            </a:rPr>
            <a:t>судноплавства</a:t>
          </a:r>
          <a:r>
            <a:rPr lang="ru-RU" sz="3200" kern="1200" dirty="0" smtClean="0">
              <a:solidFill>
                <a:schemeClr val="tx2"/>
              </a:solidFill>
            </a:rPr>
            <a:t>. </a:t>
          </a:r>
          <a:r>
            <a:rPr lang="ru-RU" sz="3200" kern="1200" dirty="0" err="1" smtClean="0">
              <a:solidFill>
                <a:schemeClr val="tx2"/>
              </a:solidFill>
            </a:rPr>
            <a:t>Клімат</a:t>
          </a:r>
          <a:r>
            <a:rPr lang="ru-RU" sz="3200" kern="1200" dirty="0" smtClean="0">
              <a:solidFill>
                <a:schemeClr val="tx2"/>
              </a:solidFill>
            </a:rPr>
            <a:t> </a:t>
          </a:r>
          <a:r>
            <a:rPr lang="ru-RU" sz="3200" kern="1200" dirty="0" err="1" smtClean="0">
              <a:solidFill>
                <a:schemeClr val="tx2"/>
              </a:solidFill>
            </a:rPr>
            <a:t>екваторіальний</a:t>
          </a:r>
          <a:r>
            <a:rPr lang="ru-RU" sz="3200" kern="1200" dirty="0" smtClean="0">
              <a:solidFill>
                <a:schemeClr val="tx2"/>
              </a:solidFill>
            </a:rPr>
            <a:t> та </a:t>
          </a:r>
          <a:r>
            <a:rPr lang="ru-RU" sz="3200" kern="1200" dirty="0" err="1" smtClean="0">
              <a:solidFill>
                <a:schemeClr val="tx2"/>
              </a:solidFill>
            </a:rPr>
            <a:t>субекваторіальний</a:t>
          </a:r>
          <a:r>
            <a:rPr lang="ru-RU" sz="3200" kern="1200" dirty="0" smtClean="0">
              <a:solidFill>
                <a:schemeClr val="tx2"/>
              </a:solidFill>
            </a:rPr>
            <a:t>.</a:t>
          </a:r>
          <a:endParaRPr lang="ru-RU" sz="3200" kern="1200" dirty="0">
            <a:solidFill>
              <a:schemeClr val="tx2"/>
            </a:solidFill>
          </a:endParaRPr>
        </a:p>
      </dsp:txBody>
      <dsp:txXfrm>
        <a:off x="1340479" y="1005267"/>
        <a:ext cx="6472378" cy="48538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66A6B-63A4-4B9C-B6C0-EBD807487FDC}">
      <dsp:nvSpPr>
        <dsp:cNvPr id="0" name=""/>
        <dsp:cNvSpPr/>
      </dsp:nvSpPr>
      <dsp:spPr>
        <a:xfrm>
          <a:off x="-45187" y="0"/>
          <a:ext cx="9234374" cy="558924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26%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працездатного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населення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зайнято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в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сільському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господарстві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. 5% земель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використовується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під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посіви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, 38% —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під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випасання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худоби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.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Найродючіші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грунти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знаходяться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на плато і в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деяких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рівнинних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регіонах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.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Колумбія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 —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другий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у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світі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виробник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кави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. Для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гірських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районів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товарними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культурами є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бавовна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і тютюн. У низинах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розташовані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плантації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експортних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культур —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бананів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,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квітів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і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цукрової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тростини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. Для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внутрішнього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ринку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вирощують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рис,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кукурудзу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,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картоплю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і сорго. У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тваринництві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переважає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розведення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великої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рогатої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худоби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,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свинарство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 і </a:t>
          </a:r>
          <a:r>
            <a:rPr lang="ru-RU" sz="2000" kern="1200" dirty="0" err="1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вівчарство</a:t>
          </a:r>
          <a:r>
            <a:rPr lang="ru-RU" sz="2000" kern="1200" dirty="0" smtClean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rPr>
            <a:t>.</a:t>
          </a:r>
          <a:endParaRPr lang="ru-RU" sz="2000" kern="1200" dirty="0">
            <a:solidFill>
              <a:schemeClr val="accent1">
                <a:lumMod val="75000"/>
              </a:schemeClr>
            </a:solidFill>
            <a:latin typeface="Comic Sans MS" panose="030F0702030302020204" pitchFamily="66" charset="0"/>
          </a:endParaRPr>
        </a:p>
      </dsp:txBody>
      <dsp:txXfrm>
        <a:off x="1307156" y="818525"/>
        <a:ext cx="6529688" cy="39521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095EB-AC1B-4E26-BAF5-1901EDBD6305}">
      <dsp:nvSpPr>
        <dsp:cNvPr id="0" name=""/>
        <dsp:cNvSpPr/>
      </dsp:nvSpPr>
      <dsp:spPr>
        <a:xfrm>
          <a:off x="9" y="0"/>
          <a:ext cx="9138332" cy="594928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За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даними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 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1"/>
            </a:rPr>
            <a:t>1989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,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поголів'я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великої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худоби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оцінювалося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приблизно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у 25 млн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голів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або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дещо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менше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. В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інтервалі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 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2"/>
            </a:rPr>
            <a:t>1970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–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  <a:hlinkClick xmlns:r="http://schemas.openxmlformats.org/officeDocument/2006/relationships" r:id="rId3"/>
            </a:rPr>
            <a:t>1988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 у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секторі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тваринництва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відзначалося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стійке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,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хоч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і не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надто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швидке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зростання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виробництва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,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що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становило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приблизно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2,8% на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рік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; 60%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цього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зростання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припадає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на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велику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рогату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худобу.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Темпи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розвитку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свинарства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були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помірними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, а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птахівництво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,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навпаки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,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розвивалося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швидше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.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Тваринництвом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, яке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раніше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було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зосереджено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у долинах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річок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і на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північному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узбережжі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, зараз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займаються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і на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східних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рівнинах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 (</a:t>
          </a:r>
          <a:r>
            <a:rPr lang="ru-RU" sz="2400" kern="1200" dirty="0" err="1" smtClean="0">
              <a:solidFill>
                <a:schemeClr val="accent1">
                  <a:lumMod val="50000"/>
                </a:schemeClr>
              </a:solidFill>
            </a:rPr>
            <a:t>льянос</a:t>
          </a:r>
          <a:r>
            <a:rPr lang="ru-RU" sz="2400" kern="1200" dirty="0" smtClean="0">
              <a:solidFill>
                <a:schemeClr val="accent1">
                  <a:lumMod val="50000"/>
                </a:schemeClr>
              </a:solidFill>
            </a:rPr>
            <a:t>).</a:t>
          </a:r>
          <a:endParaRPr lang="ru-RU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38287" y="871252"/>
        <a:ext cx="6461776" cy="42067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329A2-4EF4-4DC1-B377-D59055090A36}">
      <dsp:nvSpPr>
        <dsp:cNvPr id="0" name=""/>
        <dsp:cNvSpPr/>
      </dsp:nvSpPr>
      <dsp:spPr>
        <a:xfrm>
          <a:off x="298374" y="0"/>
          <a:ext cx="7632851" cy="11430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bg1"/>
              </a:solidFill>
            </a:rPr>
            <a:t>Населення Колумбії</a:t>
          </a:r>
          <a:br>
            <a:rPr lang="uk-UA" sz="2800" b="1" kern="1200" dirty="0" smtClean="0">
              <a:solidFill>
                <a:schemeClr val="bg1"/>
              </a:solidFill>
            </a:rPr>
          </a:br>
          <a:endParaRPr lang="ru-RU" sz="2800" kern="1200" dirty="0">
            <a:solidFill>
              <a:schemeClr val="bg1"/>
            </a:solidFill>
          </a:endParaRPr>
        </a:p>
      </dsp:txBody>
      <dsp:txXfrm>
        <a:off x="1416179" y="167388"/>
        <a:ext cx="5397241" cy="8082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A953E-E3B1-4657-9132-342CBDFB3CCD}">
      <dsp:nvSpPr>
        <dsp:cNvPr id="0" name=""/>
        <dsp:cNvSpPr/>
      </dsp:nvSpPr>
      <dsp:spPr>
        <a:xfrm>
          <a:off x="242023" y="12310"/>
          <a:ext cx="4501341" cy="4501341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bg1"/>
              </a:solidFill>
            </a:rPr>
            <a:t>Чисельність</a:t>
          </a:r>
          <a:r>
            <a:rPr lang="ru-RU" sz="2400" kern="1200" dirty="0" smtClean="0">
              <a:solidFill>
                <a:schemeClr val="bg1"/>
              </a:solidFill>
            </a:rPr>
            <a:t> </a:t>
          </a:r>
          <a:r>
            <a:rPr lang="ru-RU" sz="2400" kern="1200" dirty="0" err="1" smtClean="0">
              <a:solidFill>
                <a:schemeClr val="bg1"/>
              </a:solidFill>
            </a:rPr>
            <a:t>населення</a:t>
          </a:r>
          <a:r>
            <a:rPr lang="ru-RU" sz="2400" kern="1200" dirty="0" smtClean="0">
              <a:solidFill>
                <a:schemeClr val="bg1"/>
              </a:solidFill>
            </a:rPr>
            <a:t> </a:t>
          </a:r>
          <a:r>
            <a:rPr lang="ru-RU" sz="2400" kern="1200" dirty="0" err="1" smtClean="0">
              <a:solidFill>
                <a:schemeClr val="bg1"/>
              </a:solidFill>
            </a:rPr>
            <a:t>Колумбії</a:t>
          </a:r>
          <a:r>
            <a:rPr lang="ru-RU" sz="2400" kern="1200" dirty="0" smtClean="0">
              <a:solidFill>
                <a:schemeClr val="bg1"/>
              </a:solidFill>
            </a:rPr>
            <a:t> у 2003 </a:t>
          </a:r>
          <a:r>
            <a:rPr lang="ru-RU" sz="2400" kern="1200" dirty="0" err="1" smtClean="0">
              <a:solidFill>
                <a:schemeClr val="bg1"/>
              </a:solidFill>
            </a:rPr>
            <a:t>році</a:t>
          </a:r>
          <a:r>
            <a:rPr lang="ru-RU" sz="2400" kern="1200" dirty="0" smtClean="0">
              <a:solidFill>
                <a:schemeClr val="bg1"/>
              </a:solidFill>
            </a:rPr>
            <a:t> становила 41,66 млн </a:t>
          </a:r>
          <a:r>
            <a:rPr lang="ru-RU" sz="2400" kern="1200" dirty="0" err="1" smtClean="0">
              <a:solidFill>
                <a:schemeClr val="bg1"/>
              </a:solidFill>
            </a:rPr>
            <a:t>чоловік</a:t>
          </a:r>
          <a:r>
            <a:rPr lang="ru-RU" sz="2400" kern="1200" dirty="0" smtClean="0">
              <a:solidFill>
                <a:schemeClr val="bg1"/>
              </a:solidFill>
            </a:rPr>
            <a:t> — без </a:t>
          </a:r>
          <a:r>
            <a:rPr lang="ru-RU" sz="2400" kern="1200" dirty="0" err="1" smtClean="0">
              <a:solidFill>
                <a:schemeClr val="bg1"/>
              </a:solidFill>
            </a:rPr>
            <a:t>врахування</a:t>
          </a:r>
          <a:r>
            <a:rPr lang="ru-RU" sz="2400" kern="1200" dirty="0" smtClean="0">
              <a:solidFill>
                <a:schemeClr val="bg1"/>
              </a:solidFill>
            </a:rPr>
            <a:t> </a:t>
          </a:r>
          <a:r>
            <a:rPr lang="ru-RU" sz="2400" kern="1200" dirty="0" err="1" smtClean="0">
              <a:solidFill>
                <a:schemeClr val="bg1"/>
              </a:solidFill>
            </a:rPr>
            <a:t>неохоплених</a:t>
          </a:r>
          <a:r>
            <a:rPr lang="ru-RU" sz="2400" kern="1200" dirty="0" smtClean="0">
              <a:solidFill>
                <a:schemeClr val="bg1"/>
              </a:solidFill>
            </a:rPr>
            <a:t> </a:t>
          </a:r>
          <a:r>
            <a:rPr lang="ru-RU" sz="2400" kern="1200" dirty="0" err="1" smtClean="0">
              <a:solidFill>
                <a:schemeClr val="bg1"/>
              </a:solidFill>
            </a:rPr>
            <a:t>переписом</a:t>
          </a:r>
          <a:r>
            <a:rPr lang="ru-RU" sz="2400" kern="1200" dirty="0" smtClean="0">
              <a:solidFill>
                <a:schemeClr val="bg1"/>
              </a:solidFill>
            </a:rPr>
            <a:t> </a:t>
          </a:r>
          <a:r>
            <a:rPr lang="ru-RU" sz="2400" kern="1200" dirty="0" err="1" smtClean="0">
              <a:solidFill>
                <a:schemeClr val="bg1"/>
              </a:solidFill>
            </a:rPr>
            <a:t>малих</a:t>
          </a:r>
          <a:r>
            <a:rPr lang="ru-RU" sz="2400" kern="1200" dirty="0" smtClean="0">
              <a:solidFill>
                <a:schemeClr val="bg1"/>
              </a:solidFill>
            </a:rPr>
            <a:t> </a:t>
          </a:r>
          <a:r>
            <a:rPr lang="ru-RU" sz="2400" kern="1200" dirty="0" err="1" smtClean="0">
              <a:solidFill>
                <a:schemeClr val="bg1"/>
              </a:solidFill>
            </a:rPr>
            <a:t>індіанських</a:t>
          </a:r>
          <a:r>
            <a:rPr lang="ru-RU" sz="2400" kern="1200" dirty="0" smtClean="0">
              <a:solidFill>
                <a:schemeClr val="bg1"/>
              </a:solidFill>
            </a:rPr>
            <a:t> племен.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870589" y="543115"/>
        <a:ext cx="2595368" cy="3439731"/>
      </dsp:txXfrm>
    </dsp:sp>
    <dsp:sp modelId="{F448CAD1-0891-4B1A-BA8B-1F14D5D69C6B}">
      <dsp:nvSpPr>
        <dsp:cNvPr id="0" name=""/>
        <dsp:cNvSpPr/>
      </dsp:nvSpPr>
      <dsp:spPr>
        <a:xfrm>
          <a:off x="3486234" y="12310"/>
          <a:ext cx="4501341" cy="4501341"/>
        </a:xfrm>
        <a:prstGeom prst="ellipse">
          <a:avLst/>
        </a:prstGeom>
        <a:solidFill>
          <a:schemeClr val="accent1">
            <a:shade val="80000"/>
            <a:alpha val="50000"/>
            <a:hueOff val="375058"/>
            <a:satOff val="-7064"/>
            <a:lumOff val="34788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Крім</a:t>
          </a:r>
          <a:r>
            <a:rPr lang="ru-RU" sz="2000" b="1" kern="1200" dirty="0" smtClean="0"/>
            <a:t> них </a:t>
          </a:r>
          <a:r>
            <a:rPr lang="ru-RU" sz="2000" b="1" kern="1200" dirty="0" err="1" smtClean="0"/>
            <a:t>країну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населяють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також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представники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європеоїдної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раси</a:t>
          </a:r>
          <a:r>
            <a:rPr lang="ru-RU" sz="2000" b="1" kern="1200" dirty="0" smtClean="0"/>
            <a:t> — 20%, </a:t>
          </a:r>
          <a:r>
            <a:rPr lang="ru-RU" sz="2000" b="1" kern="1200" dirty="0" err="1" smtClean="0"/>
            <a:t>мулати</a:t>
          </a:r>
          <a:r>
            <a:rPr lang="ru-RU" sz="2000" b="1" kern="1200" dirty="0" smtClean="0"/>
            <a:t> (</a:t>
          </a:r>
          <a:r>
            <a:rPr lang="ru-RU" sz="2000" b="1" kern="1200" dirty="0" err="1" smtClean="0"/>
            <a:t>нащадки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негрів</a:t>
          </a:r>
          <a:r>
            <a:rPr lang="ru-RU" sz="2000" b="1" kern="1200" dirty="0" smtClean="0"/>
            <a:t> та </a:t>
          </a:r>
          <a:r>
            <a:rPr lang="ru-RU" sz="2000" b="1" kern="1200" dirty="0" err="1" smtClean="0"/>
            <a:t>європейців</a:t>
          </a:r>
          <a:r>
            <a:rPr lang="ru-RU" sz="2000" b="1" kern="1200" dirty="0" smtClean="0"/>
            <a:t>) — 14%, </a:t>
          </a:r>
          <a:r>
            <a:rPr lang="ru-RU" sz="2000" b="1" kern="1200" dirty="0" err="1" smtClean="0"/>
            <a:t>негри</a:t>
          </a:r>
          <a:r>
            <a:rPr lang="ru-RU" sz="2000" b="1" kern="1200" dirty="0" smtClean="0"/>
            <a:t> — 4%, </a:t>
          </a:r>
          <a:r>
            <a:rPr lang="ru-RU" sz="2000" b="1" kern="1200" dirty="0" err="1" smtClean="0"/>
            <a:t>нащадки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змішаних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щлюбів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індіанців</a:t>
          </a:r>
          <a:r>
            <a:rPr lang="ru-RU" sz="2000" b="1" kern="1200" dirty="0" smtClean="0"/>
            <a:t> і </a:t>
          </a:r>
          <a:r>
            <a:rPr lang="ru-RU" sz="2000" b="1" kern="1200" dirty="0" err="1" smtClean="0"/>
            <a:t>негрів</a:t>
          </a:r>
          <a:r>
            <a:rPr lang="ru-RU" sz="2000" b="1" kern="1200" dirty="0" smtClean="0"/>
            <a:t> — 3%, </a:t>
          </a:r>
          <a:r>
            <a:rPr lang="ru-RU" sz="2000" b="1" kern="1200" dirty="0" err="1" smtClean="0"/>
            <a:t>індіанці</a:t>
          </a:r>
          <a:r>
            <a:rPr lang="ru-RU" sz="2000" b="1" kern="1200" dirty="0" smtClean="0"/>
            <a:t> — 1%. </a:t>
          </a:r>
          <a:r>
            <a:rPr lang="ru-RU" sz="2000" b="1" kern="1200" dirty="0" err="1" smtClean="0"/>
            <a:t>Найбільш</a:t>
          </a:r>
          <a:r>
            <a:rPr lang="ru-RU" sz="2000" b="1" kern="1200" dirty="0" smtClean="0"/>
            <a:t> густо </a:t>
          </a:r>
          <a:r>
            <a:rPr lang="ru-RU" sz="2000" b="1" kern="1200" dirty="0" err="1" smtClean="0"/>
            <a:t>заселені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долини</a:t>
          </a:r>
          <a:r>
            <a:rPr lang="ru-RU" sz="2000" b="1" kern="1200" dirty="0" smtClean="0"/>
            <a:t> Анд і плато.</a:t>
          </a:r>
          <a:endParaRPr lang="ru-RU" sz="2000" b="1" kern="1200" dirty="0"/>
        </a:p>
      </dsp:txBody>
      <dsp:txXfrm>
        <a:off x="4763642" y="543115"/>
        <a:ext cx="2595368" cy="3439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1001fact.ru/wp-content/uploads/2011/12/kolumb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48"/>
            <a:ext cx="9144000" cy="68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38702453"/>
              </p:ext>
            </p:extLst>
          </p:nvPr>
        </p:nvGraphicFramePr>
        <p:xfrm>
          <a:off x="-108520" y="-25927"/>
          <a:ext cx="9252520" cy="6883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710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:\Дашка\Полезное\Фоны\554257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Тваринництво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403284"/>
              </p:ext>
            </p:extLst>
          </p:nvPr>
        </p:nvGraphicFramePr>
        <p:xfrm>
          <a:off x="5648" y="908720"/>
          <a:ext cx="9138352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54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Дашка\Полезное\Фоны\562032-3428x19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Гірничовидобувна</a:t>
            </a: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галузь</a:t>
            </a:r>
            <a: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ru-RU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ru-RU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Колумбія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має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великі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запаси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корисних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копалин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зосереджених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переважно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гірських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районах Анд. В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країні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видобувають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золото,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срібло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, платину,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смарагди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(90%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світового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видобутку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),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кам'яне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вугілля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(12,5 млн тонн/року),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нафту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(19 млн тонн/року), 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природний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газ.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Знайдені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родовища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міді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ртуті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свинцю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Comic Sans MS" panose="030F0702030302020204" pitchFamily="66" charset="0"/>
              </a:rPr>
              <a:t>марганцю</a:t>
            </a:r>
            <a:r>
              <a:rPr lang="ru-RU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316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ашка\Полезное\Фоны\578396-1366x768.jpg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68"/>
          <a:stretch/>
        </p:blipFill>
        <p:spPr bwMode="auto">
          <a:xfrm>
            <a:off x="6182" y="0"/>
            <a:ext cx="9137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Список міст Колумбії</a:t>
            </a:r>
            <a:br>
              <a:rPr lang="uk-UA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3">
            <a:normAutofit/>
          </a:bodyPr>
          <a:lstStyle/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Ібаге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Амбалема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Арменія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Барранкілья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Богота</a:t>
            </a:r>
          </a:p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Букараманга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Калі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місто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Картахена-де-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Індіас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Картахена-де-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Чаіра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Картаго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Кукута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Манісалес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Медельїн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Перейра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Попаян</a:t>
            </a:r>
          </a:p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Тулуа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Тумако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Тунха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5029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ашка\Полезное\Фоны\364032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0" y="0"/>
            <a:ext cx="9154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5297267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5375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5639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Дашка\Полезное\Фоны\551796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64"/>
            <a:ext cx="9144000" cy="687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9763791"/>
              </p:ext>
            </p:extLst>
          </p:nvPr>
        </p:nvGraphicFramePr>
        <p:xfrm>
          <a:off x="0" y="-47573"/>
          <a:ext cx="9144000" cy="6905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11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sunhome.ru/UsersGallery/wallpapers/79/ozero-emerald-britanskaya-kolumbiya-kanad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81" y="-29029"/>
            <a:ext cx="9163181" cy="69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63710" y="4994052"/>
            <a:ext cx="1925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Прапор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9807" y="4994051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Герб</a:t>
            </a:r>
          </a:p>
        </p:txBody>
      </p:sp>
      <p:pic>
        <p:nvPicPr>
          <p:cNvPr id="1030" name="Picture 6" descr="http://img2.wikia.nocookie.net/__cb20131204104938/althistory/ru/images/e/e9/C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04" y="1556792"/>
            <a:ext cx="4349740" cy="290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lanetolog.ru/maps/emblem/Colombi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89" y="1772816"/>
            <a:ext cx="25622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opglobus.ru/krasne-fotky/staty/262/coal-harbour--downtown-vancouver-skyline--british-columbia--can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14"/>
            <a:ext cx="9144000" cy="687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Девіз: </a:t>
            </a:r>
            <a:r>
              <a:rPr lang="es-ES" sz="40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Libertad y Orden</a:t>
            </a:r>
            <a:r>
              <a:rPr lang="es-ES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s-ES" sz="40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Свобода і порядок</a:t>
            </a:r>
            <a:endParaRPr lang="ru-RU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1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lh6.googleusercontent.com/-aKXKuIYkGHs/UY2rQXzDgjI/AAAAAAABHF4/8I8Nb0g-014/s800/IMG_0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73033571"/>
              </p:ext>
            </p:extLst>
          </p:nvPr>
        </p:nvGraphicFramePr>
        <p:xfrm>
          <a:off x="395536" y="332655"/>
          <a:ext cx="8352928" cy="15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928368"/>
              </p:ext>
            </p:extLst>
          </p:nvPr>
        </p:nvGraphicFramePr>
        <p:xfrm>
          <a:off x="457200" y="6381328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 err="1">
                          <a:solidFill>
                            <a:srgbClr val="0B0080"/>
                          </a:solidFill>
                          <a:effectLst/>
                          <a:latin typeface="Comic Sans MS" panose="030F0702030302020204" pitchFamily="66" charset="0"/>
                        </a:rPr>
                        <a:t>Офіційні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u="none" strike="noStrike" dirty="0" err="1">
                          <a:solidFill>
                            <a:srgbClr val="0B0080"/>
                          </a:solidFill>
                          <a:effectLst/>
                          <a:latin typeface="Comic Sans MS" panose="030F0702030302020204" pitchFamily="66" charset="0"/>
                        </a:rPr>
                        <a:t>мови</a:t>
                      </a:r>
                      <a:endParaRPr lang="ru-RU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 err="1">
                          <a:solidFill>
                            <a:srgbClr val="0B0080"/>
                          </a:solidFill>
                          <a:effectLst/>
                          <a:latin typeface="Comic Sans MS" panose="030F0702030302020204" pitchFamily="66" charset="0"/>
                        </a:rPr>
                        <a:t>іспанська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ru-RU" u="none" strike="noStrike" dirty="0" err="1">
                          <a:solidFill>
                            <a:srgbClr val="0B0080"/>
                          </a:solidFill>
                          <a:effectLst/>
                          <a:latin typeface="Comic Sans MS" panose="030F0702030302020204" pitchFamily="66" charset="0"/>
                        </a:rPr>
                        <a:t>мова</a:t>
                      </a:r>
                      <a:endParaRPr lang="ru-RU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1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static.tonkosti.ru/images/6/6b/%D0%9D%D0%BE%D1%87%D0%BD%D0%B0%D1%8F_%D0%91%D0%BE%D0%B3%D0%BE%D1%82%D0%B0,_%D0%9A%D0%BE%D0%BB%D1%83%D0%BC%D0%B1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636483"/>
              </p:ext>
            </p:extLst>
          </p:nvPr>
        </p:nvGraphicFramePr>
        <p:xfrm>
          <a:off x="395536" y="5733256"/>
          <a:ext cx="8229600" cy="7315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Державний</a:t>
                      </a:r>
                      <a:r>
                        <a:rPr lang="ru-RU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устрій</a:t>
                      </a:r>
                      <a:endParaRPr lang="ru-RU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>
                          <a:solidFill>
                            <a:srgbClr val="002060"/>
                          </a:solidFill>
                          <a:effectLst/>
                        </a:rPr>
                        <a:t>Республіка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Президент </a:t>
                      </a:r>
                      <a:r>
                        <a:rPr lang="uk-UA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Колумбії</a:t>
                      </a:r>
                      <a:endParaRPr lang="ru-RU" b="1" u="none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b="1" u="none" dirty="0">
                          <a:solidFill>
                            <a:srgbClr val="002060"/>
                          </a:solidFill>
                          <a:effectLst/>
                        </a:rPr>
                        <a:t>Хуан </a:t>
                      </a:r>
                      <a:r>
                        <a:rPr lang="ru-RU" b="1" u="none" dirty="0" err="1">
                          <a:solidFill>
                            <a:srgbClr val="002060"/>
                          </a:solidFill>
                          <a:effectLst/>
                        </a:rPr>
                        <a:t>Мануель</a:t>
                      </a:r>
                      <a:r>
                        <a:rPr lang="ru-RU" b="1" u="non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b="1" u="none" dirty="0" err="1" smtClean="0">
                          <a:solidFill>
                            <a:srgbClr val="002060"/>
                          </a:solidFill>
                          <a:effectLst/>
                        </a:rPr>
                        <a:t>Сантос</a:t>
                      </a:r>
                      <a:r>
                        <a:rPr lang="ru-RU" b="1" u="none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b="1" u="none" dirty="0" smtClean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ru-RU" b="1" u="none" dirty="0" smtClean="0">
                          <a:solidFill>
                            <a:srgbClr val="002060"/>
                          </a:solidFill>
                          <a:effectLst/>
                        </a:rPr>
                        <a:t>2010</a:t>
                      </a:r>
                      <a:r>
                        <a:rPr lang="ru-RU" b="1" u="none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4101" name="Picture 5" descr="http://www.1tvnet.ru/images/KR11/01(2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64704"/>
            <a:ext cx="5715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04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Дашка\Полезное\Фоны\251363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212640"/>
              </p:ext>
            </p:extLst>
          </p:nvPr>
        </p:nvGraphicFramePr>
        <p:xfrm>
          <a:off x="7252" y="-132604"/>
          <a:ext cx="9136748" cy="6990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164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ашка\Полезное\Фоны\526597-136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47" y="0"/>
            <a:ext cx="9152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26525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177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ашка\Полезное\Фоны\зеленый_цвет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93"/>
            <a:ext cx="9144000" cy="686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133207"/>
              </p:ext>
            </p:extLst>
          </p:nvPr>
        </p:nvGraphicFramePr>
        <p:xfrm>
          <a:off x="-9338" y="-6393"/>
          <a:ext cx="9153337" cy="686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480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ашка\Полезное\Фоны\макро_голубой_роса_капл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Сільське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господарство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630262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217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Сільське господарство</vt:lpstr>
      <vt:lpstr>Тваринництво </vt:lpstr>
      <vt:lpstr>Гірничовидобувна галузь </vt:lpstr>
      <vt:lpstr>Список міст Колумбії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Колумбія </dc:title>
  <dc:creator>admin</dc:creator>
  <cp:lastModifiedBy>admin</cp:lastModifiedBy>
  <cp:revision>11</cp:revision>
  <dcterms:created xsi:type="dcterms:W3CDTF">2014-03-16T10:53:27Z</dcterms:created>
  <dcterms:modified xsi:type="dcterms:W3CDTF">2014-03-16T15:12:36Z</dcterms:modified>
</cp:coreProperties>
</file>