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68" r:id="rId4"/>
    <p:sldId id="257" r:id="rId5"/>
    <p:sldId id="258" r:id="rId6"/>
    <p:sldId id="259" r:id="rId7"/>
    <p:sldId id="260" r:id="rId8"/>
    <p:sldId id="261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966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836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22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165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075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494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977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06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097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978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240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384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772400" cy="3456384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altLang="zh-CN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Benjamin Franklin</a:t>
            </a:r>
            <a:br>
              <a:rPr lang="en-US" altLang="zh-CN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altLang="zh-CN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(1706-1790)</a:t>
            </a:r>
            <a:br>
              <a:rPr lang="en-US" altLang="zh-CN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334275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alt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Lifeline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ru-RU" dirty="0" smtClean="0">
                <a:solidFill>
                  <a:schemeClr val="bg1">
                    <a:lumMod val="85000"/>
                  </a:schemeClr>
                </a:solidFill>
              </a:rPr>
              <a:t>Born 1706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ru-RU" dirty="0" smtClean="0">
                <a:solidFill>
                  <a:schemeClr val="bg1">
                    <a:lumMod val="85000"/>
                  </a:schemeClr>
                </a:solidFill>
              </a:rPr>
              <a:t>10th son, and 15th child, of 17 children!</a:t>
            </a:r>
          </a:p>
          <a:p>
            <a:r>
              <a:rPr lang="en-US" altLang="ru-RU" dirty="0" smtClean="0">
                <a:solidFill>
                  <a:schemeClr val="bg1">
                    <a:lumMod val="85000"/>
                  </a:schemeClr>
                </a:solidFill>
              </a:rPr>
              <a:t>Married Deborah Reed 1730</a:t>
            </a:r>
          </a:p>
          <a:p>
            <a:r>
              <a:rPr lang="en-US" altLang="ru-RU" dirty="0" smtClean="0">
                <a:solidFill>
                  <a:schemeClr val="bg1">
                    <a:lumMod val="85000"/>
                  </a:schemeClr>
                </a:solidFill>
              </a:rPr>
              <a:t>Fathered 3 children</a:t>
            </a:r>
          </a:p>
          <a:p>
            <a:r>
              <a:rPr lang="en-US" altLang="ru-RU" dirty="0" smtClean="0">
                <a:solidFill>
                  <a:schemeClr val="bg1">
                    <a:lumMod val="85000"/>
                  </a:schemeClr>
                </a:solidFill>
              </a:rPr>
              <a:t>Widowed 1774</a:t>
            </a:r>
          </a:p>
          <a:p>
            <a:r>
              <a:rPr lang="en-US" altLang="ru-RU" dirty="0" smtClean="0">
                <a:solidFill>
                  <a:schemeClr val="bg1">
                    <a:lumMod val="85000"/>
                  </a:schemeClr>
                </a:solidFill>
              </a:rPr>
              <a:t>Died 1790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3981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alt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Interesting Facts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ru-RU" dirty="0" smtClean="0">
                <a:solidFill>
                  <a:schemeClr val="bg1">
                    <a:lumMod val="85000"/>
                  </a:schemeClr>
                </a:solidFill>
              </a:rPr>
              <a:t>At the age of 70, Benjamin Franklin was the oldest delegate to sign the Declaration of Independence on July 2, 1776.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ru-RU" dirty="0" smtClean="0">
                <a:solidFill>
                  <a:schemeClr val="bg1">
                    <a:lumMod val="85000"/>
                  </a:schemeClr>
                </a:solidFill>
              </a:rPr>
              <a:t>John Paul Jones, who became the premier American naval hero by raiding British merchant and military ships, named his vessel </a:t>
            </a:r>
            <a:r>
              <a:rPr lang="en-US" altLang="ru-RU" i="1" dirty="0" err="1" smtClean="0">
                <a:solidFill>
                  <a:schemeClr val="bg1">
                    <a:lumMod val="85000"/>
                  </a:schemeClr>
                </a:solidFill>
              </a:rPr>
              <a:t>Bonhomme</a:t>
            </a:r>
            <a:r>
              <a:rPr lang="en-US" altLang="ru-RU" i="1" dirty="0" smtClean="0">
                <a:solidFill>
                  <a:schemeClr val="bg1">
                    <a:lumMod val="85000"/>
                  </a:schemeClr>
                </a:solidFill>
              </a:rPr>
              <a:t> Richard</a:t>
            </a:r>
            <a:r>
              <a:rPr lang="en-US" altLang="ru-RU" dirty="0" smtClean="0">
                <a:solidFill>
                  <a:schemeClr val="bg1">
                    <a:lumMod val="85000"/>
                  </a:schemeClr>
                </a:solidFill>
              </a:rPr>
              <a:t> -- French for "Poor Richard" -- in honor of Franklin's </a:t>
            </a:r>
            <a:r>
              <a:rPr lang="en-US" altLang="ru-RU" i="1" dirty="0" smtClean="0">
                <a:solidFill>
                  <a:schemeClr val="bg1">
                    <a:lumMod val="85000"/>
                  </a:schemeClr>
                </a:solidFill>
              </a:rPr>
              <a:t>Poor Richard's </a:t>
            </a:r>
            <a:r>
              <a:rPr lang="en-US" altLang="ru-RU" i="1" dirty="0" err="1" smtClean="0">
                <a:solidFill>
                  <a:schemeClr val="bg1">
                    <a:lumMod val="85000"/>
                  </a:schemeClr>
                </a:solidFill>
              </a:rPr>
              <a:t>Almanack</a:t>
            </a:r>
            <a:r>
              <a:rPr lang="en-US" altLang="ru-RU" dirty="0" smtClean="0">
                <a:solidFill>
                  <a:schemeClr val="bg1">
                    <a:lumMod val="85000"/>
                  </a:schemeClr>
                </a:solidFill>
              </a:rPr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80329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Benjamin Frankli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92080" y="1052736"/>
            <a:ext cx="3243064" cy="399977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07504" y="908720"/>
            <a:ext cx="48965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CN" sz="2400" dirty="0">
                <a:solidFill>
                  <a:schemeClr val="bg1">
                    <a:lumMod val="85000"/>
                  </a:schemeClr>
                </a:solidFill>
              </a:rPr>
              <a:t>Benjamin Franklin was not only one of the Founding Fathers of the United States. He was a leading writer, publisher, inventor, diplomat, scientist, and philosopher. He is well-known for his experiments with electricity and lightning, and for publishing "Poor Richard's Almanac" and the Pennsylvania Gazette. He served as Postmaster General under the Continental Congress, and later became a prominent abolitionist. He is credited with inventing the lightning rod, the Franklin Stove, and bifocals. </a:t>
            </a:r>
          </a:p>
        </p:txBody>
      </p:sp>
    </p:spTree>
    <p:extLst>
      <p:ext uri="{BB962C8B-B14F-4D97-AF65-F5344CB8AC3E}">
        <p14:creationId xmlns:p14="http://schemas.microsoft.com/office/powerpoint/2010/main" val="14620020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altLang="zh-CN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Life: Jack of all trades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</a:rPr>
              <a:t>Born in a poor candle maker</a:t>
            </a:r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  <a:latin typeface="Arial"/>
              </a:rPr>
              <a:t>’</a:t>
            </a:r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</a:rPr>
              <a:t>s family in Boston</a:t>
            </a:r>
          </a:p>
          <a:p>
            <a:pPr>
              <a:lnSpc>
                <a:spcPct val="80000"/>
              </a:lnSpc>
            </a:pPr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</a:rPr>
              <a:t>No regular education</a:t>
            </a:r>
          </a:p>
          <a:p>
            <a:pPr>
              <a:lnSpc>
                <a:spcPct val="80000"/>
              </a:lnSpc>
            </a:pPr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</a:rPr>
              <a:t>Became a apprentice of a printer when he was 12</a:t>
            </a:r>
          </a:p>
          <a:p>
            <a:pPr>
              <a:lnSpc>
                <a:spcPct val="80000"/>
              </a:lnSpc>
            </a:pPr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</a:rPr>
              <a:t>A editor of a newspaper and published lots of essays when he was 16</a:t>
            </a:r>
          </a:p>
          <a:p>
            <a:pPr>
              <a:lnSpc>
                <a:spcPct val="80000"/>
              </a:lnSpc>
            </a:pPr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</a:rPr>
              <a:t>Went to Philadelphia when he was 17</a:t>
            </a:r>
          </a:p>
          <a:p>
            <a:pPr>
              <a:lnSpc>
                <a:spcPct val="80000"/>
              </a:lnSpc>
            </a:pPr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</a:rPr>
              <a:t>A successful printer and publisher</a:t>
            </a:r>
          </a:p>
          <a:p>
            <a:pPr>
              <a:lnSpc>
                <a:spcPct val="80000"/>
              </a:lnSpc>
            </a:pPr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</a:rPr>
              <a:t>Retired when he was 42</a:t>
            </a:r>
          </a:p>
          <a:p>
            <a:pPr>
              <a:lnSpc>
                <a:spcPct val="80000"/>
              </a:lnSpc>
            </a:pPr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</a:rPr>
              <a:t>A scientist with lots of inventions and a famous experiment (kite, electricity, thunderstorm)</a:t>
            </a:r>
          </a:p>
          <a:p>
            <a:pPr>
              <a:lnSpc>
                <a:spcPct val="80000"/>
              </a:lnSpc>
            </a:pPr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</a:rPr>
              <a:t>A famous statesman (the only America who once signed all the four documents that created the new country) </a:t>
            </a:r>
          </a:p>
          <a:p>
            <a:pPr>
              <a:lnSpc>
                <a:spcPct val="80000"/>
              </a:lnSpc>
            </a:pPr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</a:rPr>
              <a:t>An example who made American Dream come true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613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altLang="zh-CN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Literary works 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</a:rPr>
              <a:t>Poor Richard</a:t>
            </a:r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  <a:latin typeface="Arial"/>
              </a:rPr>
              <a:t>’</a:t>
            </a:r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</a:rPr>
              <a:t>s Almanac </a:t>
            </a:r>
          </a:p>
          <a:p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</a:rPr>
              <a:t>Modeled on farmers</a:t>
            </a:r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  <a:latin typeface="Arial"/>
              </a:rPr>
              <a:t>’</a:t>
            </a:r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</a:rPr>
              <a:t> annual calendar; kept publishing for many years; includes many classical sayings, such as </a:t>
            </a:r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  <a:latin typeface="Arial"/>
              </a:rPr>
              <a:t>“</a:t>
            </a:r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</a:rPr>
              <a:t>A penny saved is a penny earned.</a:t>
            </a:r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  <a:latin typeface="Arial"/>
              </a:rPr>
              <a:t>”</a:t>
            </a:r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2051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altLang="zh-CN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Benjamin Franklin and </a:t>
            </a:r>
            <a:r>
              <a:rPr lang="en-US" altLang="zh-CN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 Autobiography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6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zh-CN" sz="3000" dirty="0" smtClean="0">
                <a:solidFill>
                  <a:schemeClr val="bg1">
                    <a:lumMod val="85000"/>
                  </a:schemeClr>
                </a:solidFill>
              </a:rPr>
              <a:t>First of its kind in literature</a:t>
            </a:r>
          </a:p>
          <a:p>
            <a:pPr>
              <a:lnSpc>
                <a:spcPct val="80000"/>
              </a:lnSpc>
            </a:pPr>
            <a:r>
              <a:rPr lang="en-US" altLang="zh-CN" sz="3000" dirty="0" smtClean="0">
                <a:solidFill>
                  <a:schemeClr val="bg1">
                    <a:lumMod val="85000"/>
                  </a:schemeClr>
                </a:solidFill>
              </a:rPr>
              <a:t>Writing when he was 65</a:t>
            </a:r>
          </a:p>
          <a:p>
            <a:pPr>
              <a:lnSpc>
                <a:spcPct val="80000"/>
              </a:lnSpc>
            </a:pPr>
            <a:r>
              <a:rPr lang="en-US" altLang="zh-CN" sz="3000" dirty="0" smtClean="0">
                <a:solidFill>
                  <a:schemeClr val="bg1">
                    <a:lumMod val="85000"/>
                  </a:schemeClr>
                </a:solidFill>
              </a:rPr>
              <a:t>An introduction of his life to his own son</a:t>
            </a:r>
          </a:p>
          <a:p>
            <a:pPr>
              <a:lnSpc>
                <a:spcPct val="80000"/>
              </a:lnSpc>
            </a:pPr>
            <a:r>
              <a:rPr lang="en-US" altLang="zh-CN" sz="3000" dirty="0" smtClean="0">
                <a:solidFill>
                  <a:schemeClr val="bg1">
                    <a:lumMod val="85000"/>
                  </a:schemeClr>
                </a:solidFill>
              </a:rPr>
              <a:t>Including four parts written in different time</a:t>
            </a:r>
          </a:p>
          <a:p>
            <a:pPr>
              <a:lnSpc>
                <a:spcPct val="80000"/>
              </a:lnSpc>
            </a:pPr>
            <a:r>
              <a:rPr lang="en-US" altLang="zh-CN" sz="3000" dirty="0" smtClean="0">
                <a:solidFill>
                  <a:schemeClr val="bg1">
                    <a:lumMod val="85000"/>
                  </a:schemeClr>
                </a:solidFill>
              </a:rPr>
              <a:t>Puritanism</a:t>
            </a:r>
            <a:r>
              <a:rPr lang="en-US" altLang="zh-CN" sz="3000" dirty="0" smtClean="0">
                <a:solidFill>
                  <a:schemeClr val="bg1">
                    <a:lumMod val="85000"/>
                  </a:schemeClr>
                </a:solidFill>
                <a:latin typeface="Arial"/>
              </a:rPr>
              <a:t>’</a:t>
            </a:r>
            <a:r>
              <a:rPr lang="en-US" altLang="zh-CN" sz="3000" dirty="0" smtClean="0">
                <a:solidFill>
                  <a:schemeClr val="bg1">
                    <a:lumMod val="85000"/>
                  </a:schemeClr>
                </a:solidFill>
              </a:rPr>
              <a:t>s influence, such as self-examination and self-improvement (timetable, thirteen virtues, life style)</a:t>
            </a:r>
          </a:p>
          <a:p>
            <a:pPr>
              <a:lnSpc>
                <a:spcPct val="80000"/>
              </a:lnSpc>
            </a:pPr>
            <a:r>
              <a:rPr lang="en-US" altLang="zh-CN" sz="3000" dirty="0" smtClean="0">
                <a:solidFill>
                  <a:schemeClr val="bg1">
                    <a:lumMod val="85000"/>
                  </a:schemeClr>
                </a:solidFill>
              </a:rPr>
              <a:t>Enlightenment spirits (man</a:t>
            </a:r>
            <a:r>
              <a:rPr lang="en-US" altLang="zh-CN" sz="3000" dirty="0" smtClean="0">
                <a:solidFill>
                  <a:schemeClr val="bg1">
                    <a:lumMod val="85000"/>
                  </a:schemeClr>
                </a:solidFill>
                <a:latin typeface="Arial"/>
              </a:rPr>
              <a:t>’</a:t>
            </a:r>
            <a:r>
              <a:rPr lang="en-US" altLang="zh-CN" sz="3000" dirty="0" smtClean="0">
                <a:solidFill>
                  <a:schemeClr val="bg1">
                    <a:lumMod val="85000"/>
                  </a:schemeClr>
                </a:solidFill>
              </a:rPr>
              <a:t>s nature good, rights of liberty, virtues includes </a:t>
            </a:r>
            <a:r>
              <a:rPr lang="en-US" altLang="zh-CN" sz="3000" dirty="0" smtClean="0">
                <a:solidFill>
                  <a:schemeClr val="bg1">
                    <a:lumMod val="85000"/>
                  </a:schemeClr>
                </a:solidFill>
                <a:latin typeface="Arial"/>
              </a:rPr>
              <a:t>“</a:t>
            </a:r>
            <a:r>
              <a:rPr lang="en-US" altLang="zh-CN" sz="3000" dirty="0" smtClean="0">
                <a:solidFill>
                  <a:schemeClr val="bg1">
                    <a:lumMod val="85000"/>
                  </a:schemeClr>
                </a:solidFill>
              </a:rPr>
              <a:t>order</a:t>
            </a:r>
            <a:r>
              <a:rPr lang="en-US" altLang="zh-CN" sz="3000" dirty="0" smtClean="0">
                <a:solidFill>
                  <a:schemeClr val="bg1">
                    <a:lumMod val="85000"/>
                  </a:schemeClr>
                </a:solidFill>
                <a:latin typeface="Arial"/>
              </a:rPr>
              <a:t>”</a:t>
            </a:r>
            <a:r>
              <a:rPr lang="en-US" altLang="zh-CN" sz="3000" dirty="0" smtClean="0">
                <a:solidFill>
                  <a:schemeClr val="bg1">
                    <a:lumMod val="85000"/>
                  </a:schemeClr>
                </a:solidFill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US" altLang="zh-CN" sz="3000" dirty="0" smtClean="0">
                <a:solidFill>
                  <a:schemeClr val="bg1">
                    <a:lumMod val="85000"/>
                  </a:schemeClr>
                </a:solidFill>
              </a:rPr>
              <a:t>Style: simple, clear in order, direct and concise (</a:t>
            </a:r>
            <a:r>
              <a:rPr lang="en-US" altLang="zh-CN" sz="3000" dirty="0" smtClean="0">
                <a:solidFill>
                  <a:schemeClr val="bg1">
                    <a:lumMod val="85000"/>
                  </a:schemeClr>
                </a:solidFill>
                <a:latin typeface="Arial"/>
              </a:rPr>
              <a:t>“</a:t>
            </a:r>
            <a:r>
              <a:rPr lang="en-US" altLang="zh-CN" sz="3000" dirty="0" smtClean="0">
                <a:solidFill>
                  <a:schemeClr val="bg1">
                    <a:lumMod val="85000"/>
                  </a:schemeClr>
                </a:solidFill>
              </a:rPr>
              <a:t>Nothing should be expressed in two words that can as well be expressed in one.</a:t>
            </a:r>
            <a:r>
              <a:rPr lang="en-US" altLang="zh-CN" sz="3000" dirty="0" smtClean="0">
                <a:solidFill>
                  <a:schemeClr val="bg1">
                    <a:lumMod val="85000"/>
                  </a:schemeClr>
                </a:solidFill>
                <a:latin typeface="Arial"/>
              </a:rPr>
              <a:t>”</a:t>
            </a:r>
            <a:r>
              <a:rPr lang="en-US" altLang="zh-CN" sz="3000" dirty="0" smtClean="0">
                <a:solidFill>
                  <a:schemeClr val="bg1">
                    <a:lumMod val="85000"/>
                  </a:schemeClr>
                </a:solidFill>
              </a:rPr>
              <a:t>) (Puritanism</a:t>
            </a:r>
            <a:r>
              <a:rPr lang="en-US" altLang="zh-CN" sz="3000" dirty="0" smtClean="0">
                <a:solidFill>
                  <a:schemeClr val="bg1">
                    <a:lumMod val="85000"/>
                  </a:schemeClr>
                </a:solidFill>
                <a:latin typeface="Arial"/>
              </a:rPr>
              <a:t>’</a:t>
            </a:r>
            <a:r>
              <a:rPr lang="en-US" altLang="zh-CN" sz="3000" dirty="0" smtClean="0">
                <a:solidFill>
                  <a:schemeClr val="bg1">
                    <a:lumMod val="85000"/>
                  </a:schemeClr>
                </a:solidFill>
              </a:rPr>
              <a:t>s influence)</a:t>
            </a:r>
          </a:p>
          <a:p>
            <a:pPr>
              <a:lnSpc>
                <a:spcPct val="80000"/>
              </a:lnSpc>
            </a:pPr>
            <a:r>
              <a:rPr lang="en-US" altLang="zh-CN" sz="3000" dirty="0" smtClean="0">
                <a:solidFill>
                  <a:schemeClr val="bg1">
                    <a:lumMod val="85000"/>
                  </a:schemeClr>
                </a:solidFill>
              </a:rPr>
              <a:t>Popular, still well-read today, his values and style influenced lots of Americans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3636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alt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Patriotic Activities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ru-RU" dirty="0" smtClean="0">
                <a:solidFill>
                  <a:schemeClr val="bg1">
                    <a:lumMod val="85000"/>
                  </a:schemeClr>
                </a:solidFill>
              </a:rPr>
              <a:t>Deputy postmaster for North America</a:t>
            </a:r>
          </a:p>
          <a:p>
            <a:r>
              <a:rPr lang="en-US" altLang="ru-RU" dirty="0" smtClean="0">
                <a:solidFill>
                  <a:schemeClr val="bg1">
                    <a:lumMod val="85000"/>
                  </a:schemeClr>
                </a:solidFill>
              </a:rPr>
              <a:t>Colonial agent for Pennsylvania</a:t>
            </a:r>
          </a:p>
          <a:p>
            <a:r>
              <a:rPr lang="en-US" altLang="ru-RU" dirty="0" smtClean="0">
                <a:solidFill>
                  <a:schemeClr val="bg1">
                    <a:lumMod val="85000"/>
                  </a:schemeClr>
                </a:solidFill>
              </a:rPr>
              <a:t>Petitioned England for freedom from Stamp Act</a:t>
            </a:r>
          </a:p>
          <a:p>
            <a:r>
              <a:rPr lang="en-US" altLang="ru-RU" dirty="0" smtClean="0">
                <a:solidFill>
                  <a:schemeClr val="bg1">
                    <a:lumMod val="85000"/>
                  </a:schemeClr>
                </a:solidFill>
              </a:rPr>
              <a:t>Delegate to Continental Congress</a:t>
            </a:r>
          </a:p>
          <a:p>
            <a:r>
              <a:rPr lang="en-US" altLang="ru-RU" dirty="0" smtClean="0">
                <a:solidFill>
                  <a:schemeClr val="bg1">
                    <a:lumMod val="85000"/>
                  </a:schemeClr>
                </a:solidFill>
              </a:rPr>
              <a:t>Helped write Declaration of Independence</a:t>
            </a:r>
          </a:p>
          <a:p>
            <a:r>
              <a:rPr lang="en-US" altLang="ru-RU" dirty="0" smtClean="0">
                <a:solidFill>
                  <a:schemeClr val="bg1">
                    <a:lumMod val="85000"/>
                  </a:schemeClr>
                </a:solidFill>
              </a:rPr>
              <a:t>Negotiated treaty of alliance with France</a:t>
            </a:r>
          </a:p>
          <a:p>
            <a:r>
              <a:rPr lang="en-US" altLang="ru-RU" dirty="0" smtClean="0">
                <a:solidFill>
                  <a:schemeClr val="bg1">
                    <a:lumMod val="85000"/>
                  </a:schemeClr>
                </a:solidFill>
              </a:rPr>
              <a:t>President of first society for abolition of slavery</a:t>
            </a:r>
          </a:p>
          <a:p>
            <a:endParaRPr lang="ru-RU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6373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hanks for your attention!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9386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477</Words>
  <Application>Microsoft Office PowerPoint</Application>
  <PresentationFormat>Экран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Benjamin Franklin (1706-1790) </vt:lpstr>
      <vt:lpstr>Lifeline</vt:lpstr>
      <vt:lpstr>Interesting Facts</vt:lpstr>
      <vt:lpstr>Презентация PowerPoint</vt:lpstr>
      <vt:lpstr>Life: Jack of all trades</vt:lpstr>
      <vt:lpstr>Literary works </vt:lpstr>
      <vt:lpstr>Benjamin Franklin and The Autobiography</vt:lpstr>
      <vt:lpstr>Patriotic Activities</vt:lpstr>
      <vt:lpstr>Thanks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Benjamin Franklin (1706-1790 ) </dc:title>
  <dc:creator>White</dc:creator>
  <cp:lastModifiedBy>White</cp:lastModifiedBy>
  <cp:revision>4</cp:revision>
  <dcterms:created xsi:type="dcterms:W3CDTF">2014-11-28T19:32:08Z</dcterms:created>
  <dcterms:modified xsi:type="dcterms:W3CDTF">2014-11-28T19:59:09Z</dcterms:modified>
</cp:coreProperties>
</file>