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0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.in.ua/%D1%96/%D1%96tal%D1%96ya-%D1%96tal%D1%96jska-respubl%D1%96ka/derzhavnij-ustr%D1%96j" TargetMode="External"/><Relationship Id="rId2" Type="http://schemas.openxmlformats.org/officeDocument/2006/relationships/hyperlink" Target="http://pidruchniki.com/14270609/turizm/itali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feratik.com.ua/" TargetMode="External"/><Relationship Id="rId4" Type="http://schemas.openxmlformats.org/officeDocument/2006/relationships/hyperlink" Target="http://www.zen.in.ua/Italijska-respublika/derzhavnij-ustrij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98" y="1"/>
            <a:ext cx="9122701" cy="1131820"/>
          </a:xfrm>
          <a:pattFill prst="pct20">
            <a:fgClr>
              <a:srgbClr val="FF0000"/>
            </a:fgClr>
            <a:bgClr>
              <a:srgbClr val="FFFFFF"/>
            </a:bgClr>
          </a:pattFill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209025"/>
                </a:solidFill>
              </a:rPr>
              <a:t>Політичний режим Італії</a:t>
            </a:r>
            <a:endParaRPr lang="ru-RU" sz="4800" dirty="0">
              <a:solidFill>
                <a:srgbClr val="209025"/>
              </a:solidFill>
            </a:endParaRPr>
          </a:p>
        </p:txBody>
      </p:sp>
      <p:pic>
        <p:nvPicPr>
          <p:cNvPr id="1026" name="Picture 2" descr="http://www.redpepperwallpaper.com/wp/textures/WPUN8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20"/>
            <a:ext cx="9144000" cy="57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5805264"/>
            <a:ext cx="2771800" cy="923330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студентка групи МЕН-142</a:t>
            </a:r>
          </a:p>
          <a:p>
            <a:r>
              <a:rPr lang="uk-UA" dirty="0" smtClean="0"/>
              <a:t>Максимкова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31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3600400"/>
          </a:xfrm>
        </p:spPr>
        <p:txBody>
          <a:bodyPr/>
          <a:lstStyle/>
          <a:p>
            <a:r>
              <a:rPr lang="ru-RU" dirty="0" err="1"/>
              <a:t>Конституція</a:t>
            </a:r>
            <a:r>
              <a:rPr lang="ru-RU" dirty="0"/>
              <a:t> </a:t>
            </a:r>
            <a:r>
              <a:rPr lang="ru-RU" dirty="0" err="1"/>
              <a:t>закріпила</a:t>
            </a:r>
            <a:r>
              <a:rPr lang="ru-RU" dirty="0"/>
              <a:t> права і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проголосила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суверенітет</a:t>
            </a:r>
            <a:r>
              <a:rPr lang="ru-RU" dirty="0"/>
              <a:t> і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антифашизм</a:t>
            </a:r>
            <a:r>
              <a:rPr lang="ru-RU" dirty="0"/>
              <a:t> як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закріпила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для широкого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народного </a:t>
            </a:r>
            <a:r>
              <a:rPr lang="ru-RU" dirty="0" smtClean="0"/>
              <a:t>вето";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референдумів</a:t>
            </a:r>
            <a:r>
              <a:rPr lang="ru-RU" dirty="0"/>
              <a:t>.</a:t>
            </a:r>
          </a:p>
        </p:txBody>
      </p:sp>
      <p:pic>
        <p:nvPicPr>
          <p:cNvPr id="5122" name="Picture 2" descr="https://lh5.ggpht.com/oRzms3kcYc40fRp-9bd6qGnIKx8sveW3fUzqfVpMMu06JDIvLIB-EUSt9zv9a2lbaC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1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57606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перезентації</a:t>
            </a:r>
            <a:r>
              <a:rPr lang="ru-RU" dirty="0" smtClean="0"/>
              <a:t> ми </a:t>
            </a:r>
            <a:r>
              <a:rPr lang="ru-RU" dirty="0" err="1"/>
              <a:t>розглянули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режим </a:t>
            </a:r>
            <a:r>
              <a:rPr lang="ru-RU" dirty="0" err="1"/>
              <a:t>Італії</a:t>
            </a:r>
            <a:r>
              <a:rPr lang="ru-RU" dirty="0"/>
              <a:t> і </a:t>
            </a:r>
            <a:r>
              <a:rPr lang="ru-RU" dirty="0" err="1"/>
              <a:t>було</a:t>
            </a:r>
            <a:r>
              <a:rPr lang="ru-RU" dirty="0"/>
              <a:t> 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Італія</a:t>
            </a:r>
            <a:r>
              <a:rPr lang="ru-RU" dirty="0"/>
              <a:t> – проста </a:t>
            </a:r>
            <a:r>
              <a:rPr lang="ru-RU" dirty="0" err="1"/>
              <a:t>унітарна</a:t>
            </a:r>
            <a:r>
              <a:rPr lang="ru-RU" dirty="0"/>
              <a:t> держава, за </a:t>
            </a:r>
            <a:r>
              <a:rPr lang="ru-RU" dirty="0" err="1"/>
              <a:t>Конституцією</a:t>
            </a:r>
            <a:r>
              <a:rPr lang="ru-RU" dirty="0"/>
              <a:t> — </a:t>
            </a:r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демократичний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режим.</a:t>
            </a:r>
          </a:p>
        </p:txBody>
      </p:sp>
    </p:spTree>
    <p:extLst>
      <p:ext uri="{BB962C8B-B14F-4D97-AF65-F5344CB8AC3E}">
        <p14:creationId xmlns:p14="http://schemas.microsoft.com/office/powerpoint/2010/main" val="269747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uk-UA" dirty="0" smtClean="0"/>
              <a:t>Електронний ресурс</a:t>
            </a:r>
            <a:r>
              <a:rPr lang="en-US" dirty="0"/>
              <a:t>]</a:t>
            </a:r>
            <a:r>
              <a:rPr lang="uk-UA" dirty="0" smtClean="0"/>
              <a:t> Режим доступу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pidruchniki.com/14270609/turizm/italiya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uk-UA" dirty="0">
                <a:solidFill>
                  <a:prstClr val="black"/>
                </a:solidFill>
              </a:rPr>
              <a:t>Електронний ресурс</a:t>
            </a:r>
            <a:r>
              <a:rPr lang="en-US" dirty="0">
                <a:solidFill>
                  <a:prstClr val="black"/>
                </a:solidFill>
              </a:rPr>
              <a:t>]</a:t>
            </a:r>
            <a:r>
              <a:rPr lang="uk-UA" dirty="0">
                <a:solidFill>
                  <a:prstClr val="black"/>
                </a:solidFill>
              </a:rPr>
              <a:t> Режим доступу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www.zen.in.ua/Italijska-respublika/derzhavnij-ustrij</a:t>
            </a:r>
            <a:endParaRPr lang="uk-UA" dirty="0" smtClean="0"/>
          </a:p>
          <a:p>
            <a:endParaRPr lang="uk-UA" dirty="0"/>
          </a:p>
          <a:p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uk-UA" dirty="0">
                <a:solidFill>
                  <a:prstClr val="black"/>
                </a:solidFill>
              </a:rPr>
              <a:t>Електронний ресурс</a:t>
            </a:r>
            <a:r>
              <a:rPr lang="en-US" dirty="0">
                <a:solidFill>
                  <a:prstClr val="black"/>
                </a:solidFill>
              </a:rPr>
              <a:t>]</a:t>
            </a:r>
            <a:r>
              <a:rPr lang="uk-UA" dirty="0">
                <a:solidFill>
                  <a:prstClr val="black"/>
                </a:solidFill>
              </a:rPr>
              <a:t> Режим доступу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referatik.com.ua</a:t>
            </a:r>
            <a:endParaRPr lang="uk-UA" dirty="0" smtClean="0"/>
          </a:p>
          <a:p>
            <a:endParaRPr lang="en-US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3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 Вступ</a:t>
            </a:r>
          </a:p>
          <a:p>
            <a:r>
              <a:rPr lang="uk-UA" dirty="0" smtClean="0"/>
              <a:t>2.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Державне правління Італії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/>
              <a:t>3. </a:t>
            </a:r>
            <a:r>
              <a:rPr lang="uk-UA" dirty="0" smtClean="0"/>
              <a:t>Політичний </a:t>
            </a:r>
            <a:r>
              <a:rPr lang="uk-UA" dirty="0"/>
              <a:t>режим Італії 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uk-UA" dirty="0" smtClean="0"/>
              <a:t>Президент Італії та його повноваження</a:t>
            </a:r>
            <a:endParaRPr lang="uk-UA" dirty="0"/>
          </a:p>
          <a:p>
            <a:r>
              <a:rPr lang="uk-UA" dirty="0" smtClean="0"/>
              <a:t>5. Конституція Італії</a:t>
            </a:r>
          </a:p>
          <a:p>
            <a:r>
              <a:rPr lang="uk-UA" dirty="0" smtClean="0"/>
              <a:t>6. Висновки</a:t>
            </a:r>
          </a:p>
          <a:p>
            <a:r>
              <a:rPr lang="uk-UA" dirty="0" smtClean="0"/>
              <a:t>7. Список використаних джерел</a:t>
            </a:r>
          </a:p>
        </p:txBody>
      </p:sp>
    </p:spTree>
    <p:extLst>
      <p:ext uri="{BB962C8B-B14F-4D97-AF65-F5344CB8AC3E}">
        <p14:creationId xmlns:p14="http://schemas.microsoft.com/office/powerpoint/2010/main" val="281495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uk-UA" dirty="0"/>
              <a:t>Актуальність</a:t>
            </a:r>
            <a:r>
              <a:rPr lang="en-US" dirty="0"/>
              <a:t>: </a:t>
            </a:r>
            <a:r>
              <a:rPr lang="uk-UA" dirty="0" smtClean="0"/>
              <a:t>Італія </a:t>
            </a:r>
            <a:r>
              <a:rPr lang="uk-UA" dirty="0"/>
              <a:t>відіграє важливу роль </a:t>
            </a:r>
            <a:r>
              <a:rPr lang="uk-UA" dirty="0" smtClean="0"/>
              <a:t>у </a:t>
            </a:r>
            <a:r>
              <a:rPr lang="uk-UA" dirty="0"/>
              <a:t>світовій політиці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/>
              <a:t>Мета</a:t>
            </a:r>
            <a:r>
              <a:rPr lang="en-US" dirty="0"/>
              <a:t>:</a:t>
            </a:r>
            <a:r>
              <a:rPr lang="uk-UA" dirty="0"/>
              <a:t> розглянути </a:t>
            </a:r>
            <a:r>
              <a:rPr lang="uk-UA" dirty="0" smtClean="0"/>
              <a:t>та дослідити політичний режим Італії.</a:t>
            </a:r>
          </a:p>
          <a:p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8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8064896" cy="2664296"/>
          </a:xfrm>
        </p:spPr>
        <p:txBody>
          <a:bodyPr/>
          <a:lstStyle/>
          <a:p>
            <a:r>
              <a:rPr lang="ru-RU" dirty="0"/>
              <a:t>За формою державного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/>
              <a:t>Італія</a:t>
            </a:r>
            <a:r>
              <a:rPr lang="ru-RU" dirty="0"/>
              <a:t> є </a:t>
            </a:r>
            <a:r>
              <a:rPr lang="ru-RU" dirty="0" err="1"/>
              <a:t>республікою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 smtClean="0"/>
              <a:t>представницькі</a:t>
            </a:r>
            <a:r>
              <a:rPr lang="ru-RU" dirty="0" smtClean="0"/>
              <a:t> </a:t>
            </a:r>
            <a:r>
              <a:rPr lang="ru-RU" dirty="0" err="1"/>
              <a:t>виборні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та </a:t>
            </a:r>
            <a:r>
              <a:rPr lang="ru-RU" dirty="0" err="1"/>
              <a:t>обираються</a:t>
            </a:r>
            <a:r>
              <a:rPr lang="ru-RU" dirty="0"/>
              <a:t> вони 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 descr="http://109.te.ua/userfiles/image/gerb/it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913112" cy="33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136904" cy="1872208"/>
          </a:xfrm>
        </p:spPr>
        <p:txBody>
          <a:bodyPr/>
          <a:lstStyle/>
          <a:p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центральне</a:t>
            </a:r>
            <a:r>
              <a:rPr lang="ru-RU" dirty="0"/>
              <a:t> становище </a:t>
            </a:r>
            <a:r>
              <a:rPr lang="ru-RU" dirty="0" err="1"/>
              <a:t>займає</a:t>
            </a:r>
            <a:r>
              <a:rPr lang="ru-RU" dirty="0"/>
              <a:t> парламент,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обирає</a:t>
            </a:r>
            <a:r>
              <a:rPr lang="ru-RU" dirty="0"/>
              <a:t> президента та уряд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ru-RU" dirty="0" err="1"/>
              <a:t>парламентську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. </a:t>
            </a:r>
          </a:p>
        </p:txBody>
      </p:sp>
      <p:pic>
        <p:nvPicPr>
          <p:cNvPr id="2054" name="Picture 6" descr="http://pics.top.rbc.ru/top_pics/uniora/88/1366292380_0488.1000x8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/>
          <a:stretch/>
        </p:blipFill>
        <p:spPr bwMode="auto">
          <a:xfrm>
            <a:off x="827584" y="1844824"/>
            <a:ext cx="6878030" cy="4496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136904" cy="1584176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b="1" dirty="0" err="1"/>
              <a:t>єдина</a:t>
            </a:r>
            <a:r>
              <a:rPr lang="ru-RU" dirty="0"/>
              <a:t> система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b="1" dirty="0" err="1"/>
              <a:t>єдина</a:t>
            </a:r>
            <a:r>
              <a:rPr lang="ru-RU" dirty="0"/>
              <a:t> система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b="1" dirty="0" err="1"/>
              <a:t>єдине</a:t>
            </a:r>
            <a:r>
              <a:rPr lang="ru-RU" dirty="0"/>
              <a:t> </a:t>
            </a:r>
            <a:r>
              <a:rPr lang="ru-RU" dirty="0" err="1"/>
              <a:t>громадянство</a:t>
            </a:r>
            <a:r>
              <a:rPr lang="ru-RU" dirty="0"/>
              <a:t>. Тому за формою державного устрою </a:t>
            </a:r>
            <a:r>
              <a:rPr lang="ru-RU" dirty="0" err="1"/>
              <a:t>Італія</a:t>
            </a:r>
            <a:r>
              <a:rPr lang="ru-RU" dirty="0"/>
              <a:t> є простою, </a:t>
            </a:r>
            <a:r>
              <a:rPr lang="ru-RU" dirty="0" err="1"/>
              <a:t>унітарною</a:t>
            </a:r>
            <a:r>
              <a:rPr lang="ru-RU" dirty="0"/>
              <a:t> державою.</a:t>
            </a:r>
          </a:p>
        </p:txBody>
      </p:sp>
      <p:pic>
        <p:nvPicPr>
          <p:cNvPr id="6146" name="Picture 2" descr="http://namonitore.ru/uploads/catalog/towns/gosudarstvenniy_flag_italii_1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b="5751"/>
          <a:stretch/>
        </p:blipFill>
        <p:spPr bwMode="auto">
          <a:xfrm>
            <a:off x="971600" y="2047850"/>
            <a:ext cx="6624736" cy="441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9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6408712" cy="352839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режим </a:t>
            </a:r>
            <a:r>
              <a:rPr lang="ru-RU" dirty="0" smtClean="0"/>
              <a:t>– </a:t>
            </a:r>
            <a:r>
              <a:rPr lang="ru-RU" dirty="0" err="1" smtClean="0"/>
              <a:t>демократичний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через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(</a:t>
            </a:r>
            <a:r>
              <a:rPr lang="ru-RU" dirty="0" err="1"/>
              <a:t>вибори</a:t>
            </a:r>
            <a:r>
              <a:rPr lang="ru-RU" dirty="0"/>
              <a:t>, </a:t>
            </a:r>
            <a:r>
              <a:rPr lang="ru-RU" dirty="0" err="1"/>
              <a:t>референдуми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).</a:t>
            </a:r>
          </a:p>
        </p:txBody>
      </p:sp>
      <p:pic>
        <p:nvPicPr>
          <p:cNvPr id="7170" name="Picture 2" descr="http://glagol.su/wp-content/uploads/2013/06/Golosovanie-oboz.u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819756" cy="187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kurier.gov.ua/media/images/articles/2013-01/organizacii_jpg_203x203_crop_upscale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37" y="140240"/>
            <a:ext cx="1981975" cy="198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olitrussia.com/upload/iblock/326/326728a8105bef42c4d13b35b7c3fc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38" y="2276871"/>
            <a:ext cx="1981974" cy="2211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vybory.mediasapiens.ua/wp-content/uploads/2012/10/133458763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06" y="4797152"/>
            <a:ext cx="2520406" cy="1877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pravoslavie.ru/sas/image/100709/70905.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" y="4797149"/>
            <a:ext cx="1877704" cy="187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1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80920" cy="2287478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Італія</a:t>
            </a:r>
            <a:r>
              <a:rPr lang="ru-RU" dirty="0"/>
              <a:t> — </a:t>
            </a:r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главою </a:t>
            </a:r>
            <a:r>
              <a:rPr lang="ru-RU" dirty="0" err="1"/>
              <a:t>держави</a:t>
            </a:r>
            <a:r>
              <a:rPr lang="ru-RU" dirty="0"/>
              <a:t> є </a:t>
            </a:r>
            <a:r>
              <a:rPr lang="ru-RU" dirty="0" smtClean="0"/>
              <a:t>Президент,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/>
              <a:t>непрямими</a:t>
            </a:r>
            <a:r>
              <a:rPr lang="ru-RU" dirty="0"/>
              <a:t> </a:t>
            </a:r>
            <a:r>
              <a:rPr lang="ru-RU" dirty="0" err="1"/>
              <a:t>виборами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на </a:t>
            </a:r>
            <a:r>
              <a:rPr lang="ru-RU" dirty="0" smtClean="0"/>
              <a:t>7 </a:t>
            </a:r>
            <a:r>
              <a:rPr lang="ru-RU" dirty="0" err="1"/>
              <a:t>років</a:t>
            </a:r>
            <a:r>
              <a:rPr lang="ru-RU" dirty="0"/>
              <a:t>.  </a:t>
            </a:r>
            <a:r>
              <a:rPr lang="ru-RU" dirty="0" smtClean="0"/>
              <a:t>Президент </a:t>
            </a:r>
            <a:r>
              <a:rPr lang="ru-RU" dirty="0" err="1"/>
              <a:t>обирається</a:t>
            </a:r>
            <a:r>
              <a:rPr lang="ru-RU" dirty="0"/>
              <a:t> на </a:t>
            </a:r>
            <a:r>
              <a:rPr lang="ru-RU" dirty="0" err="1"/>
              <a:t>спільному</a:t>
            </a:r>
            <a:r>
              <a:rPr lang="ru-RU" dirty="0"/>
              <a:t> </a:t>
            </a:r>
            <a:r>
              <a:rPr lang="ru-RU" dirty="0" err="1"/>
              <a:t>засіданні</a:t>
            </a:r>
            <a:r>
              <a:rPr lang="ru-RU" dirty="0"/>
              <a:t> палат парламенту </a:t>
            </a:r>
            <a:r>
              <a:rPr lang="ru-RU" dirty="0" err="1"/>
              <a:t>представниками</a:t>
            </a:r>
            <a:r>
              <a:rPr lang="ru-RU" dirty="0"/>
              <a:t> областей.</a:t>
            </a:r>
          </a:p>
        </p:txBody>
      </p:sp>
      <p:pic>
        <p:nvPicPr>
          <p:cNvPr id="4098" name="Picture 2" descr="http://politici.openpolis.it/politician/picture?content_id=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6118"/>
            <a:ext cx="2808312" cy="388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544800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Президент </a:t>
            </a:r>
            <a:r>
              <a:rPr lang="ru-RU" dirty="0" err="1" smtClean="0"/>
              <a:t>Італії</a:t>
            </a:r>
            <a:endParaRPr lang="ru-RU" dirty="0"/>
          </a:p>
          <a:p>
            <a:r>
              <a:rPr lang="ru-RU" b="1" dirty="0" err="1"/>
              <a:t>Серджо</a:t>
            </a:r>
            <a:r>
              <a:rPr lang="ru-RU" b="1" dirty="0"/>
              <a:t> </a:t>
            </a:r>
            <a:r>
              <a:rPr lang="ru-RU" b="1" dirty="0" err="1"/>
              <a:t>Матарелла</a:t>
            </a:r>
            <a:endParaRPr lang="ru-RU" b="1" dirty="0"/>
          </a:p>
          <a:p>
            <a:r>
              <a:rPr lang="ru-RU" dirty="0"/>
              <a:t>з 3 лютого 2015 року</a:t>
            </a:r>
          </a:p>
        </p:txBody>
      </p:sp>
    </p:spTree>
    <p:extLst>
      <p:ext uri="{BB962C8B-B14F-4D97-AF65-F5344CB8AC3E}">
        <p14:creationId xmlns:p14="http://schemas.microsoft.com/office/powerpoint/2010/main" val="315683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6895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</a:rPr>
              <a:t>Президент </a:t>
            </a:r>
            <a:r>
              <a:rPr lang="ru-RU" dirty="0" err="1">
                <a:latin typeface="Calibri" panose="020F0502020204030204" pitchFamily="34" charset="0"/>
              </a:rPr>
              <a:t>має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такі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повноваження</a:t>
            </a:r>
            <a:r>
              <a:rPr lang="ru-RU" dirty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видає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акти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</a:rPr>
              <a:t>які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контрасигнуються</a:t>
            </a:r>
            <a:r>
              <a:rPr lang="ru-RU" sz="2000" dirty="0">
                <a:latin typeface="Calibri" panose="020F0502020204030204" pitchFamily="34" charset="0"/>
              </a:rPr>
              <a:t> головою Ради </a:t>
            </a:r>
            <a:r>
              <a:rPr lang="ru-RU" sz="2000" dirty="0" err="1">
                <a:latin typeface="Calibri" panose="020F0502020204030204" pitchFamily="34" charset="0"/>
              </a:rPr>
              <a:t>міністрів</a:t>
            </a:r>
            <a:r>
              <a:rPr lang="ru-RU" sz="2000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може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розпустити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одну, </a:t>
            </a:r>
            <a:r>
              <a:rPr lang="ru-RU" sz="2000" dirty="0" err="1" smtClean="0">
                <a:latin typeface="Calibri" panose="020F0502020204030204" pitchFamily="34" charset="0"/>
              </a:rPr>
              <a:t>дві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палати</a:t>
            </a:r>
            <a:r>
              <a:rPr lang="ru-RU" sz="2000" dirty="0">
                <a:latin typeface="Calibri" panose="020F0502020204030204" pitchFamily="34" charset="0"/>
              </a:rPr>
              <a:t> парламенту на </a:t>
            </a:r>
            <a:r>
              <a:rPr lang="ru-RU" sz="2000" dirty="0" err="1">
                <a:latin typeface="Calibri" panose="020F0502020204030204" pitchFamily="34" charset="0"/>
              </a:rPr>
              <a:t>пропозицію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глави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уряду;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формує</a:t>
            </a:r>
            <a:r>
              <a:rPr lang="ru-RU" sz="2000" dirty="0">
                <a:latin typeface="Calibri" panose="020F0502020204030204" pitchFamily="34" charset="0"/>
              </a:rPr>
              <a:t> уряд </a:t>
            </a:r>
            <a:r>
              <a:rPr lang="ru-RU" sz="2000" dirty="0" err="1">
                <a:latin typeface="Calibri" panose="020F0502020204030204" pitchFamily="34" charset="0"/>
              </a:rPr>
              <a:t>після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консультацій</a:t>
            </a:r>
            <a:r>
              <a:rPr lang="ru-RU" sz="2000" dirty="0">
                <a:latin typeface="Calibri" panose="020F0502020204030204" pitchFamily="34" charset="0"/>
              </a:rPr>
              <a:t> з </a:t>
            </a:r>
            <a:r>
              <a:rPr lang="ru-RU" sz="2000" dirty="0" err="1">
                <a:latin typeface="Calibri" panose="020F0502020204030204" pitchFamily="34" charset="0"/>
              </a:rPr>
              <a:t>лідерами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партійних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фракції</a:t>
            </a:r>
            <a:r>
              <a:rPr lang="ru-RU" sz="2000" dirty="0" smtClean="0">
                <a:latin typeface="Calibri" panose="020F0502020204030204" pitchFamily="34" charset="0"/>
              </a:rPr>
              <a:t>;                       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призначає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5 </a:t>
            </a:r>
            <a:r>
              <a:rPr lang="ru-RU" sz="2000" dirty="0" err="1">
                <a:latin typeface="Calibri" panose="020F0502020204030204" pitchFamily="34" charset="0"/>
              </a:rPr>
              <a:t>сенаторів</a:t>
            </a:r>
            <a:r>
              <a:rPr lang="ru-RU" sz="2000" dirty="0">
                <a:latin typeface="Calibri" panose="020F0502020204030204" pitchFamily="34" charset="0"/>
              </a:rPr>
              <a:t> з </a:t>
            </a:r>
            <a:r>
              <a:rPr lang="ru-RU" sz="2000" dirty="0" err="1">
                <a:latin typeface="Calibri" panose="020F0502020204030204" pitchFamily="34" charset="0"/>
              </a:rPr>
              <a:t>осіб</a:t>
            </a:r>
            <a:r>
              <a:rPr lang="ru-RU" sz="2000" dirty="0">
                <a:latin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</a:rPr>
              <a:t>що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мають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особливі</a:t>
            </a:r>
            <a:r>
              <a:rPr lang="ru-RU" sz="2000" dirty="0">
                <a:latin typeface="Calibri" panose="020F0502020204030204" pitchFamily="34" charset="0"/>
              </a:rPr>
              <a:t> заслуги перед </a:t>
            </a:r>
            <a:r>
              <a:rPr lang="ru-RU" sz="2000" dirty="0" err="1" smtClean="0">
                <a:latin typeface="Calibri" panose="020F0502020204030204" pitchFamily="34" charset="0"/>
              </a:rPr>
              <a:t>країною</a:t>
            </a:r>
            <a:r>
              <a:rPr lang="ru-RU" sz="2000" dirty="0" smtClean="0">
                <a:latin typeface="Calibri" panose="020F0502020204030204" pitchFamily="34" charset="0"/>
              </a:rPr>
              <a:t>;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акредитує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дипломатичних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представників</a:t>
            </a:r>
            <a:r>
              <a:rPr lang="ru-RU" sz="2000" dirty="0">
                <a:latin typeface="Calibri" panose="020F0502020204030204" pitchFamily="34" charset="0"/>
              </a:rPr>
              <a:t> в </a:t>
            </a:r>
            <a:r>
              <a:rPr lang="ru-RU" sz="2000" dirty="0" err="1">
                <a:latin typeface="Calibri" panose="020F0502020204030204" pitchFamily="34" charset="0"/>
              </a:rPr>
              <a:t>іноземних</a:t>
            </a:r>
            <a:r>
              <a:rPr lang="ru-RU" sz="2000" dirty="0">
                <a:latin typeface="Calibri" panose="020F0502020204030204" pitchFamily="34" charset="0"/>
              </a:rPr>
              <a:t> державах;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ратифікує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міжнародні</a:t>
            </a:r>
            <a:r>
              <a:rPr lang="ru-RU" sz="2000" dirty="0">
                <a:latin typeface="Calibri" panose="020F0502020204030204" pitchFamily="34" charset="0"/>
              </a:rPr>
              <a:t> договори;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головує</a:t>
            </a:r>
            <a:r>
              <a:rPr lang="ru-RU" sz="2000" dirty="0">
                <a:latin typeface="Calibri" panose="020F0502020204030204" pitchFamily="34" charset="0"/>
              </a:rPr>
              <a:t> у </a:t>
            </a:r>
            <a:r>
              <a:rPr lang="ru-RU" sz="2000" dirty="0" err="1">
                <a:latin typeface="Calibri" panose="020F0502020204030204" pitchFamily="34" charset="0"/>
              </a:rPr>
              <a:t>Раді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міністрів</a:t>
            </a:r>
            <a:r>
              <a:rPr lang="ru-RU" sz="2000" dirty="0">
                <a:latin typeface="Calibri" panose="020F0502020204030204" pitchFamily="34" charset="0"/>
              </a:rPr>
              <a:t> та у </a:t>
            </a:r>
            <a:r>
              <a:rPr lang="ru-RU" sz="2000" dirty="0" err="1">
                <a:latin typeface="Calibri" panose="020F0502020204030204" pitchFamily="34" charset="0"/>
              </a:rPr>
              <a:t>Вищій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раді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магістратури</a:t>
            </a:r>
            <a:r>
              <a:rPr lang="ru-RU" sz="2000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має</a:t>
            </a:r>
            <a:r>
              <a:rPr lang="ru-RU" sz="2000" dirty="0">
                <a:latin typeface="Calibri" panose="020F0502020204030204" pitchFamily="34" charset="0"/>
              </a:rPr>
              <a:t> право на </a:t>
            </a:r>
            <a:r>
              <a:rPr lang="ru-RU" sz="2000" dirty="0" err="1">
                <a:latin typeface="Calibri" panose="020F0502020204030204" pitchFamily="34" charset="0"/>
              </a:rPr>
              <a:t>помилування</a:t>
            </a:r>
            <a:r>
              <a:rPr lang="ru-RU" sz="2000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є </a:t>
            </a:r>
            <a:r>
              <a:rPr lang="ru-RU" sz="2000" dirty="0" err="1">
                <a:latin typeface="Calibri" panose="020F0502020204030204" pitchFamily="34" charset="0"/>
              </a:rPr>
              <a:t>головнокомандувачем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збройними</a:t>
            </a:r>
            <a:r>
              <a:rPr lang="ru-RU" sz="2000" dirty="0">
                <a:latin typeface="Calibri" panose="020F0502020204030204" pitchFamily="34" charset="0"/>
              </a:rPr>
              <a:t> силами;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призначає</a:t>
            </a:r>
            <a:r>
              <a:rPr lang="ru-RU" sz="2000" dirty="0">
                <a:latin typeface="Calibri" panose="020F0502020204030204" pitchFamily="34" charset="0"/>
              </a:rPr>
              <a:t> референдум; 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за </a:t>
            </a:r>
            <a:r>
              <a:rPr lang="ru-RU" sz="2000" dirty="0" err="1">
                <a:latin typeface="Calibri" panose="020F0502020204030204" pitchFamily="34" charset="0"/>
              </a:rPr>
              <a:t>рішенням</a:t>
            </a:r>
            <a:r>
              <a:rPr lang="ru-RU" sz="2000" dirty="0">
                <a:latin typeface="Calibri" panose="020F0502020204030204" pitchFamily="34" charset="0"/>
              </a:rPr>
              <a:t> парламенту </a:t>
            </a:r>
            <a:r>
              <a:rPr lang="ru-RU" sz="2000" dirty="0" err="1">
                <a:latin typeface="Calibri" panose="020F0502020204030204" pitchFamily="34" charset="0"/>
              </a:rPr>
              <a:t>оголошує</a:t>
            </a:r>
            <a:r>
              <a:rPr lang="ru-RU" sz="2000" dirty="0">
                <a:latin typeface="Calibri" panose="020F0502020204030204" pitchFamily="34" charset="0"/>
              </a:rPr>
              <a:t> стан </a:t>
            </a:r>
            <a:r>
              <a:rPr lang="ru-RU" sz="2000" dirty="0" err="1">
                <a:latin typeface="Calibri" panose="020F0502020204030204" pitchFamily="34" charset="0"/>
              </a:rPr>
              <a:t>війни</a:t>
            </a:r>
            <a:r>
              <a:rPr lang="ru-RU" sz="2000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— </a:t>
            </a:r>
            <a:r>
              <a:rPr lang="ru-RU" sz="2000" dirty="0" err="1">
                <a:latin typeface="Calibri" panose="020F0502020204030204" pitchFamily="34" charset="0"/>
              </a:rPr>
              <a:t>може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розпустити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обласну</a:t>
            </a:r>
            <a:r>
              <a:rPr lang="ru-RU" sz="2000" dirty="0">
                <a:latin typeface="Calibri" panose="020F0502020204030204" pitchFamily="34" charset="0"/>
              </a:rPr>
              <a:t> раду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http://tourdream.net/wp-content/uploads/2012/07/2012-07-18_01_Italy-Flag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25" y="3789040"/>
            <a:ext cx="24193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21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7">
      <a:dk1>
        <a:sysClr val="windowText" lastClr="000000"/>
      </a:dk1>
      <a:lt1>
        <a:srgbClr val="FDE8C3"/>
      </a:lt1>
      <a:dk2>
        <a:srgbClr val="575F6D"/>
      </a:dk2>
      <a:lt2>
        <a:srgbClr val="FFF39D"/>
      </a:lt2>
      <a:accent1>
        <a:srgbClr val="C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420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Політичний режим Італії</vt:lpstr>
      <vt:lpstr>План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режим Італії</dc:title>
  <dc:creator>??? ??????</dc:creator>
  <cp:lastModifiedBy>Юля Бублик</cp:lastModifiedBy>
  <cp:revision>11</cp:revision>
  <dcterms:created xsi:type="dcterms:W3CDTF">2015-03-17T13:42:51Z</dcterms:created>
  <dcterms:modified xsi:type="dcterms:W3CDTF">2015-03-17T15:30:06Z</dcterms:modified>
</cp:coreProperties>
</file>