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BCA6D8C-12BC-45C7-B5D5-F44C7ECE0ED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ownloads\0_21d5d_531b093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61" y="1916832"/>
            <a:ext cx="606610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и Маргарита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1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«Мастер и Маргарита» Михаила Булгакова – это роман, раздвинувший жанровые границы, произведение, где пожалуй, впервые удалось достичь органического соединения исторического, сатирического и философского начал. Роман «Мастер и Маргарита» долго шел к читателю. Много раз этот путь мог оборваться. Но как провозгласил сам писатель, «рукописи не горят».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катя\Downloads\1279730086_mthe_master_and_margarita_by_paw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628800"/>
            <a:ext cx="3290267" cy="388843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268760"/>
            <a:ext cx="2819400" cy="1684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268760"/>
            <a:ext cx="2819400" cy="3883376"/>
          </a:xfrm>
        </p:spPr>
        <p:txBody>
          <a:bodyPr>
            <a:noAutofit/>
          </a:bodyPr>
          <a:lstStyle/>
          <a:p>
            <a:r>
              <a:rPr lang="ru-RU" sz="1200" dirty="0"/>
              <a:t>Роман «Мастер и Маргарита» М. Булгакова – это роман, в котором удивительнейшим образом сочетаются и переплетаются извечные темы добра и зла, любви и ненависти, верности и предательства, греха и святости, преступления и возмездия. Это роман, который будет актуален всегда, потому что злободневные проблемы, поднимающиеся на его страницах, будут существовать столько, сколько будет существовать человечество.</a:t>
            </a:r>
          </a:p>
        </p:txBody>
      </p:sp>
      <p:pic>
        <p:nvPicPr>
          <p:cNvPr id="2050" name="Picture 2" descr="C:\Users\катя\Downloads\7746457_kot_begemot_moskv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3928042" cy="36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043608" y="1124744"/>
            <a:ext cx="3456384" cy="439248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«Мастере и Маргарите» выставлены напоказ самые отвратительные человеческие пороки, среди которых эгоизм, ложь, лицемерие, корысть, стяжательство и предательство. Однако главным пороком по Булгакову является трусость, которая и привела Га-</a:t>
            </a:r>
            <a:r>
              <a:rPr lang="ru-RU" dirty="0" err="1"/>
              <a:t>Ноцри</a:t>
            </a:r>
            <a:r>
              <a:rPr lang="ru-RU" dirty="0"/>
              <a:t> к казни, так как Пилат не осмелился пойти против общественного мнения, хотя и понимал то, что тем самым он подписывает смертный приговор неповинному человеку, за что его и настигла кара в образе вечной одинокой жизни, сопровождающейся угрызениями совести, испепеляющими душу изнутри.</a:t>
            </a:r>
          </a:p>
        </p:txBody>
      </p:sp>
      <p:pic>
        <p:nvPicPr>
          <p:cNvPr id="3074" name="Picture 2" descr="C:\Users\катя\Downloads\master-i-marg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77" y="1268760"/>
            <a:ext cx="3168352" cy="433559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115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атя\Downloads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2544217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71600" y="1340768"/>
            <a:ext cx="3168352" cy="410445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Но прежде всего, это роман о любви двух людей, которые до встречи друг с другом были каждый по-своему одинок и несчастен. Маргарита будет искать своего Мастера, а когда найдет его, то больше они никогда не расстанутся, потому что именно любовь является той силой, благодаря которой можно пережить все тяготы и невзгоды бытия, не растеряв при этом таких качеств как верность, надежда, доброта и сочувствие!</a:t>
            </a:r>
          </a:p>
        </p:txBody>
      </p:sp>
      <p:pic>
        <p:nvPicPr>
          <p:cNvPr id="4098" name="Picture 2" descr="C:\Users\катя\Downloads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712"/>
            <a:ext cx="2160240" cy="2952328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7584" y="2438400"/>
            <a:ext cx="3668216" cy="31242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Роман «Мастер и Маргарита» явственно поделено на две части.</a:t>
            </a:r>
          </a:p>
          <a:p>
            <a:r>
              <a:rPr lang="ru-RU" dirty="0" smtClean="0"/>
              <a:t>Первая часть романа реалистична, несмотря на явную фантастику появления дьявола в Москве, несмотря на скрещение эпох, разделенных двумя тысячелетиями.</a:t>
            </a:r>
          </a:p>
          <a:p>
            <a:r>
              <a:rPr lang="ru-RU" dirty="0" smtClean="0"/>
              <a:t>Вторая часть фантастична. Совсем иначе – не в будничной детали, а в фантастики обобщений – раскрывается сокровенная сущность образов.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364088" y="2438400"/>
            <a:ext cx="2408312" cy="3124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катя\Downloads\3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29" y="2060848"/>
            <a:ext cx="4032448" cy="366526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371600" y="1268760"/>
            <a:ext cx="2984376" cy="417646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«</a:t>
            </a:r>
            <a:r>
              <a:rPr lang="ru-RU" dirty="0" err="1"/>
              <a:t>Майстер</a:t>
            </a:r>
            <a:r>
              <a:rPr lang="ru-RU" dirty="0"/>
              <a:t> і Маргарита» – </a:t>
            </a:r>
            <a:r>
              <a:rPr lang="ru-RU" dirty="0" err="1"/>
              <a:t>подвійний</a:t>
            </a:r>
            <a:r>
              <a:rPr lang="ru-RU" dirty="0"/>
              <a:t> роман.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роману </a:t>
            </a:r>
            <a:r>
              <a:rPr lang="ru-RU" dirty="0" err="1"/>
              <a:t>Майстри</a:t>
            </a:r>
            <a:r>
              <a:rPr lang="ru-RU" dirty="0"/>
              <a:t> про </a:t>
            </a:r>
            <a:r>
              <a:rPr lang="ru-RU" dirty="0" err="1"/>
              <a:t>Понтія</a:t>
            </a:r>
            <a:r>
              <a:rPr lang="ru-RU" dirty="0"/>
              <a:t> </a:t>
            </a:r>
            <a:r>
              <a:rPr lang="ru-RU" dirty="0" err="1"/>
              <a:t>Пілатові</a:t>
            </a:r>
            <a:r>
              <a:rPr lang="ru-RU" dirty="0"/>
              <a:t> й роману про долю самого </a:t>
            </a:r>
            <a:r>
              <a:rPr lang="ru-RU" dirty="0" err="1"/>
              <a:t>Майстра</a:t>
            </a:r>
            <a:r>
              <a:rPr lang="ru-RU" dirty="0"/>
              <a:t>. </a:t>
            </a:r>
            <a:r>
              <a:rPr lang="ru-RU" dirty="0" err="1"/>
              <a:t>Легендарний</a:t>
            </a:r>
            <a:r>
              <a:rPr lang="ru-RU" dirty="0"/>
              <a:t> бурлака </a:t>
            </a:r>
            <a:r>
              <a:rPr lang="ru-RU" dirty="0" err="1"/>
              <a:t>Ієшуа</a:t>
            </a:r>
            <a:r>
              <a:rPr lang="ru-RU" dirty="0"/>
              <a:t>, прокуратор </a:t>
            </a:r>
            <a:r>
              <a:rPr lang="ru-RU" dirty="0" err="1"/>
              <a:t>Іудеї</a:t>
            </a:r>
            <a:r>
              <a:rPr lang="ru-RU" dirty="0"/>
              <a:t> </a:t>
            </a:r>
            <a:r>
              <a:rPr lang="ru-RU" dirty="0" err="1"/>
              <a:t>Понтій</a:t>
            </a:r>
            <a:r>
              <a:rPr lang="ru-RU" dirty="0"/>
              <a:t> </a:t>
            </a:r>
            <a:r>
              <a:rPr lang="ru-RU" dirty="0" err="1"/>
              <a:t>Пілат</a:t>
            </a:r>
            <a:r>
              <a:rPr lang="ru-RU" dirty="0"/>
              <a:t> і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фантастичний</a:t>
            </a:r>
            <a:r>
              <a:rPr lang="ru-RU" dirty="0"/>
              <a:t> </a:t>
            </a:r>
            <a:r>
              <a:rPr lang="ru-RU" dirty="0" err="1"/>
              <a:t>Воланд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свитою, а </a:t>
            </a:r>
            <a:r>
              <a:rPr lang="ru-RU" dirty="0" err="1"/>
              <a:t>поруч</a:t>
            </a:r>
            <a:r>
              <a:rPr lang="ru-RU" dirty="0"/>
              <a:t> –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обивателі</a:t>
            </a:r>
            <a:r>
              <a:rPr lang="ru-RU" dirty="0"/>
              <a:t> </a:t>
            </a:r>
            <a:r>
              <a:rPr lang="ru-RU" dirty="0" err="1"/>
              <a:t>тридцятих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нинішнього</a:t>
            </a:r>
            <a:r>
              <a:rPr lang="ru-RU" dirty="0"/>
              <a:t> </a:t>
            </a:r>
            <a:r>
              <a:rPr lang="ru-RU" dirty="0" err="1"/>
              <a:t>сторіччя</a:t>
            </a:r>
            <a:r>
              <a:rPr lang="ru-RU" dirty="0"/>
              <a:t>.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сюжети</a:t>
            </a:r>
            <a:r>
              <a:rPr lang="ru-RU" dirty="0"/>
              <a:t> формально </a:t>
            </a:r>
            <a:r>
              <a:rPr lang="ru-RU" dirty="0" err="1"/>
              <a:t>з’єднує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фігура</a:t>
            </a:r>
            <a:r>
              <a:rPr lang="ru-RU" dirty="0"/>
              <a:t> </a:t>
            </a:r>
            <a:r>
              <a:rPr lang="ru-RU" dirty="0" err="1" smtClean="0"/>
              <a:t>Майстра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1371600" y="548680"/>
            <a:ext cx="64008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flipH="1">
            <a:off x="7772400" y="2438400"/>
            <a:ext cx="688032" cy="3124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катя\Downloads\79630179_orinyansky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196752"/>
            <a:ext cx="2906985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15616" y="1628800"/>
            <a:ext cx="3380184" cy="39338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Роман Булгакова про </a:t>
            </a:r>
            <a:r>
              <a:rPr lang="ru-RU" dirty="0" err="1"/>
              <a:t>споконвічну</a:t>
            </a:r>
            <a:r>
              <a:rPr lang="ru-RU" dirty="0"/>
              <a:t> </a:t>
            </a:r>
            <a:r>
              <a:rPr lang="ru-RU" dirty="0" err="1"/>
              <a:t>боротьбу</a:t>
            </a:r>
            <a:r>
              <a:rPr lang="ru-RU" dirty="0"/>
              <a:t> добра й зла.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добуток</a:t>
            </a:r>
            <a:r>
              <a:rPr lang="ru-RU" dirty="0"/>
              <a:t>, </a:t>
            </a:r>
            <a:r>
              <a:rPr lang="ru-RU" dirty="0" err="1"/>
              <a:t>присвячений</a:t>
            </a:r>
            <a:r>
              <a:rPr lang="ru-RU" dirty="0"/>
              <a:t> не </a:t>
            </a:r>
            <a:r>
              <a:rPr lang="ru-RU" dirty="0" err="1"/>
              <a:t>долі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сім’ї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людей, </a:t>
            </a:r>
            <a:r>
              <a:rPr lang="ru-RU" dirty="0" err="1"/>
              <a:t>якось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зв’язаних</a:t>
            </a:r>
            <a:r>
              <a:rPr lang="ru-RU" dirty="0"/>
              <a:t>, –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розглядає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історичному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/>
              <a:t>Тимчасовий</a:t>
            </a:r>
            <a:r>
              <a:rPr lang="ru-RU" dirty="0"/>
              <a:t> </a:t>
            </a:r>
            <a:r>
              <a:rPr lang="ru-RU" dirty="0" err="1"/>
              <a:t>інтервал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у два </a:t>
            </a:r>
            <a:r>
              <a:rPr lang="ru-RU" dirty="0" err="1"/>
              <a:t>тисячоріччя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розділяє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роману про </a:t>
            </a:r>
            <a:r>
              <a:rPr lang="ru-RU" dirty="0" err="1"/>
              <a:t>Ісуса</a:t>
            </a:r>
            <a:r>
              <a:rPr lang="ru-RU" dirty="0"/>
              <a:t> і </a:t>
            </a:r>
            <a:r>
              <a:rPr lang="ru-RU" dirty="0" err="1"/>
              <a:t>Пілата</a:t>
            </a:r>
            <a:r>
              <a:rPr lang="ru-RU" dirty="0"/>
              <a:t> й роману про </a:t>
            </a:r>
            <a:r>
              <a:rPr lang="ru-RU" dirty="0" err="1"/>
              <a:t>Майстра</a:t>
            </a:r>
            <a:r>
              <a:rPr lang="ru-RU" dirty="0"/>
              <a:t>,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підкреслює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добра й зла, </a:t>
            </a:r>
            <a:r>
              <a:rPr lang="ru-RU" dirty="0" err="1"/>
              <a:t>волі</a:t>
            </a:r>
            <a:r>
              <a:rPr lang="ru-RU" dirty="0"/>
              <a:t> і духу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суспільством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вічні</a:t>
            </a:r>
            <a:r>
              <a:rPr lang="ru-RU" dirty="0"/>
              <a:t>, </a:t>
            </a:r>
            <a:r>
              <a:rPr lang="ru-RU" dirty="0" err="1"/>
              <a:t>неминущі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актуальні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1371600" y="1052736"/>
            <a:ext cx="6400800" cy="242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катя\Downloads\7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5" y="1744811"/>
            <a:ext cx="3613572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Проблематика романа “Мастер и Маргарита” сложна и разнообразна, понимание ее требует серьезных исследований. Однако можно сказать, что каждый читатель по-своему проникает в глубину </a:t>
            </a:r>
            <a:r>
              <a:rPr lang="ru-RU" dirty="0" err="1"/>
              <a:t>булгаковского</a:t>
            </a:r>
            <a:r>
              <a:rPr lang="ru-RU" dirty="0"/>
              <a:t> замысла, открывая для себя новые грани таланта писателя. Читатель с чуткой душой и развитым умом не может не полюбить это необычное, яркое и притягательное произведение. Именно поэтому талант Булгакова завоевал столько искренних </a:t>
            </a:r>
            <a:r>
              <a:rPr lang="ru-RU" dirty="0" smtClean="0"/>
              <a:t>поклонников во всем мире.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проблематика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194" name="Picture 2" descr="C:\Users\катя\Downloads\1280751512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3672408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С первых страниц читатель сразу улавливает в романе сатирические нотки, но, на мой взгляд, главное в романе - философские проблемы: мысли о добре и зле, о неотвратимости наказания, о выборе каждого человека. Свой выбор делают в этом романе все: от </a:t>
            </a:r>
            <a:r>
              <a:rPr lang="ru-RU" dirty="0" err="1"/>
              <a:t>Иешуа</a:t>
            </a:r>
            <a:r>
              <a:rPr lang="ru-RU" dirty="0"/>
              <a:t> до Мастера. Каждый герой, хочет он того или нет, стоит перед проблемой выбора, он сам выбирает свой путь. От этого в дальнейшем зависит его жизнь. Но обратимся к роману, рассмотрев судьбы его героев. </a:t>
            </a:r>
          </a:p>
          <a:p>
            <a:endParaRPr lang="ru-RU" dirty="0"/>
          </a:p>
        </p:txBody>
      </p:sp>
      <p:pic>
        <p:nvPicPr>
          <p:cNvPr id="9218" name="Picture 2" descr="C:\Users\катя\Downloads\791734_vse_zhenschiny_vedmy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276872"/>
            <a:ext cx="338710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61</TotalTime>
  <Words>663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Мастер и Маргарита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проблематика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7</cp:revision>
  <dcterms:created xsi:type="dcterms:W3CDTF">2013-11-25T16:04:07Z</dcterms:created>
  <dcterms:modified xsi:type="dcterms:W3CDTF">2013-11-25T17:34:21Z</dcterms:modified>
</cp:coreProperties>
</file>