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67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06400" y="609600"/>
            <a:ext cx="8839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0" y="2819400"/>
            <a:ext cx="11074400" cy="25146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52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08413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2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85800"/>
            <a:ext cx="25908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5692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56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3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8938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2057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5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33550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3733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733550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3733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819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838200"/>
            <a:ext cx="103632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46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75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0288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0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4011084" cy="10541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609601"/>
            <a:ext cx="6815667" cy="5516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76401"/>
            <a:ext cx="4011084" cy="44497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547386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838200"/>
            <a:ext cx="955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057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0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2418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ead Bold" pitchFamily="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743200" y="621323"/>
            <a:ext cx="8839200" cy="1143000"/>
          </a:xfrm>
        </p:spPr>
        <p:txBody>
          <a:bodyPr>
            <a:prstTxWarp prst="textPlain">
              <a:avLst>
                <a:gd name="adj" fmla="val 47745"/>
              </a:avLst>
            </a:prstTxWarp>
          </a:bodyPr>
          <a:lstStyle/>
          <a:p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МОБІЛЬНИЙ ЗВ</a:t>
            </a:r>
            <a:r>
              <a:rPr lang="en-US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’</a:t>
            </a:r>
            <a:r>
              <a:rPr lang="uk-UA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ЯЗОК</a:t>
            </a:r>
            <a:endParaRPr lang="uk-UA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Основні поняття</a:t>
            </a:r>
          </a:p>
          <a:p>
            <a:r>
              <a:rPr lang="uk-UA" dirty="0" smtClean="0"/>
              <a:t> Статистичні дані</a:t>
            </a:r>
          </a:p>
          <a:p>
            <a:r>
              <a:rPr lang="uk-UA" dirty="0"/>
              <a:t> </a:t>
            </a:r>
            <a:r>
              <a:rPr lang="uk-UA" dirty="0" smtClean="0"/>
              <a:t>Принцип дії </a:t>
            </a:r>
          </a:p>
          <a:p>
            <a:r>
              <a:rPr lang="uk-UA" dirty="0"/>
              <a:t> </a:t>
            </a:r>
            <a:r>
              <a:rPr lang="uk-UA" dirty="0" smtClean="0"/>
              <a:t>Вплив випромінювання</a:t>
            </a:r>
          </a:p>
          <a:p>
            <a:r>
              <a:rPr lang="uk-UA" dirty="0" smtClean="0"/>
              <a:t> Ситуація в Україні</a:t>
            </a:r>
          </a:p>
          <a:p>
            <a:pPr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018075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7" presetClass="entr" presetSubtype="0" fill="hold" grpId="0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8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8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8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633046"/>
            <a:ext cx="10363200" cy="1160585"/>
          </a:xfrm>
        </p:spPr>
        <p:txBody>
          <a:bodyPr>
            <a:prstTxWarp prst="textChevron">
              <a:avLst>
                <a:gd name="adj" fmla="val 35101"/>
              </a:avLst>
            </a:prstTxWarp>
          </a:bodyPr>
          <a:lstStyle/>
          <a:p>
            <a: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Мобільний зв’язок</a:t>
            </a:r>
            <a:endParaRPr lang="uk-UA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207" y="3446585"/>
            <a:ext cx="3889131" cy="25927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97878" y="2117302"/>
            <a:ext cx="109024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Мобільний зв'язок — галузь зв'язку, електрозв'язку, телекомунікацій; передача на відстань </a:t>
            </a:r>
            <a:r>
              <a:rPr lang="uk-UA" sz="2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мовної</a:t>
            </a:r>
            <a:r>
              <a:rPr lang="uk-UA" sz="2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інформації, здійснюваної електричними сигналами (фіксований зв'язок) або радіосигналами.</a:t>
            </a:r>
            <a:endParaRPr lang="uk-UA" sz="2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764" y="3446585"/>
            <a:ext cx="3794545" cy="25927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420" y="3729893"/>
            <a:ext cx="2309446" cy="230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16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3" presetClass="entr" presetSubtype="16" fill="hold" grpId="0" nodeType="after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300"/>
                            </p:stCondLst>
                            <p:childTnLst>
                              <p:par>
                                <p:cTn id="27" presetID="25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8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Багетная рамка 1"/>
          <p:cNvSpPr/>
          <p:nvPr/>
        </p:nvSpPr>
        <p:spPr>
          <a:xfrm>
            <a:off x="679939" y="445478"/>
            <a:ext cx="10925907" cy="1746738"/>
          </a:xfrm>
          <a:prstGeom prst="bevel">
            <a:avLst>
              <a:gd name="adj" fmla="val 84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У світі на сьогодні експлуатується близько 1,5 мільйони базових станцій, більш ніж 20 000 з них розташовані в Україні. Мобільний телефонний зв’язок сьогодні — це одна з найбільш успішних та дуже динамічних за розвитком областей радіозв’язку.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662" y="2242034"/>
            <a:ext cx="2384993" cy="4243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48" y="4114800"/>
            <a:ext cx="3560051" cy="2370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Выноска со стрелками влево/вправо 4"/>
          <p:cNvSpPr/>
          <p:nvPr/>
        </p:nvSpPr>
        <p:spPr>
          <a:xfrm>
            <a:off x="4150399" y="5017164"/>
            <a:ext cx="4679389" cy="1324707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75345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 smtClean="0"/>
              <a:t>Гарнітура – один із шляхів зменшення отримуваної дози випромінювання від мобільних телефонів. </a:t>
            </a:r>
            <a:endParaRPr lang="uk-UA" sz="20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3" b="3419"/>
          <a:stretch/>
        </p:blipFill>
        <p:spPr>
          <a:xfrm>
            <a:off x="6908529" y="2265484"/>
            <a:ext cx="2043196" cy="2678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90348" y="2242034"/>
            <a:ext cx="632626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2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Робота мобільного зв’язку забезпечується розвинутою мережею базових станцій (фіксованих антен), які передають інформацію на комутаційні центри за допомогою радіочастотних сигналів.</a:t>
            </a:r>
            <a:endParaRPr lang="uk-UA" sz="22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561" y="3776486"/>
            <a:ext cx="1491331" cy="149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948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1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300"/>
                            </p:stCondLst>
                            <p:childTnLst>
                              <p:par>
                                <p:cTn id="21" presetID="3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8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2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720970"/>
            <a:ext cx="10902463" cy="1143000"/>
          </a:xfrm>
        </p:spPr>
        <p:txBody>
          <a:bodyPr>
            <a:prstTxWarp prst="textDeflate">
              <a:avLst>
                <a:gd name="adj" fmla="val 24904"/>
              </a:avLst>
            </a:prstTxWarp>
          </a:bodyPr>
          <a:lstStyle/>
          <a:p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Принцип дії та обладнання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477" y="1969479"/>
            <a:ext cx="3282461" cy="417701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0677" y="1969479"/>
            <a:ext cx="41148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Основні складові стільникової мережі — це </a:t>
            </a:r>
            <a:r>
              <a:rPr lang="uk-UA" sz="2000" b="1" dirty="0" err="1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сотові</a:t>
            </a:r>
            <a:r>
              <a:rPr lang="uk-UA" sz="2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телефони і базові станції. Увімкнений стільниковий телефон прослуховує радіоефір, шукаючи сигнал базової станції. Після цього телефон посилає станції свій унікальний ідентифікаційний код. Телефон і станція підтримують постійний радіоконтакт, періодично обмінюючись пакетами даних.</a:t>
            </a:r>
            <a:endParaRPr lang="uk-UA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2" y="1917936"/>
            <a:ext cx="2579078" cy="1805216"/>
          </a:xfrm>
          <a:prstGeom prst="rect">
            <a:avLst/>
          </a:prstGeom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609599" y="3801678"/>
            <a:ext cx="3341078" cy="2398784"/>
          </a:xfrm>
          <a:prstGeom prst="round2Diag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2" y="3855644"/>
            <a:ext cx="2845779" cy="229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38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4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100"/>
                            </p:stCondLst>
                            <p:childTnLst>
                              <p:par>
                                <p:cTn id="28" presetID="35" presetClass="entr" presetSubtype="0" fill="hold" nodeType="after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200"/>
                            </p:stCondLst>
                            <p:childTnLst>
                              <p:par>
                                <p:cTn id="35" presetID="30" presetClass="entr" presetSubtype="0" fill="hold" grpId="0" nodeType="after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779585"/>
            <a:ext cx="10363200" cy="1143000"/>
          </a:xfrm>
        </p:spPr>
        <p:txBody>
          <a:bodyPr>
            <a:prstTxWarp prst="textDoubleWave1">
              <a:avLst>
                <a:gd name="adj1" fmla="val 6250"/>
                <a:gd name="adj2" fmla="val 1018"/>
              </a:avLst>
            </a:prstTxWarp>
          </a:bodyPr>
          <a:lstStyle/>
          <a:p>
            <a:r>
              <a:rPr lang="uk-UA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Базова станція</a:t>
            </a:r>
            <a:endParaRPr lang="uk-UA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17077" y="1922585"/>
            <a:ext cx="85578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dirty="0" smtClean="0"/>
          </a:p>
        </p:txBody>
      </p:sp>
      <p:sp>
        <p:nvSpPr>
          <p:cNvPr id="6" name="Багетная рамка 5"/>
          <p:cNvSpPr/>
          <p:nvPr/>
        </p:nvSpPr>
        <p:spPr>
          <a:xfrm>
            <a:off x="668216" y="1922585"/>
            <a:ext cx="4302370" cy="4255477"/>
          </a:xfrm>
          <a:prstGeom prst="bevel">
            <a:avLst>
              <a:gd name="adj" fmla="val 5331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uk-UA" b="1" dirty="0" smtClean="0">
                <a:ln/>
                <a:solidFill>
                  <a:schemeClr val="accent4"/>
                </a:solidFill>
              </a:rPr>
              <a:t>Антена базової станції розділена на сектори, кожен з яких спрямований у свій бік. Кожен сектор може обслуговувати до 72 дзвінків одночасно. Усього може бути 6 секторів =</a:t>
            </a:r>
            <a:r>
              <a:rPr lang="en-US" b="1" dirty="0" smtClean="0">
                <a:ln/>
                <a:solidFill>
                  <a:schemeClr val="accent4"/>
                </a:solidFill>
              </a:rPr>
              <a:t>&gt; </a:t>
            </a:r>
            <a:r>
              <a:rPr lang="uk-UA" b="1" dirty="0" smtClean="0">
                <a:ln/>
                <a:solidFill>
                  <a:schemeClr val="accent4"/>
                </a:solidFill>
              </a:rPr>
              <a:t>одна базова станція може обслуговувати до 432 дзвінків. Вертикальна антена здійснює зв'язок з телефонами, кругла з'єднує станцію з контролером.</a:t>
            </a:r>
            <a:endParaRPr lang="uk-UA" b="1" dirty="0" smtClean="0">
              <a:ln/>
              <a:solidFill>
                <a:schemeClr val="accent4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153" y="2460834"/>
            <a:ext cx="3071447" cy="3071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739" y="2012684"/>
            <a:ext cx="2533938" cy="4165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0459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7" presetClass="entr" presetSubtype="10" fill="hold" grpId="0" nodeType="after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0" presetClass="entr" presetSubtype="0" decel="100000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300"/>
                            </p:stCondLst>
                            <p:childTnLst>
                              <p:par>
                                <p:cTn id="24" presetID="30" presetClass="entr" presetSubtype="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3" y="822307"/>
            <a:ext cx="4742832" cy="3168212"/>
          </a:xfrm>
          <a:prstGeom prst="rect">
            <a:avLst/>
          </a:prstGeom>
        </p:spPr>
      </p:pic>
      <p:sp>
        <p:nvSpPr>
          <p:cNvPr id="3" name="Загнутый угол 2"/>
          <p:cNvSpPr/>
          <p:nvPr/>
        </p:nvSpPr>
        <p:spPr>
          <a:xfrm>
            <a:off x="6368682" y="422029"/>
            <a:ext cx="5050692" cy="1406770"/>
          </a:xfrm>
          <a:prstGeom prst="foldedCorner">
            <a:avLst>
              <a:gd name="adj" fmla="val 30142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2800" b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uk-UA" sz="2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КОМУТАТОР</a:t>
            </a:r>
          </a:p>
          <a:p>
            <a:r>
              <a:rPr lang="uk-UA" sz="2000" dirty="0" smtClean="0"/>
              <a:t>Кожен </a:t>
            </a:r>
            <a:r>
              <a:rPr lang="uk-UA" sz="2000" dirty="0"/>
              <a:t>комутатор обслуговує від 2 до 30 контролерів й здійснює управління трафіком.</a:t>
            </a:r>
          </a:p>
        </p:txBody>
      </p:sp>
      <p:sp>
        <p:nvSpPr>
          <p:cNvPr id="4" name="Двойная волна 3"/>
          <p:cNvSpPr/>
          <p:nvPr/>
        </p:nvSpPr>
        <p:spPr>
          <a:xfrm>
            <a:off x="669313" y="4525109"/>
            <a:ext cx="10750061" cy="2332891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КОНТРОЛЕР</a:t>
            </a:r>
          </a:p>
          <a:p>
            <a:r>
              <a:rPr lang="uk-UA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 </a:t>
            </a:r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залежності від обладнання, контролер може обслуговувати до 60 базових станцій. Зв'язок між базовою станцією та контролером може здійснюватися через радіорелейний канал або по </a:t>
            </a:r>
            <a:r>
              <a:rPr lang="uk-UA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оптволоконному</a:t>
            </a:r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кабелю. Контролер здійснює керування роботою радіоканалів, контролює пересування абонента й здійснює передачу сигналу з однієї базової станції на іншу.</a:t>
            </a:r>
          </a:p>
        </p:txBody>
      </p:sp>
      <p:sp>
        <p:nvSpPr>
          <p:cNvPr id="6" name="Нашивка 5"/>
          <p:cNvSpPr/>
          <p:nvPr/>
        </p:nvSpPr>
        <p:spPr>
          <a:xfrm rot="9855061">
            <a:off x="5544940" y="880513"/>
            <a:ext cx="629139" cy="949569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33" y="1907536"/>
            <a:ext cx="4256553" cy="2828244"/>
          </a:xfrm>
          <a:prstGeom prst="rect">
            <a:avLst/>
          </a:prstGeom>
        </p:spPr>
      </p:pic>
      <p:sp>
        <p:nvSpPr>
          <p:cNvPr id="8" name="Нашивка 7"/>
          <p:cNvSpPr/>
          <p:nvPr/>
        </p:nvSpPr>
        <p:spPr>
          <a:xfrm rot="19808726">
            <a:off x="6054111" y="3556966"/>
            <a:ext cx="629139" cy="949569"/>
          </a:xfrm>
          <a:prstGeom prst="chevro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76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5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700"/>
                            </p:stCondLst>
                            <p:childTnLst>
                              <p:par>
                                <p:cTn id="23" presetID="55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700"/>
                            </p:stCondLst>
                            <p:childTnLst>
                              <p:par>
                                <p:cTn id="29" presetID="35" presetClass="entr" presetSubtype="0" fill="hold" grpId="0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3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08" y="139621"/>
            <a:ext cx="10971383" cy="6612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521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Горизонтальный свиток 2"/>
          <p:cNvSpPr/>
          <p:nvPr/>
        </p:nvSpPr>
        <p:spPr>
          <a:xfrm>
            <a:off x="644769" y="339971"/>
            <a:ext cx="5615353" cy="2180492"/>
          </a:xfrm>
          <a:prstGeom prst="horizontalScroll">
            <a:avLst>
              <a:gd name="adj" fmla="val 1410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dirty="0"/>
              <a:t>16 червня 1993 </a:t>
            </a:r>
            <a:r>
              <a:rPr lang="uk-UA" sz="2000" dirty="0" smtClean="0"/>
              <a:t>року – в </a:t>
            </a:r>
            <a:r>
              <a:rPr lang="uk-UA" sz="2000" dirty="0"/>
              <a:t>Україні було запроваджено мобільний зв’язок і здійснено перший дзвінок з мобільного телефону.</a:t>
            </a:r>
          </a:p>
        </p:txBody>
      </p:sp>
      <p:sp>
        <p:nvSpPr>
          <p:cNvPr id="4" name="Загнутый угол 3"/>
          <p:cNvSpPr/>
          <p:nvPr/>
        </p:nvSpPr>
        <p:spPr>
          <a:xfrm>
            <a:off x="5685692" y="4278923"/>
            <a:ext cx="5779478" cy="2215662"/>
          </a:xfrm>
          <a:prstGeom prst="foldedCorner">
            <a:avLst>
              <a:gd name="adj" fmla="val 2003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uk-UA" b="1" dirty="0" smtClean="0">
              <a:ln/>
              <a:solidFill>
                <a:schemeClr val="accent4"/>
              </a:solidFill>
            </a:endParaRPr>
          </a:p>
          <a:p>
            <a:pPr algn="ctr"/>
            <a:r>
              <a:rPr lang="uk-UA" sz="2000" b="1" dirty="0" smtClean="0">
                <a:ln/>
                <a:solidFill>
                  <a:schemeClr val="accent4"/>
                </a:solidFill>
              </a:rPr>
              <a:t>Сьогодні </a:t>
            </a:r>
            <a:r>
              <a:rPr lang="uk-UA" sz="2000" b="1" dirty="0">
                <a:ln/>
                <a:solidFill>
                  <a:schemeClr val="accent4"/>
                </a:solidFill>
              </a:rPr>
              <a:t>в Україні налічується вже більш ніж 51 млн абонентів різних мобільних операторів. За 10 років користування мобільним зв’язком кількість абонентів збільшилась в 1000 разів у порівнянні з 1997 роком.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6664" y="908404"/>
            <a:ext cx="4267199" cy="24383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" y="3346803"/>
            <a:ext cx="4280756" cy="299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6" y="2567721"/>
            <a:ext cx="1663944" cy="1663944"/>
          </a:xfrm>
          <a:prstGeom prst="rect">
            <a:avLst/>
          </a:prstGeom>
        </p:spPr>
      </p:pic>
      <p:pic>
        <p:nvPicPr>
          <p:cNvPr id="8" name="Про розвиток мобільного зв'язку в країнах СН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6001" y="81227"/>
            <a:ext cx="10109200" cy="667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3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Як це Мобільний зв'язок (06.02.201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014" y="17584"/>
            <a:ext cx="9835662" cy="684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552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chool_presentation">
  <a:themeElements>
    <a:clrScheme name="Office Them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Mead Bold"/>
        <a:ea typeface=""/>
        <a:cs typeface=""/>
      </a:majorFont>
      <a:minorFont>
        <a:latin typeface="Mead Bol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TS010336811</Template>
  <TotalTime>202</TotalTime>
  <Words>342</Words>
  <Application>Microsoft Office PowerPoint</Application>
  <PresentationFormat>Широкоэкранный</PresentationFormat>
  <Paragraphs>23</Paragraphs>
  <Slides>9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1" baseType="lpstr">
      <vt:lpstr>Mead Bold</vt:lpstr>
      <vt:lpstr>school_presentation</vt:lpstr>
      <vt:lpstr>МОБІЛЬНИЙ ЗВ’ЯЗОК</vt:lpstr>
      <vt:lpstr>Мобільний зв’язок</vt:lpstr>
      <vt:lpstr>Презентация PowerPoint</vt:lpstr>
      <vt:lpstr>Принцип дії та обладнання</vt:lpstr>
      <vt:lpstr>Базова станція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МОБІЛЬНИЙ ЗВ’ЯЗОК</dc:title>
  <dc:creator>Діма Карабка</dc:creator>
  <cp:lastModifiedBy>Діма Карабка</cp:lastModifiedBy>
  <cp:revision>17</cp:revision>
  <dcterms:created xsi:type="dcterms:W3CDTF">2013-12-23T18:12:59Z</dcterms:created>
  <dcterms:modified xsi:type="dcterms:W3CDTF">2013-12-23T21:35:02Z</dcterms:modified>
</cp:coreProperties>
</file>