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59" r:id="rId6"/>
    <p:sldId id="260" r:id="rId7"/>
    <p:sldId id="278" r:id="rId8"/>
    <p:sldId id="261" r:id="rId9"/>
    <p:sldId id="262" r:id="rId10"/>
    <p:sldId id="279" r:id="rId11"/>
    <p:sldId id="263" r:id="rId12"/>
    <p:sldId id="264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DA17-0394-4896-844C-AA646621CB4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B419B-D7EF-4F9E-AF7E-EB70B9D2E7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0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B419B-D7EF-4F9E-AF7E-EB70B9D2E7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3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7D97E3C-49A9-408C-A6DF-58838683FAC7}" type="datetimeFigureOut">
              <a:rPr lang="ru-RU" smtClean="0"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CE0D1B8-0C1F-495D-869B-24723EE0EC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ut-cikavo.com/zhink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58112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anose="03010101010201010101" pitchFamily="66" charset="0"/>
              </a:rPr>
              <a:t>Гроші: їх види та функції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116632"/>
            <a:ext cx="6515100" cy="440405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Горбушина Дар’я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Цікавий факт….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Згідно з інформацією Федерального резерву , в середньому кожна доларова банкнота живе близько 22 місяців ; 5 — доларова — два роки ; Десятидоларова — 3 роки; 20 — доларова — 4 ; а 50 — і 100 — доларові — 9 років. Монети є більш довговічними і можуть прожити більше 30 років.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572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b="1" dirty="0" smtClean="0"/>
              <a:t> </a:t>
            </a:r>
            <a:r>
              <a:rPr lang="ru-RU" altLang="ru-RU" sz="4400" b="1" dirty="0" smtClean="0">
                <a:latin typeface="Comic Sans MS" pitchFamily="66" charset="0"/>
              </a:rPr>
              <a:t>Сутність грошей-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3915916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altLang="ru-RU" dirty="0" smtClean="0"/>
              <a:t> </a:t>
            </a:r>
            <a:r>
              <a:rPr lang="uk-UA" altLang="ru-RU" sz="2800" dirty="0" smtClean="0">
                <a:solidFill>
                  <a:srgbClr val="3A390E"/>
                </a:solidFill>
                <a:latin typeface="Monotype Corsiva" pitchFamily="66" charset="0"/>
              </a:rPr>
              <a:t>специфічний товарний вид, з натуральною формою якого зростається суспільна функція загального еквівалента</a:t>
            </a:r>
          </a:p>
          <a:p>
            <a:pPr algn="ctr">
              <a:buNone/>
            </a:pPr>
            <a:endParaRPr lang="uk-UA" altLang="ru-RU" sz="2800" dirty="0" smtClean="0">
              <a:solidFill>
                <a:srgbClr val="3A390E"/>
              </a:solidFill>
              <a:latin typeface="Monotype Corsiva" pitchFamily="66" charset="0"/>
            </a:endParaRPr>
          </a:p>
          <a:p>
            <a:pPr algn="ctr"/>
            <a:endParaRPr lang="uk-UA" altLang="ru-RU" dirty="0" smtClean="0">
              <a:solidFill>
                <a:schemeClr val="bg2"/>
              </a:solidFill>
            </a:endParaRPr>
          </a:p>
          <a:p>
            <a:pPr algn="ctr"/>
            <a:endParaRPr lang="uk-UA" altLang="ru-RU" dirty="0" smtClean="0">
              <a:solidFill>
                <a:schemeClr val="bg2"/>
              </a:solidFill>
            </a:endParaRPr>
          </a:p>
          <a:p>
            <a:pPr algn="ctr">
              <a:buNone/>
            </a:pPr>
            <a:endParaRPr lang="uk-UA" altLang="ru-RU" dirty="0" smtClean="0">
              <a:latin typeface="Comic Sans MS" pitchFamily="66" charset="0"/>
            </a:endParaRPr>
          </a:p>
          <a:p>
            <a:pPr algn="ctr"/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5590"/>
            <a:ext cx="3366064" cy="42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2064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Види грошей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dirty="0" smtClean="0"/>
              <a:t> </a:t>
            </a:r>
            <a:r>
              <a:rPr lang="ru-RU" altLang="ru-RU" b="1" dirty="0" err="1" smtClean="0">
                <a:latin typeface="Comic Sans MS" pitchFamily="66" charset="0"/>
              </a:rPr>
              <a:t>товарні</a:t>
            </a:r>
            <a:r>
              <a:rPr lang="ru-RU" altLang="ru-RU" b="1" dirty="0" smtClean="0">
                <a:latin typeface="Comic Sans MS" pitchFamily="66" charset="0"/>
              </a:rPr>
              <a:t> </a:t>
            </a:r>
            <a:r>
              <a:rPr lang="ru-RU" altLang="ru-RU" b="1" dirty="0" smtClean="0"/>
              <a:t>                                </a:t>
            </a:r>
            <a:r>
              <a:rPr lang="ru-RU" altLang="ru-RU" b="1" dirty="0" smtClean="0">
                <a:latin typeface="Comic Sans MS" pitchFamily="66" charset="0"/>
              </a:rPr>
              <a:t>символічні        кредитні</a:t>
            </a:r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Золото і срібло в                мідні і нікелеві              чеки и кредитні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злитках и монетах,           монети і паперові                картки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а також будь-який                      гроші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товар при 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бартерних договорах</a:t>
            </a:r>
          </a:p>
          <a:p>
            <a:pPr>
              <a:buNone/>
            </a:pPr>
            <a:endParaRPr lang="ru-RU" alt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Цікавий факт 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Індієць одного з племен , позичаючи гроші в борг, може залишити під заставу своє </a:t>
            </a:r>
            <a:r>
              <a:rPr lang="uk-UA" dirty="0" err="1" smtClean="0"/>
              <a:t>імя</a:t>
            </a:r>
            <a:r>
              <a:rPr lang="uk-UA" dirty="0" smtClean="0"/>
              <a:t> . Поки він не поверне борг, ніхто не буде називати його по імені</a:t>
            </a:r>
          </a:p>
          <a:p>
            <a:pPr marL="0" indent="0">
              <a:buNone/>
            </a:pPr>
            <a:r>
              <a:rPr lang="uk-UA" dirty="0" smtClean="0"/>
              <a:t>• На американських грошах , паперових і металевих , зображені тільки американські президенти , за винятком трьох осіб . Це Олександр Гамільтон , секретар </a:t>
            </a:r>
            <a:r>
              <a:rPr lang="uk-UA" dirty="0" err="1" smtClean="0"/>
              <a:t>казнечейства</a:t>
            </a:r>
            <a:r>
              <a:rPr lang="uk-UA" dirty="0" smtClean="0"/>
              <a:t> , Бенджамін Франклін , один із засновників США , і індійська </a:t>
            </a:r>
            <a:r>
              <a:rPr lang="uk-UA" dirty="0" smtClean="0">
                <a:hlinkClick r:id="rId2"/>
              </a:rPr>
              <a:t>жінка</a:t>
            </a:r>
            <a:r>
              <a:rPr lang="uk-UA" dirty="0" smtClean="0"/>
              <a:t> </a:t>
            </a:r>
            <a:r>
              <a:rPr lang="uk-UA" dirty="0" err="1" smtClean="0"/>
              <a:t>Сакаджевая</a:t>
            </a:r>
            <a:r>
              <a:rPr lang="uk-UA" dirty="0" smtClean="0"/>
              <a:t> 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6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Готівкові</a:t>
            </a:r>
            <a:r>
              <a:rPr lang="ru-RU" alt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alt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543800" cy="4267200"/>
          </a:xfrm>
        </p:spPr>
        <p:txBody>
          <a:bodyPr/>
          <a:lstStyle/>
          <a:p>
            <a:pPr marL="0" indent="0">
              <a:buNone/>
            </a:pPr>
            <a:endParaRPr lang="uk-UA" altLang="ru-RU" b="1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uk-UA" altLang="ru-RU" b="1" i="1" dirty="0" smtClean="0">
                <a:solidFill>
                  <a:srgbClr val="0000CC"/>
                </a:solidFill>
              </a:rPr>
              <a:t>Реальні (повноцінні) мають власну внутрішню вартість</a:t>
            </a:r>
            <a:endParaRPr lang="ru-RU" altLang="ru-RU" b="1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uk-UA" altLang="ru-RU" b="1" i="1" dirty="0" smtClean="0">
                <a:solidFill>
                  <a:srgbClr val="000000"/>
                </a:solidFill>
              </a:rPr>
              <a:t>Монети з коштовних металів</a:t>
            </a:r>
          </a:p>
          <a:p>
            <a:pPr marL="0" indent="0">
              <a:buNone/>
            </a:pPr>
            <a:r>
              <a:rPr lang="uk-UA" altLang="ru-RU" b="1" i="1" dirty="0" smtClean="0">
                <a:solidFill>
                  <a:srgbClr val="000000"/>
                </a:solidFill>
              </a:rPr>
              <a:t>Золоті злитки</a:t>
            </a:r>
            <a:endParaRPr lang="ru-RU" altLang="ru-RU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536504" cy="31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543800" cy="426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Грошові знаки </a:t>
            </a:r>
            <a:endParaRPr lang="en-US" alt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uk-UA" alt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(не мають внутрішньої вартості):</a:t>
            </a:r>
            <a:endParaRPr lang="en-US" alt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altLang="ru-RU" sz="32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Банківські білети (банкноти) – гроші, що випускаються в обіг банком і забезпечуються його активами</a:t>
            </a:r>
            <a:endParaRPr lang="en-US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Казначейські білети – гроші, що випускаються державою від свого імені й забезпечуються державною власністю</a:t>
            </a:r>
            <a:endParaRPr lang="en-US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Розмінна (білонна) монета</a:t>
            </a:r>
          </a:p>
          <a:p>
            <a:pPr marL="0" indent="0">
              <a:buNone/>
            </a:pPr>
            <a:endParaRPr lang="ru-RU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0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Безготівкові:</a:t>
            </a:r>
            <a:br>
              <a:rPr lang="uk-UA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43800" cy="426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altLang="ru-RU" sz="36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Депозитні:</a:t>
            </a:r>
            <a:endParaRPr lang="en-US" altLang="ru-RU" sz="3600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altLang="ru-RU" sz="3600" b="1" i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Банківські рахунки – вклади, що передані власником грошей банку й використовуються останнім для кредитування інших суб’</a:t>
            </a:r>
            <a:r>
              <a:rPr lang="ru-RU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єктів </a:t>
            </a:r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економіки</a:t>
            </a:r>
            <a:endParaRPr lang="en-US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«Електронні» гроші – гроші на банківських рахунках, використання яких є можливим із допомогою електронної техніки</a:t>
            </a:r>
          </a:p>
          <a:p>
            <a:endParaRPr lang="ru-RU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5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4267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alt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Кредитні </a:t>
            </a:r>
            <a:endParaRPr lang="en-US" alt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uk-UA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(без фізичної передачі грошових знаків):</a:t>
            </a:r>
            <a:endParaRPr lang="en-US" alt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Чек – письмове розпорядження власника банківського рахунка перерахувати зазначену суму грошей на користь пред’</a:t>
            </a:r>
            <a:r>
              <a:rPr lang="ru-RU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явника чека</a:t>
            </a:r>
            <a:endParaRPr lang="en-US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altLang="ru-RU" b="1" dirty="0" smtClean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Вексель – письмове грошове зобов’</a:t>
            </a:r>
            <a:r>
              <a:rPr lang="ru-RU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язанн</a:t>
            </a:r>
            <a:r>
              <a:rPr lang="uk-UA" alt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боржника щодо сплати зазначеної суми грошей власникові векселя в зазначений час.</a:t>
            </a:r>
          </a:p>
          <a:p>
            <a:endParaRPr lang="ru-RU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uk-UA" altLang="ru-RU" sz="54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Функції грошей</a:t>
            </a:r>
            <a:endParaRPr lang="uk-UA" sz="5400" b="1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altLang="ru-RU" sz="3200" dirty="0" smtClean="0">
              <a:latin typeface="Monotype Corsiva" pitchFamily="66" charset="0"/>
            </a:endParaRPr>
          </a:p>
          <a:p>
            <a:r>
              <a:rPr lang="uk-UA" altLang="ru-RU" sz="3200" dirty="0" smtClean="0">
                <a:latin typeface="Monotype Corsiva" pitchFamily="66" charset="0"/>
              </a:rPr>
              <a:t>Гроші як  міра вартості</a:t>
            </a:r>
          </a:p>
          <a:p>
            <a:r>
              <a:rPr lang="uk-UA" altLang="ru-RU" sz="3200" dirty="0" smtClean="0">
                <a:latin typeface="Monotype Corsiva" pitchFamily="66" charset="0"/>
              </a:rPr>
              <a:t>Гроші як  засіб обміну</a:t>
            </a:r>
          </a:p>
          <a:p>
            <a:r>
              <a:rPr lang="uk-UA" altLang="ru-RU" sz="3200" dirty="0" smtClean="0">
                <a:latin typeface="Monotype Corsiva" pitchFamily="66" charset="0"/>
              </a:rPr>
              <a:t>Гроші як  засіб накопичення</a:t>
            </a:r>
          </a:p>
          <a:p>
            <a:r>
              <a:rPr lang="uk-UA" altLang="ru-RU" sz="3200" dirty="0" smtClean="0">
                <a:latin typeface="Monotype Corsiva" pitchFamily="66" charset="0"/>
              </a:rPr>
              <a:t>Гроші як засіб платежу</a:t>
            </a:r>
          </a:p>
          <a:p>
            <a:r>
              <a:rPr lang="uk-UA" altLang="ru-RU" sz="3200" dirty="0" smtClean="0">
                <a:latin typeface="Monotype Corsiva" pitchFamily="66" charset="0"/>
              </a:rPr>
              <a:t>Функція світових грошей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191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 smtClean="0">
                <a:solidFill>
                  <a:srgbClr val="392343"/>
                </a:solidFill>
                <a:latin typeface="Comic Sans MS" pitchFamily="66" charset="0"/>
              </a:rPr>
              <a:t> Гроші як міра вартості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405" y="1412776"/>
            <a:ext cx="5860132" cy="42672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Monotype Corsiva" pitchFamily="66" charset="0"/>
              </a:rPr>
              <a:t>За допомогою грошей суб'єкти вимірюють і порівнюють вартість </a:t>
            </a:r>
            <a:r>
              <a:rPr lang="ru-RU" altLang="ru-RU" sz="2800" b="1" dirty="0" err="1" smtClean="0">
                <a:latin typeface="Monotype Corsiva" pitchFamily="66" charset="0"/>
              </a:rPr>
              <a:t>усіх</a:t>
            </a:r>
            <a:r>
              <a:rPr lang="ru-RU" altLang="ru-RU" sz="2800" b="1" dirty="0" smtClean="0">
                <a:latin typeface="Monotype Corsiva" pitchFamily="66" charset="0"/>
              </a:rPr>
              <a:t> </a:t>
            </a:r>
            <a:r>
              <a:rPr lang="ru-RU" altLang="ru-RU" sz="2800" b="1" dirty="0" err="1" smtClean="0">
                <a:latin typeface="Monotype Corsiva" pitchFamily="66" charset="0"/>
              </a:rPr>
              <a:t>товарів</a:t>
            </a:r>
            <a:endParaRPr lang="ru-RU" altLang="ru-RU" sz="2800" b="1" dirty="0">
              <a:latin typeface="Monotype Corsiva" pitchFamily="66" charset="0"/>
            </a:endParaRPr>
          </a:p>
          <a:p>
            <a:r>
              <a:rPr lang="ru-RU" altLang="ru-RU" sz="2800" b="1" dirty="0" err="1" smtClean="0">
                <a:latin typeface="Monotype Corsiva" pitchFamily="66" charset="0"/>
              </a:rPr>
              <a:t>Функцію</a:t>
            </a:r>
            <a:r>
              <a:rPr lang="ru-RU" altLang="ru-RU" sz="2800" b="1" dirty="0" smtClean="0">
                <a:latin typeface="Monotype Corsiva" pitchFamily="66" charset="0"/>
              </a:rPr>
              <a:t> грошей виконують за допомогою масштабу цін</a:t>
            </a:r>
          </a:p>
          <a:p>
            <a:r>
              <a:rPr lang="ru-RU" altLang="ru-RU" sz="2800" b="1" dirty="0" smtClean="0">
                <a:latin typeface="Monotype Corsiva" pitchFamily="66" charset="0"/>
              </a:rPr>
              <a:t>Як і золото, паперові гроші однорідні</a:t>
            </a:r>
          </a:p>
          <a:p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737518"/>
          </a:xfrm>
        </p:spPr>
        <p:txBody>
          <a:bodyPr>
            <a:normAutofit/>
          </a:bodyPr>
          <a:lstStyle/>
          <a:p>
            <a:pPr algn="ctr"/>
            <a:r>
              <a:rPr lang="uk-UA" altLang="ru-RU" sz="4000" b="1" u="sng" dirty="0" smtClean="0">
                <a:effectLst/>
              </a:rPr>
              <a:t>Із історії походження грошей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43800" cy="30361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altLang="ru-RU" sz="2800" dirty="0" smtClean="0"/>
              <a:t> </a:t>
            </a:r>
            <a:r>
              <a:rPr lang="uk-UA" altLang="ru-RU" sz="2800" i="1" dirty="0" smtClean="0">
                <a:effectLst/>
              </a:rPr>
              <a:t>Спочатку одні товари замінювалися на інші. Проте з часом виділялась якась найважливіша річ, яка легко могла переходити від одного власника до іншого. Вона починала виконувати роль грошей. Що тільки не слугувало за гроші: наприклад на острові Борнео це були коров’</a:t>
            </a:r>
            <a:r>
              <a:rPr lang="ru-RU" altLang="ru-RU" sz="2800" i="1" dirty="0" smtClean="0">
                <a:effectLst/>
              </a:rPr>
              <a:t>ячі черепи, у Конго – металеві </a:t>
            </a:r>
            <a:r>
              <a:rPr lang="uk-UA" altLang="ru-RU" sz="2800" i="1" dirty="0" smtClean="0">
                <a:effectLst/>
              </a:rPr>
              <a:t>списи, в Африці – бруски солі, на Соломонових островах – людські черепи.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62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Гроші як засіб обміну</a:t>
            </a:r>
            <a:endParaRPr lang="ru-RU"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6220172" cy="4267200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Comic Sans MS" pitchFamily="66" charset="0"/>
              </a:rPr>
              <a:t>Гроші виступають як посередник в нескінченному процесі товарно - грошового </a:t>
            </a:r>
            <a:r>
              <a:rPr lang="ru-RU" altLang="ru-RU" sz="2000" b="1" dirty="0" err="1" smtClean="0">
                <a:latin typeface="Comic Sans MS" pitchFamily="66" charset="0"/>
              </a:rPr>
              <a:t>обігу</a:t>
            </a:r>
            <a:endParaRPr lang="ru-RU" altLang="ru-RU" b="1" dirty="0">
              <a:latin typeface="Comic Sans MS" pitchFamily="66" charset="0"/>
            </a:endParaRPr>
          </a:p>
          <a:p>
            <a:r>
              <a:rPr lang="ru-RU" altLang="ru-RU" sz="2000" b="1" dirty="0" smtClean="0">
                <a:latin typeface="Comic Sans MS" pitchFamily="66" charset="0"/>
              </a:rPr>
              <a:t>Для виконання цієї функції потрібні реальні гроші</a:t>
            </a:r>
          </a:p>
          <a:p>
            <a:endParaRPr lang="ru-RU" sz="2000" dirty="0"/>
          </a:p>
        </p:txBody>
      </p:sp>
      <p:pic>
        <p:nvPicPr>
          <p:cNvPr id="4" name="Picture 8" descr="mone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068961"/>
            <a:ext cx="4249985" cy="3618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1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4647"/>
            <a:ext cx="7543800" cy="118872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Гроші як засіб на</a:t>
            </a:r>
            <a:r>
              <a:rPr lang="uk-UA" altLang="ru-RU" sz="40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копичення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5393124" cy="42672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Гроші залишають сферу обігу й осідають у домашніх сейфах і на рахунках у банках</a:t>
            </a:r>
          </a:p>
          <a:p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У якості засобу накопичення виступає золото й неповноцінні гроші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44" descr="00007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4644" y="1988840"/>
            <a:ext cx="3482975" cy="4421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5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059" y="-387424"/>
            <a:ext cx="7543800" cy="1188720"/>
          </a:xfrm>
        </p:spPr>
        <p:txBody>
          <a:bodyPr>
            <a:normAutofit/>
          </a:bodyPr>
          <a:lstStyle/>
          <a:p>
            <a:r>
              <a:rPr lang="ru-RU" altLang="ru-RU" sz="44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Гроші як засіб платежу</a:t>
            </a:r>
            <a:endParaRPr lang="ru-RU"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5682253" cy="42672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Гроші виступають як засіб сплати боргу при розбіжності покупок і продажів у часі й просторі</a:t>
            </a:r>
          </a:p>
          <a:p>
            <a:r>
              <a:rPr lang="ru-RU" altLang="ru-RU" sz="2800" b="1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Товари можуть бути продані в кредит. Кредитні угоди породили векселі й банкноти</a:t>
            </a:r>
          </a:p>
          <a:p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0" descr="00007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3773" y="3072132"/>
            <a:ext cx="3193183" cy="3757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7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Функції світових грошей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82750"/>
            <a:ext cx="4419972" cy="4267200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 використовуються для </a:t>
            </a:r>
            <a:r>
              <a:rPr lang="ru-RU" altLang="ru-RU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endParaRPr lang="ru-RU" altLang="ru-RU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ролі світових </a:t>
            </a:r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грошей</a:t>
            </a: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виступає золото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8" descr="00007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5091" y="2236643"/>
            <a:ext cx="4464868" cy="4464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6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Компоненти грошової системи</a:t>
            </a:r>
            <a:endParaRPr lang="ru-RU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75438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5E0E38"/>
                </a:solidFill>
                <a:latin typeface="Comic Sans MS" pitchFamily="66" charset="0"/>
              </a:rPr>
              <a:t>Національна грошова одиниця, у якій виражаються ціни товарів і послуг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5E0E38"/>
                </a:solidFill>
                <a:latin typeface="Comic Sans MS" pitchFamily="66" charset="0"/>
              </a:rPr>
              <a:t>Система кредитних і паперових грошей, розмінних монет, які є законними платіжними засобами в наявному обороті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5E0E38"/>
                </a:solidFill>
                <a:latin typeface="Comic Sans MS" pitchFamily="66" charset="0"/>
              </a:rPr>
              <a:t>Система емісії грошей, тобто законодавчо закріплений порядок випуску грошей в обіг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5E0E38"/>
                </a:solidFill>
                <a:latin typeface="Comic Sans MS" pitchFamily="66" charset="0"/>
              </a:rPr>
              <a:t>Державні органи, що відають питаннями регулювання грошового обігу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9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4400" b="1" i="1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Типи систем грошового обігу</a:t>
            </a:r>
            <a:endParaRPr lang="ru-RU" sz="4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543800" cy="4267200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обігу металевих грошей, коли в обігу перебувають повноцінні золоті або срібні монети, які виконують усі функції грошей, а кредитні гроші можуть вільно обмінюватися на грошовий метал (у монетах або злитках)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обігу кредитних або паперових грошей, які не можуть бути обмінені на золото, а саме золото витиснуте з обігу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543800" cy="2705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Найпоширенішою формою перших грошей була худоба. Багатьма мовами світу гроші і худоба мають однакову назву або назву із спільним коренем. Наприклад, у стародавніх римлян це слово «пекуніа», у греків – «ктема». Навіть слово «капітал» походить від латинського «caputa» - голова худоби. Індійська «рупія» також в перекладі означає «худоба».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54375"/>
            <a:ext cx="388937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3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186"/>
            <a:ext cx="7543800" cy="1188720"/>
          </a:xfrm>
        </p:spPr>
        <p:txBody>
          <a:bodyPr/>
          <a:lstStyle/>
          <a:p>
            <a:r>
              <a:rPr lang="uk-UA" dirty="0" smtClean="0"/>
              <a:t>Цікавий факт…..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543800" cy="1956047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Картель колумбійського </a:t>
            </a:r>
            <a:r>
              <a:rPr lang="uk-UA" dirty="0" err="1" smtClean="0"/>
              <a:t>наркобарона</a:t>
            </a:r>
            <a:r>
              <a:rPr lang="uk-UA" dirty="0" smtClean="0"/>
              <a:t> </a:t>
            </a:r>
            <a:r>
              <a:rPr lang="uk-UA" dirty="0" err="1" smtClean="0"/>
              <a:t>Пабло</a:t>
            </a:r>
            <a:r>
              <a:rPr lang="uk-UA" dirty="0" smtClean="0"/>
              <a:t> </a:t>
            </a:r>
            <a:r>
              <a:rPr lang="uk-UA" dirty="0" err="1" smtClean="0"/>
              <a:t>Ескобара</a:t>
            </a:r>
            <a:r>
              <a:rPr lang="uk-UA" dirty="0" smtClean="0"/>
              <a:t> оперував величезною кількістю готівки. За розповіддю його брата </a:t>
            </a:r>
            <a:r>
              <a:rPr lang="uk-UA" dirty="0" err="1" smtClean="0"/>
              <a:t>Роберто</a:t>
            </a:r>
            <a:r>
              <a:rPr lang="uk-UA" dirty="0" smtClean="0"/>
              <a:t>, вони витрачали 2500 $ щомісяця тільки на гумки для перев’язування пачок з </a:t>
            </a:r>
            <a:r>
              <a:rPr lang="uk-UA" dirty="0" err="1" smtClean="0"/>
              <a:t>кюпюрами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57550"/>
            <a:ext cx="5934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920880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 стверджують, що перші паперові гроші з’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явились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Китаї у 812 р. нашої ери. В Європі банкноти виникли в середні віки і називались банкоседлерами. Випущені вони були в середні віки в Швеції в 1661 р. Збережено 5-талерову банкноту випуску 6 грудня 1662 р.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860032" cy="3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543800" cy="1956047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Росії перші паперова гроші було надруковано за наказом Катерини 2. вони являли соболю паперова асигнації вартістю 25, 50, 75 і 100 рублів. Їх вільно обмінювали на громіздкі мідні гроші. Для обміну в Москві і Санкт-Перетбурзі  1768 р. заснували два банки.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79250"/>
            <a:ext cx="5782488" cy="361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7543800" cy="1188720"/>
          </a:xfrm>
        </p:spPr>
        <p:txBody>
          <a:bodyPr/>
          <a:lstStyle/>
          <a:p>
            <a:r>
              <a:rPr lang="uk-UA" dirty="0" smtClean="0"/>
              <a:t>Цікавий факт….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7543800" cy="42672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Існує купюра номіналом 2 долари . Однак , її вважають нещасливою , її відмовляються брати в якості зарплати або на здачу 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Для стопки банкнот висотою в 1 милю буде потрібно більше 14 мільйонів банкнот 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19" y="3790901"/>
            <a:ext cx="3955281" cy="30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43800" cy="953542"/>
          </a:xfrm>
        </p:spPr>
        <p:txBody>
          <a:bodyPr>
            <a:normAutofit/>
          </a:bodyPr>
          <a:lstStyle/>
          <a:p>
            <a:pPr algn="ctr"/>
            <a:r>
              <a:rPr lang="uk-UA" altLang="ru-RU" sz="4400" dirty="0" smtClean="0"/>
              <a:t> </a:t>
            </a:r>
            <a:r>
              <a:rPr lang="uk-UA" altLang="ru-RU" sz="4400" dirty="0" smtClean="0">
                <a:latin typeface="Monotype Corsiva" pitchFamily="66" charset="0"/>
              </a:rPr>
              <a:t>Походження грошей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804348" cy="4471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2800" b="1" dirty="0" smtClean="0">
                <a:latin typeface="Comic Sans MS" pitchFamily="66" charset="0"/>
              </a:rPr>
              <a:t>Раціоналістична концепція</a:t>
            </a:r>
          </a:p>
          <a:p>
            <a:pPr>
              <a:buNone/>
            </a:pPr>
            <a:r>
              <a:rPr lang="uk-UA" altLang="ru-RU" dirty="0" smtClean="0"/>
              <a:t>     походження грошей як результат згоди між людьми, </a:t>
            </a:r>
            <a:r>
              <a:rPr lang="uk-UA" altLang="ru-RU" dirty="0" smtClean="0">
                <a:latin typeface="Arial" charset="0"/>
              </a:rPr>
              <a:t>які</a:t>
            </a:r>
            <a:r>
              <a:rPr lang="uk-UA" altLang="ru-RU" dirty="0" smtClean="0"/>
              <a:t> зрозуміли, що для </a:t>
            </a:r>
            <a:r>
              <a:rPr lang="uk-UA" altLang="ru-RU" dirty="0" smtClean="0">
                <a:latin typeface="Arial" charset="0"/>
              </a:rPr>
              <a:t>покращення</a:t>
            </a:r>
            <a:r>
              <a:rPr lang="uk-UA" altLang="ru-RU" dirty="0" smtClean="0"/>
              <a:t> умов обміну потрібні спеціальні інструменти;</a:t>
            </a:r>
          </a:p>
          <a:p>
            <a:pPr>
              <a:buNone/>
            </a:pPr>
            <a:endParaRPr lang="uk-UA" altLang="ru-RU" dirty="0" smtClean="0"/>
          </a:p>
          <a:p>
            <a:pPr marL="0" indent="0">
              <a:buNone/>
            </a:pPr>
            <a:r>
              <a:rPr lang="uk-UA" altLang="ru-RU" sz="2800" b="1" dirty="0" smtClean="0">
                <a:latin typeface="Comic Sans MS" pitchFamily="66" charset="0"/>
              </a:rPr>
              <a:t>Еволюційно – історична концепція</a:t>
            </a:r>
          </a:p>
          <a:p>
            <a:pPr>
              <a:buNone/>
            </a:pPr>
            <a:r>
              <a:rPr lang="uk-UA" altLang="ru-RU" dirty="0" smtClean="0"/>
              <a:t>     походження грошей як довготривалий історичний процес розвитку економічного співробітництва, як результат розвитку процесу обміну</a:t>
            </a:r>
            <a:r>
              <a:rPr lang="uk-UA" altLang="ru-RU" dirty="0" smtClean="0">
                <a:latin typeface="Arial" charset="0"/>
              </a:rPr>
              <a:t>, шляхом зміни набутих форм вартості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96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118872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Сутність грошей проявляється через: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alt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Загальну,  безпосередню обмінюваність</a:t>
            </a:r>
          </a:p>
          <a:p>
            <a:endParaRPr lang="uk-UA" altLang="ru-RU" sz="3200" b="1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r>
              <a:rPr lang="uk-UA" alt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Кристалізацію мінової вартості</a:t>
            </a:r>
          </a:p>
          <a:p>
            <a:endParaRPr lang="uk-UA" altLang="ru-RU" sz="3200" b="1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r>
              <a:rPr lang="uk-UA" altLang="ru-RU" sz="3200" b="1" dirty="0" smtClean="0">
                <a:solidFill>
                  <a:schemeClr val="accent1"/>
                </a:solidFill>
                <a:latin typeface="Monotype Corsiva" pitchFamily="66" charset="0"/>
              </a:rPr>
              <a:t>Матеріалізацію загального робочого часу</a:t>
            </a:r>
          </a:p>
          <a:p>
            <a:endParaRPr lang="uk-UA" altLang="ru-RU" sz="3200" b="1" dirty="0" smtClean="0">
              <a:solidFill>
                <a:schemeClr val="accent1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4252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40</TotalTime>
  <Words>973</Words>
  <Application>Microsoft Office PowerPoint</Application>
  <PresentationFormat>Экран (4:3)</PresentationFormat>
  <Paragraphs>105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Cherry Blossom 16x9</vt:lpstr>
      <vt:lpstr>Гроші: їх види та функції</vt:lpstr>
      <vt:lpstr>Із історії походження грошей</vt:lpstr>
      <vt:lpstr>Презентация PowerPoint</vt:lpstr>
      <vt:lpstr>Цікавий факт…..</vt:lpstr>
      <vt:lpstr>Презентация PowerPoint</vt:lpstr>
      <vt:lpstr>Презентация PowerPoint</vt:lpstr>
      <vt:lpstr>Цікавий факт….</vt:lpstr>
      <vt:lpstr> Походження грошей</vt:lpstr>
      <vt:lpstr>Сутність грошей проявляється через:</vt:lpstr>
      <vt:lpstr>Цікавий факт….</vt:lpstr>
      <vt:lpstr> Сутність грошей-</vt:lpstr>
      <vt:lpstr> Види грошей</vt:lpstr>
      <vt:lpstr>Цікавий факт …..</vt:lpstr>
      <vt:lpstr>Готівкові </vt:lpstr>
      <vt:lpstr>Презентация PowerPoint</vt:lpstr>
      <vt:lpstr>Безготівкові: </vt:lpstr>
      <vt:lpstr>Презентация PowerPoint</vt:lpstr>
      <vt:lpstr> Функції грошей</vt:lpstr>
      <vt:lpstr> Гроші як міра вартості</vt:lpstr>
      <vt:lpstr> Гроші як засіб обміну</vt:lpstr>
      <vt:lpstr> Гроші як засіб накопичення</vt:lpstr>
      <vt:lpstr> Гроші як засіб платежу</vt:lpstr>
      <vt:lpstr> Функції світових грошей</vt:lpstr>
      <vt:lpstr>Компоненти грошової системи</vt:lpstr>
      <vt:lpstr> Типи систем грошового обігу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Гроші: їх види та функції</dc:title>
  <dc:creator>Даша</dc:creator>
  <cp:lastModifiedBy>Даша</cp:lastModifiedBy>
  <cp:revision>6</cp:revision>
  <dcterms:created xsi:type="dcterms:W3CDTF">2014-11-12T16:36:01Z</dcterms:created>
  <dcterms:modified xsi:type="dcterms:W3CDTF">2014-11-12T17:19:34Z</dcterms:modified>
</cp:coreProperties>
</file>