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0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2" autoAdjust="0"/>
    <p:restoredTop sz="94660"/>
  </p:normalViewPr>
  <p:slideViewPr>
    <p:cSldViewPr snapToGrid="0">
      <p:cViewPr varScale="1">
        <p:scale>
          <a:sx n="89" d="100"/>
          <a:sy n="89" d="100"/>
        </p:scale>
        <p:origin x="84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6E265-D3A9-4777-A7A9-82FFD22A1086}" type="datetimeFigureOut">
              <a:rPr lang="ru-RU"/>
              <a:t>07.02.2013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002895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2106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4105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10956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23218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54245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197366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761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4979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827171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063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3907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97261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88136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85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75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446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535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71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761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07939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FF62B01-81A4-4CDF-AC6B-A9B0B8209441}" type="slidenum">
              <a:rPr lang="ru-RU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6689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411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9585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68710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11405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4639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87242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7581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8994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0859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1608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444313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1362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7859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76499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82030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3436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dirty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384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FFB779-270B-4192-84BA-A697F48306DC}" type="datetimeFigureOut">
              <a:rPr lang="ru-RU" smtClean="0"/>
              <a:t>07.02.2013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85DC19C-03DA-4066-9FF7-D0BF1BC6D6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4137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/>
              <a:t>Декоративно-прикладне мистецтво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3600"/>
              <a:t>та народні художні промисли</a:t>
            </a:r>
          </a:p>
        </p:txBody>
      </p:sp>
    </p:spTree>
    <p:extLst>
      <p:ext uri="{BB962C8B-B14F-4D97-AF65-F5344CB8AC3E}">
        <p14:creationId xmlns:p14="http://schemas.microsoft.com/office/powerpoint/2010/main" val="1351651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nament-v-stile-russkogo-promysla-hohloma-0002173451-previe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7681" y="612183"/>
            <a:ext cx="9371919" cy="17418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8518" y="695586"/>
            <a:ext cx="9601196" cy="1303867"/>
          </a:xfrm>
        </p:spPr>
        <p:txBody>
          <a:bodyPr/>
          <a:lstStyle/>
          <a:p>
            <a:r>
              <a:rPr lang="ru-RU">
                <a:solidFill>
                  <a:srgbClr val="FFFFFF"/>
                </a:solidFill>
              </a:rPr>
              <a:t>Художній розпис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sz="1800">
                <a:latin typeface="Times New Roman"/>
                <a:cs typeface="Times New Roman"/>
              </a:rPr>
              <a:t>Про широке розповсюдження цього виду народного мистецтва в XIX ст. свідчать численні дослідження у різних регіонах України та літературні джерела про селянський побут.</a:t>
            </a:r>
          </a:p>
          <a:p>
            <a:pPr marL="0" indent="0">
              <a:buNone/>
            </a:pPr>
            <a:r>
              <a:rPr lang="ru-RU" sz="1800">
                <a:latin typeface="Times New Roman"/>
                <a:cs typeface="Times New Roman"/>
              </a:rPr>
              <a:t>З </a:t>
            </a:r>
            <a:r>
              <a:rPr lang="arn-CL" sz="1800">
                <a:latin typeface="Times New Roman"/>
                <a:cs typeface="Times New Roman"/>
              </a:rPr>
              <a:t>XIX </a:t>
            </a:r>
            <a:r>
              <a:rPr lang="ru-RU" sz="1800">
                <a:latin typeface="Times New Roman"/>
                <a:cs typeface="Times New Roman"/>
              </a:rPr>
              <a:t>ст. починається формування настінного розпису виключно орнаментального характеру.</a:t>
            </a:r>
          </a:p>
          <a:p>
            <a:pPr marL="0" indent="0" algn="just">
              <a:buNone/>
            </a:pPr>
            <a:r>
              <a:rPr lang="ru-RU" sz="1800">
                <a:latin typeface="Times New Roman"/>
                <a:cs typeface="Times New Roman"/>
              </a:rPr>
              <a:t>Настінний розпис належить до найпізніших за часом виникнення видів народного мистецтва, тому увібрав у себе деякі традиції та елементи, характерні для вишивки, писанкарства, килимарства, виготовлення кахлів, ткацтва тощо. Настінний розпис інколи замінював прийоми прикрашення сільської хати, а інколи співіснував з ними, виявляючи і підкреслюючи архітектурну конструкцію цієї хати.</a:t>
            </a:r>
          </a:p>
          <a:p>
            <a:pPr marL="0" indent="0" algn="just">
              <a:buNone/>
            </a:pPr>
            <a:r>
              <a:rPr lang="ru-RU" sz="1800">
                <a:latin typeface="Times New Roman"/>
                <a:cs typeface="Times New Roman"/>
              </a:rPr>
              <a:t>Малюнок створювався без попередніх ескізів, без розподілу на етапи, здійснювався одразу, а найчастіше просто поновлювався. Це робилось двічі на рік — після нового мащення перед весняними й осінніми святами. Займались розписом лише жінки.</a:t>
            </a:r>
          </a:p>
          <a:p>
            <a:pPr marL="0" indent="0" algn="just">
              <a:buNone/>
            </a:pPr>
            <a:r>
              <a:rPr lang="ru-RU" sz="1800">
                <a:latin typeface="Times New Roman"/>
                <a:cs typeface="Times New Roman"/>
              </a:rPr>
              <a:t>Фарби були переважно природного походження: сажа, сік лободи, ягоди бузини, відвар цибулиння, сік вишень, шовковиці, кручених паничів, пелюсток соняшника, пасльону тощо, застосовували також анілінові фарби та глини. Рослинний сік змішували часто з білою перетертою глиною, товченими вуглинами чи сажею, з червоною глиною або й просто поєднували різні глини. Це давало можливість майстриням одержати цілу палітру різноманітних кольорів та їх відтінків при розписуванні, тому розпис двома-трьома фарбами майже не зустрічався. Як в'яжучу речовину до саморобних барвників додавали яєчний жовток чи молоко, фарба із таким додатком була тривкішою і не линяла.</a:t>
            </a:r>
          </a:p>
        </p:txBody>
      </p:sp>
    </p:spTree>
    <p:extLst>
      <p:ext uri="{BB962C8B-B14F-4D97-AF65-F5344CB8AC3E}">
        <p14:creationId xmlns:p14="http://schemas.microsoft.com/office/powerpoint/2010/main" val="4451231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ag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8256" y="2569362"/>
            <a:ext cx="2947001" cy="2296665"/>
          </a:xfrm>
          <a:prstGeom prst="rect">
            <a:avLst/>
          </a:prstGeom>
        </p:spPr>
      </p:pic>
      <p:pic>
        <p:nvPicPr>
          <p:cNvPr id="4" name="Рисунок 3" descr="pich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546" y="630530"/>
            <a:ext cx="2973693" cy="196817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9103" y="721309"/>
            <a:ext cx="4567650" cy="526297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>
                <a:latin typeface="Times New Roman"/>
                <a:cs typeface="Times New Roman"/>
              </a:rPr>
              <a:t>Розпис починався і зосереджувався на печі, на комині, потім малюнок переходив на стіну, продовжувався над вікнами, по кутках. На печі зображували схематичних птахів (павичів, грифонів, фазанів), дерево життя з птахами, спіралі, диски, що обертаються, хрести в колі, зигзаги, розетки, рослинні орнаменти, напівовали, різного роду сузір'я — символіку ще від первісних часів.</a:t>
            </a:r>
            <a:endParaRPr lang="ru-RU" sz="2400"/>
          </a:p>
        </p:txBody>
      </p:sp>
      <p:pic>
        <p:nvPicPr>
          <p:cNvPr id="6" name="Рисунок 5" descr="496083_html_a047249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56050" y="1958064"/>
            <a:ext cx="3068647" cy="2344870"/>
          </a:xfrm>
          <a:prstGeom prst="rect">
            <a:avLst/>
          </a:prstGeom>
        </p:spPr>
      </p:pic>
      <p:pic>
        <p:nvPicPr>
          <p:cNvPr id="9" name="Рисунок 8" descr="42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64801" y="4031450"/>
            <a:ext cx="2743200" cy="2310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091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rot="10800000" flipV="1">
            <a:off x="1031274" y="605092"/>
            <a:ext cx="9957911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/>
              <a:t>На початку XIX століття розпис поширився на предмети домашнього вжитку  - посуд, скрині, брички.</a:t>
            </a:r>
            <a:br>
              <a:rPr lang="ru-RU" sz="2400"/>
            </a:br>
            <a:r>
              <a:rPr lang="ru-RU" sz="2400"/>
              <a:t>   </a:t>
            </a:r>
          </a:p>
        </p:txBody>
      </p:sp>
      <p:pic>
        <p:nvPicPr>
          <p:cNvPr id="5" name="Рисунок 4" descr="496083_html_b7f3ebb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0288" y="1271588"/>
            <a:ext cx="2211332" cy="220379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p921000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1034" y="3581825"/>
            <a:ext cx="2382493" cy="23312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 descr="53089c3af6067eeb76c002a7e063e697e9d2470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35716" y="1747205"/>
            <a:ext cx="3535600" cy="3112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ddbca11b6c9e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1455" y="2758995"/>
            <a:ext cx="3880228" cy="2899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8901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Писанкарство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>
                <a:solidFill>
                  <a:srgbClr val="262626"/>
                </a:solidFill>
                <a:latin typeface="Garamond"/>
              </a:rPr>
              <a:t>У </a:t>
            </a:r>
            <a:r>
              <a:rPr lang="arn-CL">
                <a:solidFill>
                  <a:srgbClr val="262626"/>
                </a:solidFill>
                <a:latin typeface="Garamond"/>
              </a:rPr>
              <a:t>XIX </a:t>
            </a:r>
            <a:r>
              <a:rPr lang="ru-RU">
                <a:solidFill>
                  <a:srgbClr val="262626"/>
                </a:solidFill>
                <a:latin typeface="Garamond"/>
              </a:rPr>
              <a:t>ст. </a:t>
            </a:r>
            <a:r>
              <a:rPr lang="ru-RU" b="1">
                <a:solidFill>
                  <a:srgbClr val="262626"/>
                </a:solidFill>
                <a:latin typeface="Garamond"/>
              </a:rPr>
              <a:t>писанкарство </a:t>
            </a:r>
            <a:r>
              <a:rPr lang="ru-RU">
                <a:solidFill>
                  <a:srgbClr val="262626"/>
                </a:solidFill>
                <a:latin typeface="Garamond"/>
              </a:rPr>
              <a:t>у різних художніх варіантах побутувало на всій території України, про що свідчать давні колекції українських писанок у музеях Києва, Лубен, Львова, Кракова, Варшави, Брно та ін. </a:t>
            </a:r>
            <a:br>
              <a:rPr lang="ru-RU">
                <a:solidFill>
                  <a:srgbClr val="262626"/>
                </a:solidFill>
                <a:latin typeface="Garamond"/>
              </a:rPr>
            </a:br>
            <a:r>
              <a:rPr lang="ru-RU">
                <a:solidFill>
                  <a:srgbClr val="262626"/>
                </a:solidFill>
                <a:latin typeface="Garamond"/>
              </a:rPr>
              <a:t>Найдавніші писанки зберігаються у фондах Музею етнографії та художнього промислу Інституту народознавства НАН України і походять зі сіл Острів (1882 р., Львівщина), Слобідка (1891 р., Поділля) та ін.</a:t>
            </a:r>
          </a:p>
        </p:txBody>
      </p:sp>
      <p:pic>
        <p:nvPicPr>
          <p:cNvPr id="4" name="Рисунок 3" descr="Opariy-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29700" y="591661"/>
            <a:ext cx="1776950" cy="1780064"/>
          </a:xfrm>
          <a:prstGeom prst="rect">
            <a:avLst/>
          </a:prstGeom>
        </p:spPr>
      </p:pic>
      <p:pic>
        <p:nvPicPr>
          <p:cNvPr id="5" name="Рисунок 4" descr="Opariy-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1138" y="580943"/>
            <a:ext cx="1306691" cy="1787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6760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48190" y="635106"/>
            <a:ext cx="1007177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Різноманітні писанкові малюнки умовно можна поділити на геометричний, солярний, рослинний, тваринний та релігійний орнамент. Українській писанці не властива реалістична чи натуралістична передача навколишнього світу, розпис її цілком умовний.</a:t>
            </a:r>
          </a:p>
          <a:p>
            <a:pPr algn="ctr"/>
            <a:r>
              <a:rPr lang="ru-RU"/>
              <a:t>Лінія та оконтурована барвна пляма — найважливіші засоби творення орнаменту. </a:t>
            </a:r>
          </a:p>
        </p:txBody>
      </p:sp>
      <p:pic>
        <p:nvPicPr>
          <p:cNvPr id="5" name="Рисунок 4" descr="e0019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9742" y="2745111"/>
            <a:ext cx="2743200" cy="2743200"/>
          </a:xfrm>
          <a:prstGeom prst="rect">
            <a:avLst/>
          </a:prstGeom>
        </p:spPr>
      </p:pic>
      <p:pic>
        <p:nvPicPr>
          <p:cNvPr id="6" name="Рисунок 5" descr="m1832108f9e87a952c8c8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4994" y="2263817"/>
            <a:ext cx="3507116" cy="3664200"/>
          </a:xfrm>
          <a:prstGeom prst="rect">
            <a:avLst/>
          </a:prstGeom>
        </p:spPr>
      </p:pic>
      <p:pic>
        <p:nvPicPr>
          <p:cNvPr id="7" name="Рисунок 6" descr="img_16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7448" y="2292368"/>
            <a:ext cx="3517143" cy="3512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9110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23614" y="539325"/>
            <a:ext cx="10530658" cy="17541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Найбільш давнім мотивом в орнаментах писанок вважається сонячний знак — крапка, кружок, хрест, павучок, свастика, зірки, (трьох, чотирьох, шести та восьмипроменеві). Ромб в орнаменті вважається символом родючості. Вісім таких ромбів утворюють «грецьку» восьмипроменеву розету. Триверт, тризуб, свастика. Ці знаки в давні часи мали містичне та міфологічне значення, вважалися символами руху сонця, плодючості, вічного продовження життя. В деяких варіантах тризуб відомий і як «древо життя» — батько, мати, дитина.</a:t>
            </a:r>
          </a:p>
        </p:txBody>
      </p:sp>
      <p:pic>
        <p:nvPicPr>
          <p:cNvPr id="5" name="Рисунок 4" descr="_______________P_4f16a9e4670ff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7767" y="2306764"/>
            <a:ext cx="2743200" cy="3619892"/>
          </a:xfrm>
          <a:prstGeom prst="rect">
            <a:avLst/>
          </a:prstGeom>
        </p:spPr>
      </p:pic>
      <p:pic>
        <p:nvPicPr>
          <p:cNvPr id="6" name="Рисунок 5" descr="sonce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20063" y="2557463"/>
            <a:ext cx="3069647" cy="3069358"/>
          </a:xfrm>
          <a:prstGeom prst="rect">
            <a:avLst/>
          </a:prstGeom>
        </p:spPr>
      </p:pic>
      <p:pic>
        <p:nvPicPr>
          <p:cNvPr id="7" name="Рисунок 6" descr="sun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9114" y="3801938"/>
            <a:ext cx="3623569" cy="2568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71416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ezkinechnyk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9260000">
            <a:off x="7399142" y="3693529"/>
            <a:ext cx="2254858" cy="2254886"/>
          </a:xfrm>
          <a:prstGeom prst="rect">
            <a:avLst/>
          </a:prstGeom>
        </p:spPr>
      </p:pic>
      <p:pic>
        <p:nvPicPr>
          <p:cNvPr id="4" name="Рисунок 3" descr="794_7744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180000">
            <a:off x="7530938" y="764513"/>
            <a:ext cx="2267316" cy="226716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964568" y="525463"/>
            <a:ext cx="3268728" cy="5909310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/>
              <a:t>Таким же давнім, як культ Сонця є і культ води. В орнаментальну систему він увійшов у вигляді хвилястих ліній і відомий під назвою «меандр», «безкінечник». Був у міфології древніх слов'ян і культ заклинання Змія, що живе на небі і відає заплідненням всього живого. Його зображували у вигляді «сосонки» — зеленої гілочки. Ту ж функцію виконує віночок із хвоща, яким українці огортають паску. Майже весь рослинний орнамент, що зустрічаємо на писанках, здебільшого пов'язаний з лікувальними властивостями трав, квітів, дерев, а писанки, декоровані ним правили за своєрідні амулети, «обереги».</a:t>
            </a:r>
          </a:p>
        </p:txBody>
      </p:sp>
      <p:pic>
        <p:nvPicPr>
          <p:cNvPr id="3" name="Рисунок 2" descr="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95887" y="600947"/>
            <a:ext cx="3001414" cy="5710705"/>
          </a:xfrm>
          <a:prstGeom prst="rect">
            <a:avLst/>
          </a:prstGeom>
        </p:spPr>
      </p:pic>
      <p:pic>
        <p:nvPicPr>
          <p:cNvPr id="5" name="Рисунок 4" descr="bezkinechnyk3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49009" y="2490788"/>
            <a:ext cx="2209591" cy="2209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8692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80699" y="883813"/>
            <a:ext cx="6689014" cy="50783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r"/>
            <a:r>
              <a:rPr lang="ru-RU"/>
              <a:t>При загальних спільних рисах в орнаментах писанок, кожний регіон України має свої локальні особливості в техніці, в колориті та орнаменті. Найбільшою за кількістю є колекція подільських писанок з вільним малюнком та стриманим колоритом чорного, червоного, білого, фіолетового та вохристого кольорів. Крім геометричного орнаменту з клинців, трикутників, що утворюють розети, зустрічаються рослинні мотиви у вільному розташуванні в стилі українського бароко. Декоративні та багатобарвні писанки Київщини, Полтавщини та Чернігівщини. По білому, червоному, жовтому або світло-зеленому фону нанесено рослинний чи геометричний орнамент у два-три кольори. Для писанок Прикарпаття характерна загальна подрібненість геометричного малюнку. В кольорах перевага належить червоному, чорному та жовтому. В орнаменти вводяться схематичні зображення архітектурних споруд та контурні зображення коней, оленів, пташок. У буковинських писанок геометричний орнамент має значно крупніші форми. Тут переважають смуги та розети на темно-червоному або чорному тлі.</a:t>
            </a:r>
          </a:p>
        </p:txBody>
      </p:sp>
      <p:pic>
        <p:nvPicPr>
          <p:cNvPr id="3" name="Рисунок 2" descr="shapeimage_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649" y="141932"/>
            <a:ext cx="8659200" cy="6582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0634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ornament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5248" y="869189"/>
            <a:ext cx="9766021" cy="139978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accent3"/>
            </a:solidFill>
          </a:ln>
        </p:spPr>
        <p:txBody>
          <a:bodyPr/>
          <a:lstStyle/>
          <a:p>
            <a:r>
              <a:rPr lang="ru-RU" b="1" u="sng">
                <a:solidFill>
                  <a:srgbClr val="3F3F3F"/>
                </a:solidFill>
              </a:rPr>
              <a:t>Вишивка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95400" y="2557463"/>
            <a:ext cx="5310625" cy="3460750"/>
          </a:xfrm>
        </p:spPr>
        <p:txBody>
          <a:bodyPr/>
          <a:lstStyle/>
          <a:p>
            <a:pPr marL="0" indent="0">
              <a:buNone/>
            </a:pPr>
            <a:r>
              <a:rPr lang="ru-RU" b="1">
                <a:solidFill>
                  <a:srgbClr val="262626"/>
                </a:solidFill>
                <a:latin typeface="Garamond"/>
              </a:rPr>
              <a:t>У </a:t>
            </a:r>
            <a:r>
              <a:rPr lang="arn-CL" b="1">
                <a:solidFill>
                  <a:srgbClr val="262626"/>
                </a:solidFill>
                <a:latin typeface="Garamond"/>
              </a:rPr>
              <a:t>XIX </a:t>
            </a:r>
            <a:r>
              <a:rPr lang="ru-RU" b="1">
                <a:solidFill>
                  <a:srgbClr val="262626"/>
                </a:solidFill>
                <a:latin typeface="Garamond"/>
              </a:rPr>
              <a:t>столітті в Україні, крім гаптування, тобто вишивання золотом і сріблом, що виконувалися в монастирях черницями, існувало багато поміщицьких майстерень, де жінки-кріпачки вишивали речі панського побуту: скатерки, серветки, різноманітний одяг, предмети оздоблення інтер'єру.</a:t>
            </a:r>
          </a:p>
        </p:txBody>
      </p:sp>
      <p:pic>
        <p:nvPicPr>
          <p:cNvPr id="6" name="Рисунок 5" descr="P503006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69292" y="2697193"/>
            <a:ext cx="4205093" cy="3152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2824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30613-0bfe4-49943788-m750x740-u0c85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33" y="621981"/>
            <a:ext cx="4042660" cy="303369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83737749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5083" y="995177"/>
            <a:ext cx="3686170" cy="49169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0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4987" y="3756390"/>
            <a:ext cx="2867413" cy="24491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00391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03138" y="304800"/>
            <a:ext cx="4140225" cy="6186488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3600"/>
              <a:t>Декоративно-прикладне мистецтво є підґрунтям і основою кожної національної культури. Саме воно поєднує всі види художньої та творчої діяльності кожного народу.</a:t>
            </a:r>
          </a:p>
        </p:txBody>
      </p:sp>
      <p:pic>
        <p:nvPicPr>
          <p:cNvPr id="5" name="Рисунок 4" descr="dsc0199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76" y="964705"/>
            <a:ext cx="3406312" cy="4717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dsc02000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301" y="993359"/>
            <a:ext cx="3405306" cy="47069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09435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34753" y="778450"/>
            <a:ext cx="2743200" cy="5078313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b="1"/>
              <a:t>В </a:t>
            </a:r>
            <a:r>
              <a:rPr lang="arn-CL" b="1"/>
              <a:t>XIX </a:t>
            </a:r>
            <a:r>
              <a:rPr lang="ru-RU" b="1"/>
              <a:t>столітті набуває поширення вишивка білим шовком на тонкій прозорій тканині. Нею прикрашали очіпки, шарфи, носові хустинки, різноманітні деталі жіночого вбрання. В основі орнаментації — тонко прорисовані вибагливі квіти, пишні букети, перев'язані стрічками, бантами. Для підсилення святковості й піднесеності додавали золоту і срібну нитки, мереживо.</a:t>
            </a:r>
          </a:p>
        </p:txBody>
      </p:sp>
      <p:pic>
        <p:nvPicPr>
          <p:cNvPr id="5" name="Рисунок 4" descr="image00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1724" y="1232148"/>
            <a:ext cx="4652624" cy="41933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11a_1282095044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89480" y="630401"/>
            <a:ext cx="2444472" cy="5643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508544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65918" y="2521605"/>
            <a:ext cx="3431149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/>
              <a:t>Презентацію підготувала</a:t>
            </a:r>
            <a:br>
              <a:rPr lang="ru-RU" sz="2400"/>
            </a:br>
            <a:r>
              <a:rPr lang="ru-RU" sz="2400"/>
              <a:t>учениця 10-Ф класу </a:t>
            </a:r>
            <a:br>
              <a:rPr lang="ru-RU" sz="2400"/>
            </a:br>
            <a:r>
              <a:rPr lang="ru-RU" sz="2400"/>
              <a:t>Рискаль Анна</a:t>
            </a:r>
          </a:p>
        </p:txBody>
      </p:sp>
    </p:spTree>
    <p:extLst>
      <p:ext uri="{BB962C8B-B14F-4D97-AF65-F5344CB8AC3E}">
        <p14:creationId xmlns:p14="http://schemas.microsoft.com/office/powerpoint/2010/main" val="1189765710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57268" y="605947"/>
            <a:ext cx="5389467" cy="5632311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/>
              <a:t>Твори декоративно-прикладного мистецтва здавна прикрашають побут, живуть та вмирають разом з багатьма поколіннями. В них знайшли своє відображення цілі епохи та життєві уклади, ідеали та смаки різних людей різних часів.</a:t>
            </a:r>
          </a:p>
          <a:p>
            <a:pPr algn="ctr"/>
            <a:r>
              <a:rPr lang="ru-RU" sz="2400"/>
              <a:t>Зазвичай, народні майстри виготовляли предмети побуту або для себе, або для когось з односельців та користувались ними у своєму селянському господарстві.</a:t>
            </a:r>
          </a:p>
          <a:p>
            <a:pPr algn="ctr"/>
            <a:r>
              <a:rPr lang="ru-RU" sz="2400"/>
              <a:t>Народними майстрами було зроблено безліч різного знаряддя праці, дерев'яного начиння, іграшок, домотканого полотна, вишивок тощо.</a:t>
            </a:r>
          </a:p>
        </p:txBody>
      </p:sp>
      <p:pic>
        <p:nvPicPr>
          <p:cNvPr id="4" name="Рисунок 3" descr="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14380" y="1872631"/>
            <a:ext cx="2867174" cy="296243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5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8499" y="3405347"/>
            <a:ext cx="2932758" cy="298624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 descr="45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4871" y="458473"/>
            <a:ext cx="2953431" cy="295304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12702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>
                <a:latin typeface="Arial"/>
                <a:cs typeface="Angsana New"/>
              </a:rPr>
              <a:t>Різьблення</a:t>
            </a: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295400" y="2585547"/>
            <a:ext cx="9601882" cy="3289791"/>
          </a:xfrm>
        </p:spPr>
        <p:txBody>
          <a:bodyPr/>
          <a:lstStyle/>
          <a:p>
            <a:pPr marL="0" indent="0">
              <a:buNone/>
            </a:pPr>
            <a:r>
              <a:rPr lang="ru-RU"/>
              <a:t>У ХІХ ст. різьблення в Україні досягло найвищого рівня. Різьбленням оздоблювали деталі будівель — одвірки, сволоки, балки, калічники, піддашні дошки, горішні вікна. В інтер'єрі житла різьбленням прикрашали віконниці, одвірки, полички, мисники. Особливу увагу різьбярі приділяли сволоку, який займав більше місця в інтер'єрі. Часто його оздоблювали плосковиїмчастим різьбленням з мотивами розеток, кіл, смужок, ламаних ліній, бокові частини іноді профілювали крученим орнаментом. Традиція оздоблення сволоків існує в народному будівництві досі.</a:t>
            </a:r>
          </a:p>
        </p:txBody>
      </p:sp>
      <p:pic>
        <p:nvPicPr>
          <p:cNvPr id="5" name="Рисунок 4" descr="Authentic-Hand-Carved-Quality-Solid-font-b-Wood-b-font-Corner-Onlay-PT3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0536" y="781050"/>
            <a:ext cx="1835489" cy="1649694"/>
          </a:xfrm>
          <a:prstGeom prst="rect">
            <a:avLst/>
          </a:prstGeom>
        </p:spPr>
      </p:pic>
      <p:pic>
        <p:nvPicPr>
          <p:cNvPr id="6" name="Рисунок 5" descr="Authentic-Hand-Carved-Quality-Solid-font-b-Wood-b-font-Corner-Onlay-PT30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46108" y="752634"/>
            <a:ext cx="1843087" cy="1666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29798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4d77a283e934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1685" y="3920519"/>
            <a:ext cx="2743200" cy="18251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kolodn0605_8074kuca_s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4082" y="642813"/>
            <a:ext cx="4147437" cy="27546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128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1706" y="637078"/>
            <a:ext cx="2840605" cy="21336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 descr="hatai2_1302738146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5753" y="1483885"/>
            <a:ext cx="2831345" cy="36880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svolok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802834" y="2808150"/>
            <a:ext cx="4386202" cy="3290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029691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1538" y="779702"/>
            <a:ext cx="3450782" cy="526297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/>
              <a:t>У Центральній та </a:t>
            </a:r>
            <a:r>
              <a:rPr lang="ru-RU" sz="2400">
                <a:latin typeface="Garamond"/>
              </a:rPr>
              <a:t>Східній Україні</a:t>
            </a:r>
            <a:r>
              <a:rPr lang="ru-RU" sz="2400"/>
              <a:t>, де здавна було розвинуте різьбярство, зразків народної скульптури </a:t>
            </a:r>
            <a:r>
              <a:rPr lang="arn-CL" sz="2400"/>
              <a:t>XVII–XIX</a:t>
            </a:r>
            <a:r>
              <a:rPr lang="ru-RU" sz="2400"/>
              <a:t>ст. збереглося дуже мало. Тут переважали вироби побутового призначення, окремі деталі яких можна віднести до народної скульптури — це закінчення ковшів, черпаків, ложок, стовпців воріт.</a:t>
            </a:r>
          </a:p>
        </p:txBody>
      </p:sp>
      <p:pic>
        <p:nvPicPr>
          <p:cNvPr id="3" name="Рисунок 2" descr="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80754" y="1077481"/>
            <a:ext cx="3756015" cy="2574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1870973.jpe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938" y="826065"/>
            <a:ext cx="3050005" cy="2525148"/>
          </a:xfrm>
          <a:prstGeom prst="rect">
            <a:avLst/>
          </a:prstGeom>
        </p:spPr>
      </p:pic>
      <p:pic>
        <p:nvPicPr>
          <p:cNvPr id="5" name="Рисунок 4" descr="Laparizba1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80" y="3658237"/>
            <a:ext cx="4348416" cy="2323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172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77512" y="817377"/>
            <a:ext cx="10090886" cy="120032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algn="ctr"/>
            <a:r>
              <a:rPr lang="ru-RU" sz="2400"/>
              <a:t>Майстри щедро оздоблювали різьбленням предмети побутового і господарського призначення. Скрині, столи, ліжка, миски, тарілки прикрашались орнаментальним різьбленням.</a:t>
            </a:r>
          </a:p>
        </p:txBody>
      </p:sp>
      <p:pic>
        <p:nvPicPr>
          <p:cNvPr id="3" name="Рисунок 2" descr="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736" y="2244610"/>
            <a:ext cx="3647054" cy="29337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 descr="9124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64301" y="2254162"/>
            <a:ext cx="3525031" cy="28894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 descr="5_bi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9241" y="2254161"/>
            <a:ext cx="3651403" cy="39587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49775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ter_ha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95" y="859638"/>
            <a:ext cx="3982381" cy="26480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" name="Рисунок 1" descr="4_bi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24329" y="862937"/>
            <a:ext cx="4269671" cy="3020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" name="Рисунок 2" descr="11_127392414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30194" y="2994405"/>
            <a:ext cx="4148471" cy="31043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35650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utsul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852" y="1499591"/>
            <a:ext cx="3641149" cy="36406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hutsul02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8402" y="1502885"/>
            <a:ext cx="3784679" cy="37843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 descr="hutsul03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04138" y="1547348"/>
            <a:ext cx="3641356" cy="3641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6914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5"/>
      </a:accent6>
      <a:hlink>
        <a:srgbClr val="BB7826"/>
      </a:hlink>
      <a:folHlink>
        <a:srgbClr val="CF9C5F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Широкоэкранный</PresentationFormat>
  <Paragraphs>0</Paragraphs>
  <Slides>21</Slides>
  <Notes>21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Натуральные материалы</vt:lpstr>
      <vt:lpstr>Декоративно-прикладне мистецтво</vt:lpstr>
      <vt:lpstr>Презентация PowerPoint</vt:lpstr>
      <vt:lpstr>Презентация PowerPoint</vt:lpstr>
      <vt:lpstr>Різьблення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Художній розпис</vt:lpstr>
      <vt:lpstr>Презентация PowerPoint</vt:lpstr>
      <vt:lpstr>Презентация PowerPoint</vt:lpstr>
      <vt:lpstr>Писанкарство</vt:lpstr>
      <vt:lpstr>Презентация PowerPoint</vt:lpstr>
      <vt:lpstr>Презентация PowerPoint</vt:lpstr>
      <vt:lpstr>Презентация PowerPoint</vt:lpstr>
      <vt:lpstr>Презентация PowerPoint</vt:lpstr>
      <vt:lpstr>Вишивка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Декоративно-прикладне мистецтво</dc:title>
  <dc:creator/>
  <cp:lastModifiedBy/>
  <cp:revision>21</cp:revision>
  <dcterms:created xsi:type="dcterms:W3CDTF">2012-07-30T23:42:41Z</dcterms:created>
  <dcterms:modified xsi:type="dcterms:W3CDTF">2013-02-07T18:03:32Z</dcterms:modified>
</cp:coreProperties>
</file>