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5" r:id="rId27"/>
    <p:sldId id="283"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0" autoAdjust="0"/>
  </p:normalViewPr>
  <p:slideViewPr>
    <p:cSldViewPr>
      <p:cViewPr>
        <p:scale>
          <a:sx n="95" d="100"/>
          <a:sy n="95" d="100"/>
        </p:scale>
        <p:origin x="-8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2CFFD277-7861-448F-9C02-B20005A03C7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FD277-7861-448F-9C02-B20005A03C7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FD277-7861-448F-9C02-B20005A03C73}" type="slidenum">
              <a:rPr lang="ru-RU" smtClean="0"/>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1AE223F5-444D-47D4-ADD6-388B91B73CC6}" type="datetimeFigureOut">
              <a:rPr lang="ru-RU" smtClean="0"/>
              <a:pPr/>
              <a:t>04.12.2012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2CFFD277-7861-448F-9C02-B20005A03C73}"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E223F5-444D-47D4-ADD6-388B91B73CC6}" type="datetimeFigureOut">
              <a:rPr lang="ru-RU" smtClean="0"/>
              <a:pPr/>
              <a:t>04.12.2012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FFD277-7861-448F-9C02-B20005A03C73}"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hllab.dp.ua/Store/texts/costumes/K2F09.jp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hllab.dp.ua/Store/texts/costumes/K2F10.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hllab.dp.ua/Store/texts/costumes/K2F11.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hllab.dp.ua/Store/texts/costumes/K2F19.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llab.dp.ua/Store/texts/costumes/K2F20.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hllab.dp.ua/Store/texts/costumes/K2F15.jp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hllab.dp.ua/Store/texts/costumes/K2F02.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hllab.dp.ua/Store/texts/costumes/K2F16.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hllab.dp.ua/Store/texts/costumes/K2F07.jp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hllab.dp.ua/Store/texts/costumes/K2F08.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hllab.dp.ua/Store/texts/costumes/K2F01.jp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hllab.dp.ua/Store/texts/costumes/K2F04.jpg"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llab.dp.ua/Store/texts/costumes/K2F12.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llab.dp.ua/Store/texts/costumes/K2F18.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llab.dp.ua/Store/texts/costumes/K2F14.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hllab.dp.ua/Store/texts/costumes/K2F13.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hllab.dp.ua/Store/texts/costumes/K2F03.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hllab.dp.ua/Store/texts/costumes/K2F06.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571480"/>
            <a:ext cx="7772400" cy="1345352"/>
          </a:xfrm>
        </p:spPr>
        <p:txBody>
          <a:bodyPr>
            <a:noAutofit/>
          </a:bodyPr>
          <a:lstStyle/>
          <a:p>
            <a:pPr algn="ctr"/>
            <a:r>
              <a:rPr lang="uk-UA" sz="2800" dirty="0" smtClean="0">
                <a:solidFill>
                  <a:srgbClr val="C00000"/>
                </a:solidFill>
              </a:rPr>
              <a:t>Урок-презентація  з дисципліни </a:t>
            </a:r>
            <a:br>
              <a:rPr lang="uk-UA" sz="2800" dirty="0" smtClean="0">
                <a:solidFill>
                  <a:srgbClr val="C00000"/>
                </a:solidFill>
              </a:rPr>
            </a:br>
            <a:r>
              <a:rPr lang="uk-UA" sz="2800" dirty="0" err="1" smtClean="0">
                <a:solidFill>
                  <a:srgbClr val="C00000"/>
                </a:solidFill>
              </a:rPr>
              <a:t>“Історія</a:t>
            </a:r>
            <a:r>
              <a:rPr lang="uk-UA" sz="2800" dirty="0" smtClean="0">
                <a:solidFill>
                  <a:srgbClr val="C00000"/>
                </a:solidFill>
              </a:rPr>
              <a:t>  стилів у мистецтві та </a:t>
            </a:r>
            <a:r>
              <a:rPr lang="uk-UA" sz="2800" dirty="0" err="1" smtClean="0">
                <a:solidFill>
                  <a:srgbClr val="C00000"/>
                </a:solidFill>
              </a:rPr>
              <a:t>костюмі”</a:t>
            </a:r>
            <a:endParaRPr lang="ru-RU" sz="2800" dirty="0">
              <a:solidFill>
                <a:srgbClr val="C00000"/>
              </a:solidFill>
            </a:endParaRPr>
          </a:p>
        </p:txBody>
      </p:sp>
      <p:sp>
        <p:nvSpPr>
          <p:cNvPr id="3" name="Подзаголовок 2"/>
          <p:cNvSpPr>
            <a:spLocks noGrp="1"/>
          </p:cNvSpPr>
          <p:nvPr>
            <p:ph type="subTitle" idx="1"/>
          </p:nvPr>
        </p:nvSpPr>
        <p:spPr>
          <a:xfrm>
            <a:off x="4500562" y="2204864"/>
            <a:ext cx="3994214" cy="4081656"/>
          </a:xfrm>
        </p:spPr>
        <p:txBody>
          <a:bodyPr>
            <a:normAutofit fontScale="92500" lnSpcReduction="20000"/>
          </a:bodyPr>
          <a:lstStyle/>
          <a:p>
            <a:r>
              <a:rPr lang="uk-UA" b="1" i="1" dirty="0" smtClean="0">
                <a:solidFill>
                  <a:schemeClr val="tx1"/>
                </a:solidFill>
              </a:rPr>
              <a:t>Тема:</a:t>
            </a:r>
          </a:p>
          <a:p>
            <a:r>
              <a:rPr lang="uk-UA" b="1" i="1" dirty="0" smtClean="0">
                <a:solidFill>
                  <a:schemeClr val="tx1"/>
                </a:solidFill>
              </a:rPr>
              <a:t> </a:t>
            </a:r>
            <a:r>
              <a:rPr lang="uk-UA" b="1" i="1" dirty="0" err="1" smtClean="0">
                <a:solidFill>
                  <a:schemeClr val="tx1"/>
                </a:solidFill>
              </a:rPr>
              <a:t>“Український</a:t>
            </a:r>
            <a:r>
              <a:rPr lang="uk-UA" b="1" i="1" dirty="0" smtClean="0">
                <a:solidFill>
                  <a:schemeClr val="tx1"/>
                </a:solidFill>
              </a:rPr>
              <a:t> народний </a:t>
            </a:r>
            <a:r>
              <a:rPr lang="uk-UA" b="1" i="1" dirty="0" err="1" smtClean="0">
                <a:solidFill>
                  <a:schemeClr val="tx1"/>
                </a:solidFill>
              </a:rPr>
              <a:t>костюм”</a:t>
            </a:r>
            <a:endParaRPr lang="uk-UA" b="1" i="1" dirty="0" smtClean="0">
              <a:solidFill>
                <a:schemeClr val="tx1"/>
              </a:solidFill>
            </a:endParaRPr>
          </a:p>
          <a:p>
            <a:endParaRPr lang="uk-UA" b="1" i="1" dirty="0" smtClean="0">
              <a:solidFill>
                <a:schemeClr val="tx1"/>
              </a:solidFill>
            </a:endParaRPr>
          </a:p>
          <a:p>
            <a:endParaRPr lang="en-US" b="1" i="1" dirty="0" smtClean="0">
              <a:solidFill>
                <a:schemeClr val="tx1"/>
              </a:solidFill>
            </a:endParaRPr>
          </a:p>
          <a:p>
            <a:endParaRPr lang="uk-UA" sz="1200" b="1" dirty="0" smtClean="0">
              <a:solidFill>
                <a:schemeClr val="tx1"/>
              </a:solidFill>
            </a:endParaRPr>
          </a:p>
          <a:p>
            <a:endParaRPr lang="uk-UA" sz="1200" b="1" dirty="0">
              <a:solidFill>
                <a:schemeClr val="tx1"/>
              </a:solidFill>
            </a:endParaRPr>
          </a:p>
          <a:p>
            <a:endParaRPr lang="uk-UA" sz="1200" b="1" dirty="0" smtClean="0">
              <a:solidFill>
                <a:schemeClr val="tx1"/>
              </a:solidFill>
            </a:endParaRPr>
          </a:p>
          <a:p>
            <a:endParaRPr lang="uk-UA" sz="1200" b="1" dirty="0">
              <a:solidFill>
                <a:schemeClr val="tx1"/>
              </a:solidFill>
            </a:endParaRPr>
          </a:p>
          <a:p>
            <a:endParaRPr lang="uk-UA" sz="1200" b="1" dirty="0" smtClean="0">
              <a:solidFill>
                <a:schemeClr val="tx1"/>
              </a:solidFill>
            </a:endParaRPr>
          </a:p>
          <a:p>
            <a:endParaRPr lang="uk-UA" sz="1200" b="1" dirty="0">
              <a:solidFill>
                <a:schemeClr val="tx1"/>
              </a:solidFill>
            </a:endParaRPr>
          </a:p>
          <a:p>
            <a:endParaRPr lang="uk-UA" sz="1200" b="1" dirty="0" smtClean="0">
              <a:solidFill>
                <a:schemeClr val="tx1"/>
              </a:solidFill>
            </a:endParaRPr>
          </a:p>
          <a:p>
            <a:endParaRPr lang="uk-UA" sz="1200" b="1" dirty="0">
              <a:solidFill>
                <a:schemeClr val="tx1"/>
              </a:solidFill>
            </a:endParaRPr>
          </a:p>
          <a:p>
            <a:endParaRPr lang="uk-UA" sz="1200" b="1" dirty="0" smtClean="0">
              <a:solidFill>
                <a:schemeClr val="tx1"/>
              </a:solidFill>
            </a:endParaRPr>
          </a:p>
          <a:p>
            <a:r>
              <a:rPr lang="uk-UA" sz="1200" b="1" dirty="0" smtClean="0">
                <a:solidFill>
                  <a:schemeClr val="tx1"/>
                </a:solidFill>
              </a:rPr>
              <a:t>Підготувала</a:t>
            </a:r>
          </a:p>
          <a:p>
            <a:r>
              <a:rPr lang="uk-UA" sz="1200" b="1" dirty="0" smtClean="0">
                <a:solidFill>
                  <a:schemeClr val="tx1"/>
                </a:solidFill>
              </a:rPr>
              <a:t>Учениця 9-Б класу</a:t>
            </a:r>
          </a:p>
          <a:p>
            <a:r>
              <a:rPr lang="uk-UA" sz="1200" b="1" dirty="0" smtClean="0">
                <a:solidFill>
                  <a:schemeClr val="tx1"/>
                </a:solidFill>
              </a:rPr>
              <a:t>Сердюк Яна </a:t>
            </a:r>
            <a:endParaRPr lang="ru-RU" sz="1200" b="1" dirty="0" smtClean="0">
              <a:solidFill>
                <a:schemeClr val="tx1"/>
              </a:solidFill>
            </a:endParaRPr>
          </a:p>
          <a:p>
            <a:endParaRPr lang="ru-RU" sz="1200" dirty="0">
              <a:solidFill>
                <a:schemeClr val="tx1"/>
              </a:solidFill>
            </a:endParaRPr>
          </a:p>
        </p:txBody>
      </p:sp>
      <p:pic>
        <p:nvPicPr>
          <p:cNvPr id="5122" name="Рисунок 2" descr="D:\bios\фото\день города.выставка\Фото022.jpg"/>
          <p:cNvPicPr>
            <a:picLocks noChangeAspect="1" noChangeArrowheads="1"/>
          </p:cNvPicPr>
          <p:nvPr/>
        </p:nvPicPr>
        <p:blipFill>
          <a:blip r:embed="rId2" cstate="print"/>
          <a:srcRect/>
          <a:stretch>
            <a:fillRect/>
          </a:stretch>
        </p:blipFill>
        <p:spPr bwMode="auto">
          <a:xfrm>
            <a:off x="1043608" y="2204864"/>
            <a:ext cx="2942238" cy="39290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428760"/>
          </a:xfrm>
        </p:spPr>
        <p:txBody>
          <a:bodyPr>
            <a:normAutofit/>
          </a:bodyPr>
          <a:lstStyle/>
          <a:p>
            <a:pPr algn="ctr"/>
            <a:r>
              <a:rPr lang="uk-UA" sz="2800" dirty="0" smtClean="0">
                <a:solidFill>
                  <a:srgbClr val="C00000"/>
                </a:solidFill>
              </a:rPr>
              <a:t>ВОЛИНЬ</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500034" y="1714488"/>
            <a:ext cx="5500726" cy="4572032"/>
          </a:xfrm>
        </p:spPr>
        <p:txBody>
          <a:bodyPr>
            <a:normAutofit fontScale="70000" lnSpcReduction="20000"/>
          </a:bodyPr>
          <a:lstStyle/>
          <a:p>
            <a:pPr algn="just"/>
            <a:r>
              <a:rPr lang="uk-UA" b="1" dirty="0" smtClean="0">
                <a:solidFill>
                  <a:schemeClr val="tx1"/>
                </a:solidFill>
              </a:rPr>
              <a:t>Жіночий костюм. </a:t>
            </a:r>
            <a:r>
              <a:rPr lang="uk-UA" dirty="0" smtClean="0">
                <a:solidFill>
                  <a:schemeClr val="tx1"/>
                </a:solidFill>
              </a:rPr>
              <a:t>Сорочка домотканого полотна з виложистим коміром. </a:t>
            </a:r>
            <a:r>
              <a:rPr lang="uk-UA" dirty="0" err="1" smtClean="0">
                <a:solidFill>
                  <a:schemeClr val="tx1"/>
                </a:solidFill>
              </a:rPr>
              <a:t>Кусан</a:t>
            </a:r>
            <a:r>
              <a:rPr lang="uk-UA" dirty="0" smtClean="0">
                <a:solidFill>
                  <a:schemeClr val="tx1"/>
                </a:solidFill>
              </a:rPr>
              <a:t>, також з домотканої шерстяної тканини, шився зі складами від лінії талії. Він яскраво розшитий кольоровими нитками та аплікацією з зеленого сукна. На червоний літник, тканий поздовжніми смугами зеленого, білого та синього кольорів, пов'язана вовняна килимова </a:t>
            </a:r>
            <a:r>
              <a:rPr lang="uk-UA" dirty="0" err="1" smtClean="0">
                <a:solidFill>
                  <a:schemeClr val="tx1"/>
                </a:solidFill>
              </a:rPr>
              <a:t>запаска-«попередниця</a:t>
            </a:r>
            <a:r>
              <a:rPr lang="uk-UA" dirty="0" smtClean="0">
                <a:solidFill>
                  <a:schemeClr val="tx1"/>
                </a:solidFill>
              </a:rPr>
              <a:t>» із складним різноколірним геометричним орнаментом. Біла хустка з китицями заткана червоною смужкою. Хустка пов'язана на «</a:t>
            </a:r>
            <a:r>
              <a:rPr lang="uk-UA" dirty="0" err="1" smtClean="0">
                <a:solidFill>
                  <a:schemeClr val="tx1"/>
                </a:solidFill>
              </a:rPr>
              <a:t>кибалку</a:t>
            </a:r>
            <a:r>
              <a:rPr lang="uk-UA" dirty="0" smtClean="0">
                <a:solidFill>
                  <a:schemeClr val="tx1"/>
                </a:solidFill>
              </a:rPr>
              <a:t>», зроблену з </a:t>
            </a:r>
            <a:r>
              <a:rPr lang="uk-UA" dirty="0" err="1" smtClean="0">
                <a:solidFill>
                  <a:schemeClr val="tx1"/>
                </a:solidFill>
              </a:rPr>
              <a:t>джута</a:t>
            </a:r>
            <a:r>
              <a:rPr lang="uk-UA" dirty="0" smtClean="0">
                <a:solidFill>
                  <a:schemeClr val="tx1"/>
                </a:solidFill>
              </a:rPr>
              <a:t> лляної куделі, луб'яного обідка та ін.</a:t>
            </a:r>
            <a:endParaRPr lang="ru-RU" dirty="0" smtClean="0">
              <a:solidFill>
                <a:schemeClr val="tx1"/>
              </a:solidFill>
            </a:endParaRPr>
          </a:p>
          <a:p>
            <a:pPr algn="just"/>
            <a:r>
              <a:rPr lang="uk-UA" b="1" dirty="0" smtClean="0">
                <a:solidFill>
                  <a:schemeClr val="tx1"/>
                </a:solidFill>
              </a:rPr>
              <a:t>Чоловічий костюм. </a:t>
            </a:r>
            <a:r>
              <a:rPr lang="uk-UA" dirty="0" smtClean="0">
                <a:solidFill>
                  <a:schemeClr val="tx1"/>
                </a:solidFill>
              </a:rPr>
              <a:t>Сорочка домотканого полотна. Комір виложистий. Пазуха, комір, станок та чохли оформлені геометричним тканим орнаментом червоного кольору. Підперезана сорочка багатоколірним тканим поясом з «</a:t>
            </a:r>
            <a:r>
              <a:rPr lang="uk-UA" dirty="0" err="1" smtClean="0">
                <a:solidFill>
                  <a:schemeClr val="tx1"/>
                </a:solidFill>
              </a:rPr>
              <a:t>кутасами</a:t>
            </a:r>
            <a:r>
              <a:rPr lang="uk-UA" dirty="0" smtClean="0">
                <a:solidFill>
                  <a:schemeClr val="tx1"/>
                </a:solidFill>
              </a:rPr>
              <a:t>». Штани вузькі з </a:t>
            </a:r>
            <a:r>
              <a:rPr lang="uk-UA" dirty="0" err="1" smtClean="0">
                <a:solidFill>
                  <a:schemeClr val="tx1"/>
                </a:solidFill>
              </a:rPr>
              <a:t>невідбіленого</a:t>
            </a:r>
            <a:r>
              <a:rPr lang="uk-UA" dirty="0" smtClean="0">
                <a:solidFill>
                  <a:schemeClr val="tx1"/>
                </a:solidFill>
              </a:rPr>
              <a:t> сурового домотканого полотна. Жінки та чоловіки носили личаки, що взувалися на полотняні «завої».</a:t>
            </a:r>
            <a:endParaRPr lang="ru-RU" dirty="0" smtClean="0">
              <a:solidFill>
                <a:schemeClr val="tx1"/>
              </a:solidFill>
            </a:endParaRPr>
          </a:p>
          <a:p>
            <a:pPr algn="just"/>
            <a:endParaRPr lang="ru-RU" dirty="0">
              <a:solidFill>
                <a:schemeClr val="tx1"/>
              </a:solidFill>
            </a:endParaRPr>
          </a:p>
        </p:txBody>
      </p:sp>
      <p:pic>
        <p:nvPicPr>
          <p:cNvPr id="6" name="Рисунок 5" descr="Украинский костюм Волынь">
            <a:hlinkClick r:id="rId2" tgtFrame="_blank"/>
          </p:cNvPr>
          <p:cNvPicPr/>
          <p:nvPr/>
        </p:nvPicPr>
        <p:blipFill>
          <a:blip r:embed="rId3" cstate="print"/>
          <a:srcRect/>
          <a:stretch>
            <a:fillRect/>
          </a:stretch>
        </p:blipFill>
        <p:spPr bwMode="auto">
          <a:xfrm>
            <a:off x="6143636" y="1928802"/>
            <a:ext cx="2547942" cy="35004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00042"/>
            <a:ext cx="7772400" cy="1500198"/>
          </a:xfrm>
        </p:spPr>
        <p:txBody>
          <a:bodyPr>
            <a:normAutofit/>
          </a:bodyPr>
          <a:lstStyle/>
          <a:p>
            <a:pPr algn="ctr"/>
            <a:r>
              <a:rPr lang="uk-UA" sz="2800" dirty="0" smtClean="0">
                <a:solidFill>
                  <a:srgbClr val="C00000"/>
                </a:solidFill>
              </a:rPr>
              <a:t>ПОДІЛЛЯ</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571472" y="1628800"/>
            <a:ext cx="5000660" cy="4800596"/>
          </a:xfrm>
        </p:spPr>
        <p:txBody>
          <a:bodyPr>
            <a:noAutofit/>
          </a:bodyPr>
          <a:lstStyle/>
          <a:p>
            <a:pPr algn="just"/>
            <a:r>
              <a:rPr lang="uk-UA" sz="1600" b="1" dirty="0" smtClean="0">
                <a:solidFill>
                  <a:schemeClr val="tx1"/>
                </a:solidFill>
              </a:rPr>
              <a:t>Чоловічий костюм. </a:t>
            </a:r>
            <a:r>
              <a:rPr lang="uk-UA" sz="1600" dirty="0" smtClean="0">
                <a:solidFill>
                  <a:schemeClr val="tx1"/>
                </a:solidFill>
              </a:rPr>
              <a:t>Сорочка домотканого полотна, кроєна «</a:t>
            </a:r>
            <a:r>
              <a:rPr lang="uk-UA" sz="1600" dirty="0" err="1" smtClean="0">
                <a:solidFill>
                  <a:schemeClr val="tx1"/>
                </a:solidFill>
              </a:rPr>
              <a:t>впе-рекидку</a:t>
            </a:r>
            <a:r>
              <a:rPr lang="uk-UA" sz="1600" dirty="0" smtClean="0">
                <a:solidFill>
                  <a:schemeClr val="tx1"/>
                </a:solidFill>
              </a:rPr>
              <a:t>», з виложистим широким коміром. Рукава та «третин-ниці», що вставлялися між основними пілками, зшиті швами, розшитими нитками жовтогарячого кольору. Комір та пазуха вишиті «виноградом» жовто-золотавого кольору. Сорочка навипуск, підперезана червоно-зеленим поясом з китицями. Неширокі штани з темної фарбованої домотканої тканини. Кожух «до стану» із стоячим коміром. Комір, поли та низки рукавів обшиті чорним смушком та вовняними кольоровими нитками. Шапка «стовбувата» з чорного смушку.</a:t>
            </a:r>
            <a:endParaRPr lang="ru-RU" sz="1600" dirty="0" smtClean="0">
              <a:solidFill>
                <a:schemeClr val="tx1"/>
              </a:solidFill>
            </a:endParaRPr>
          </a:p>
          <a:p>
            <a:pPr algn="just"/>
            <a:r>
              <a:rPr lang="uk-UA" sz="1600" b="1" dirty="0" smtClean="0">
                <a:solidFill>
                  <a:schemeClr val="tx1"/>
                </a:solidFill>
              </a:rPr>
              <a:t>Парубоцький костюм. </a:t>
            </a:r>
            <a:r>
              <a:rPr lang="uk-UA" sz="1600" dirty="0" smtClean="0">
                <a:solidFill>
                  <a:schemeClr val="tx1"/>
                </a:solidFill>
              </a:rPr>
              <a:t>Тунікоподібна сорочка з широким стоячим коміром. Комір, пазуха та манжети вишиті нитками червоно-чорного кольору. «Чугаїна» темно-рудого кольору, кроєна «до стану», з «прохідкою», з яскравою поліхромною вишивкою вовняними нитками. Капелюх повстяний, прикрашений стрічками та квітами.</a:t>
            </a:r>
            <a:endParaRPr lang="ru-RU" sz="1600" dirty="0" smtClean="0">
              <a:solidFill>
                <a:schemeClr val="tx1"/>
              </a:solidFill>
            </a:endParaRPr>
          </a:p>
          <a:p>
            <a:pPr algn="just"/>
            <a:endParaRPr lang="ru-RU" sz="1600" dirty="0">
              <a:solidFill>
                <a:schemeClr val="tx1"/>
              </a:solidFill>
            </a:endParaRPr>
          </a:p>
        </p:txBody>
      </p:sp>
      <p:pic>
        <p:nvPicPr>
          <p:cNvPr id="6" name="Рисунок 5" descr="Украинский мужской костюм Подолье">
            <a:hlinkClick r:id="rId2" tgtFrame="_blank"/>
          </p:cNvPr>
          <p:cNvPicPr/>
          <p:nvPr/>
        </p:nvPicPr>
        <p:blipFill>
          <a:blip r:embed="rId3" cstate="print"/>
          <a:srcRect/>
          <a:stretch>
            <a:fillRect/>
          </a:stretch>
        </p:blipFill>
        <p:spPr bwMode="auto">
          <a:xfrm>
            <a:off x="5786446" y="1714488"/>
            <a:ext cx="2905132" cy="39290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99592" y="188640"/>
            <a:ext cx="7628384" cy="1152128"/>
          </a:xfrm>
        </p:spPr>
        <p:txBody>
          <a:bodyPr>
            <a:normAutofit fontScale="90000"/>
          </a:bodyPr>
          <a:lstStyle/>
          <a:p>
            <a:pPr algn="ctr"/>
            <a:r>
              <a:rPr lang="uk-UA" sz="2800" dirty="0" smtClean="0">
                <a:solidFill>
                  <a:srgbClr val="C00000"/>
                </a:solidFill>
              </a:rPr>
              <a:t>ПОДІЛЛЯ</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107504" y="1052736"/>
            <a:ext cx="6192688" cy="4500594"/>
          </a:xfrm>
        </p:spPr>
        <p:txBody>
          <a:bodyPr>
            <a:noAutofit/>
          </a:bodyPr>
          <a:lstStyle/>
          <a:p>
            <a:pPr algn="just"/>
            <a:r>
              <a:rPr lang="uk-UA" sz="1600" b="1" dirty="0" smtClean="0">
                <a:solidFill>
                  <a:schemeClr val="tx1"/>
                </a:solidFill>
              </a:rPr>
              <a:t>Дівочий костюм. </a:t>
            </a:r>
            <a:r>
              <a:rPr lang="uk-UA" sz="1600" dirty="0" smtClean="0">
                <a:solidFill>
                  <a:schemeClr val="tx1"/>
                </a:solidFill>
              </a:rPr>
              <a:t>Сорочка домотканого полотна з суцільним рукавом. Виложистий комір, верхня частина рукавів та погруддя вишиті великими квітами червоно-синіми нитками. Широка спідниця-літник з домотканого сукна обшита по подолу плисом, фартух домотканий шерстяний з різноколірною вишивкою. Червоний тканий пояс з китицями пов'язаний на два боки. Характерний для Поділля вінок, в який ззаду вплітають більші квіти, спереду менші. Чоботи руді з орнаментованими закаблуками. Прикраси: червоне «кам'яне» та перламутрове біле намисто і сережки.</a:t>
            </a:r>
            <a:endParaRPr lang="ru-RU" sz="1600" dirty="0" smtClean="0">
              <a:solidFill>
                <a:schemeClr val="tx1"/>
              </a:solidFill>
            </a:endParaRPr>
          </a:p>
          <a:p>
            <a:pPr algn="just"/>
            <a:r>
              <a:rPr lang="uk-UA" sz="1600" b="1" dirty="0" smtClean="0">
                <a:solidFill>
                  <a:schemeClr val="tx1"/>
                </a:solidFill>
              </a:rPr>
              <a:t>Жіночий костюм. </a:t>
            </a:r>
            <a:r>
              <a:rPr lang="uk-UA" sz="1600" dirty="0" smtClean="0">
                <a:solidFill>
                  <a:schemeClr val="tx1"/>
                </a:solidFill>
              </a:rPr>
              <a:t>Сорочка домотканого полотна з суцільними рукавами, пришитими до станка декоративними кольоровими розшивками. Рукава, особливо верхня частина, та погруддя пишно вишиті технікою </a:t>
            </a:r>
            <a:r>
              <a:rPr lang="uk-UA" sz="1600" dirty="0" err="1" smtClean="0">
                <a:solidFill>
                  <a:schemeClr val="tx1"/>
                </a:solidFill>
              </a:rPr>
              <a:t>набирування</a:t>
            </a:r>
            <a:r>
              <a:rPr lang="uk-UA" sz="1600" dirty="0" smtClean="0">
                <a:solidFill>
                  <a:schemeClr val="tx1"/>
                </a:solidFill>
              </a:rPr>
              <a:t>. Характерні вертикально вишиті смужки біля пазухи. Поділ сорочки має два розрізи, вишиті яскравою, в основному червоного кольору, вишивкою. Носили сорочку з великим напуском на пояс. </a:t>
            </a:r>
            <a:r>
              <a:rPr lang="uk-UA" sz="1600" dirty="0" err="1" smtClean="0">
                <a:solidFill>
                  <a:schemeClr val="tx1"/>
                </a:solidFill>
              </a:rPr>
              <a:t>Горбатка</a:t>
            </a:r>
            <a:r>
              <a:rPr lang="uk-UA" sz="1600" dirty="0" smtClean="0">
                <a:solidFill>
                  <a:schemeClr val="tx1"/>
                </a:solidFill>
              </a:rPr>
              <a:t> з чорної шерстяної домотканої тканини з кольоровою ниткою по подолу. До вузької крайки, що підтримує </a:t>
            </a:r>
            <a:r>
              <a:rPr lang="uk-UA" sz="1600" dirty="0" err="1" smtClean="0">
                <a:solidFill>
                  <a:schemeClr val="tx1"/>
                </a:solidFill>
              </a:rPr>
              <a:t>горбатку</a:t>
            </a:r>
            <a:r>
              <a:rPr lang="uk-UA" sz="1600" dirty="0" smtClean="0">
                <a:solidFill>
                  <a:schemeClr val="tx1"/>
                </a:solidFill>
              </a:rPr>
              <a:t>, підвішений гаманець. Невисокий очіпок циліндричної форми, до якого пов'язана «</a:t>
            </a:r>
            <a:r>
              <a:rPr lang="uk-UA" sz="1600" dirty="0" err="1" smtClean="0">
                <a:solidFill>
                  <a:schemeClr val="tx1"/>
                </a:solidFill>
              </a:rPr>
              <a:t>нафрама</a:t>
            </a:r>
            <a:r>
              <a:rPr lang="uk-UA" sz="1600" dirty="0" smtClean="0">
                <a:solidFill>
                  <a:schemeClr val="tx1"/>
                </a:solidFill>
              </a:rPr>
              <a:t>» з тонкої білої тканини. Прикраси: червоне «кам'яне» намисто з дукачами, каблучки та сережки. Постоли шкіряні на ремінцях.</a:t>
            </a:r>
            <a:endParaRPr lang="ru-RU" sz="1600" dirty="0" smtClean="0">
              <a:solidFill>
                <a:schemeClr val="tx1"/>
              </a:solidFill>
            </a:endParaRPr>
          </a:p>
          <a:p>
            <a:pPr algn="just"/>
            <a:endParaRPr lang="ru-RU" sz="1600" dirty="0">
              <a:solidFill>
                <a:schemeClr val="tx1"/>
              </a:solidFill>
            </a:endParaRPr>
          </a:p>
        </p:txBody>
      </p:sp>
      <p:pic>
        <p:nvPicPr>
          <p:cNvPr id="6" name="Рисунок 5" descr="Украинский женский костюм Подолье">
            <a:hlinkClick r:id="rId2" tgtFrame="_blank"/>
          </p:cNvPr>
          <p:cNvPicPr/>
          <p:nvPr/>
        </p:nvPicPr>
        <p:blipFill>
          <a:blip r:embed="rId3" cstate="print"/>
          <a:srcRect/>
          <a:stretch>
            <a:fillRect/>
          </a:stretch>
        </p:blipFill>
        <p:spPr bwMode="auto">
          <a:xfrm flipH="1">
            <a:off x="6300192" y="1857364"/>
            <a:ext cx="2415212" cy="378621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500198"/>
          </a:xfrm>
        </p:spPr>
        <p:txBody>
          <a:bodyPr>
            <a:normAutofit fontScale="90000"/>
          </a:bodyPr>
          <a:lstStyle/>
          <a:p>
            <a:pPr algn="ctr"/>
            <a:r>
              <a:rPr lang="uk-UA" sz="3100" dirty="0" smtClean="0">
                <a:solidFill>
                  <a:srgbClr val="C00000"/>
                </a:solidFill>
              </a:rPr>
              <a:t>ПОЛТАВЩИНА</a:t>
            </a:r>
            <a:br>
              <a:rPr lang="uk-UA" sz="3100" dirty="0" smtClean="0">
                <a:solidFill>
                  <a:srgbClr val="C00000"/>
                </a:solidFill>
              </a:rPr>
            </a:br>
            <a:r>
              <a:rPr lang="uk-UA" sz="3100" dirty="0" smtClean="0">
                <a:solidFill>
                  <a:srgbClr val="C00000"/>
                </a:solidFill>
              </a:rPr>
              <a:t>Кінець XIX - початок XX ст.</a:t>
            </a:r>
            <a:r>
              <a:rPr lang="ru-RU" dirty="0" smtClean="0"/>
              <a:t/>
            </a:r>
            <a:br>
              <a:rPr lang="ru-RU" dirty="0" smtClean="0"/>
            </a:br>
            <a:endParaRPr lang="ru-RU" dirty="0"/>
          </a:p>
        </p:txBody>
      </p:sp>
      <p:sp>
        <p:nvSpPr>
          <p:cNvPr id="5" name="Подзаголовок 4"/>
          <p:cNvSpPr>
            <a:spLocks noGrp="1"/>
          </p:cNvSpPr>
          <p:nvPr>
            <p:ph type="subTitle" idx="1"/>
          </p:nvPr>
        </p:nvSpPr>
        <p:spPr>
          <a:xfrm>
            <a:off x="179512" y="1268760"/>
            <a:ext cx="5400600" cy="4429156"/>
          </a:xfrm>
        </p:spPr>
        <p:txBody>
          <a:bodyPr>
            <a:noAutofit/>
          </a:bodyPr>
          <a:lstStyle/>
          <a:p>
            <a:pPr algn="just"/>
            <a:r>
              <a:rPr lang="uk-UA" sz="1600" b="1" dirty="0" smtClean="0">
                <a:solidFill>
                  <a:schemeClr val="tx1"/>
                </a:solidFill>
              </a:rPr>
              <a:t>Дівочий костюм. </a:t>
            </a:r>
            <a:r>
              <a:rPr lang="uk-UA" sz="1600" dirty="0" smtClean="0">
                <a:solidFill>
                  <a:schemeClr val="tx1"/>
                </a:solidFill>
              </a:rPr>
              <a:t>Сорочка домотканого полотна з поликами, вишита квітами червоно-чорного кольору. Керсетка довга, «у складку», з високою талією, прикрашена тасьмою і плисом. Рясна спідниця з напівшерстяної фабричної тканини з нашитими по подолу стрічками з плису. Вінок високий, «чубатий», з прив'язаними до нього кольоровими кісниками. Намисто «добре», червоне, з дукачами. Чорні шкіряні черевики на високих підборах.</a:t>
            </a:r>
            <a:endParaRPr lang="ru-RU" sz="1600" dirty="0" smtClean="0">
              <a:solidFill>
                <a:schemeClr val="tx1"/>
              </a:solidFill>
            </a:endParaRPr>
          </a:p>
          <a:p>
            <a:pPr algn="just"/>
            <a:r>
              <a:rPr lang="uk-UA" sz="1600" b="1" dirty="0" smtClean="0">
                <a:solidFill>
                  <a:schemeClr val="tx1"/>
                </a:solidFill>
              </a:rPr>
              <a:t>Жіночий костюм. </a:t>
            </a:r>
            <a:r>
              <a:rPr lang="uk-UA" sz="1600" dirty="0" smtClean="0">
                <a:solidFill>
                  <a:schemeClr val="tx1"/>
                </a:solidFill>
              </a:rPr>
              <a:t>Сорочка з домотканого полотна. Рукава, під-поличчя та полики вишиті лляними нитками сірого або білого кольорів. На місці з'єднання рукавів з уставками рукав збирався в </a:t>
            </a:r>
            <a:r>
              <a:rPr lang="uk-UA" sz="1600" dirty="0" err="1" smtClean="0">
                <a:solidFill>
                  <a:schemeClr val="tx1"/>
                </a:solidFill>
              </a:rPr>
              <a:t>зборочки-«пухлики</a:t>
            </a:r>
            <a:r>
              <a:rPr lang="uk-UA" sz="1600" dirty="0" smtClean="0">
                <a:solidFill>
                  <a:schemeClr val="tx1"/>
                </a:solidFill>
              </a:rPr>
              <a:t>». Керсетка «в </a:t>
            </a:r>
            <a:r>
              <a:rPr lang="uk-UA" sz="1600" dirty="0" err="1" smtClean="0">
                <a:solidFill>
                  <a:schemeClr val="tx1"/>
                </a:solidFill>
              </a:rPr>
              <a:t>розмашку</a:t>
            </a:r>
            <a:r>
              <a:rPr lang="uk-UA" sz="1600" dirty="0" smtClean="0">
                <a:solidFill>
                  <a:schemeClr val="tx1"/>
                </a:solidFill>
              </a:rPr>
              <a:t>», «з вусиками», пошита з ситцю в квіточку. Поли керсетки обшиті плисом, по лінії талії нашиті червоні </a:t>
            </a:r>
            <a:r>
              <a:rPr lang="uk-UA" sz="1600" dirty="0" err="1" smtClean="0">
                <a:solidFill>
                  <a:schemeClr val="tx1"/>
                </a:solidFill>
              </a:rPr>
              <a:t>гудзики</a:t>
            </a:r>
            <a:r>
              <a:rPr lang="uk-UA" sz="1600" dirty="0" smtClean="0">
                <a:solidFill>
                  <a:schemeClr val="tx1"/>
                </a:solidFill>
              </a:rPr>
              <a:t>. Плахта «з крилами», шерстяна, з дрібним малюнком у квадратах. Колір квадратів переважно зеленкувато-синій та червоний, фартух з полотна оздоблений мережкою та вирізуванням. Головний убір «намітка» з тонкої білої тканини, пов'язаний на м'який очіпок. Орнаментовані чоботи — «сап'янці» жовто-коричневого кольору.</a:t>
            </a:r>
            <a:endParaRPr lang="ru-RU" sz="1600" dirty="0" smtClean="0">
              <a:solidFill>
                <a:schemeClr val="tx1"/>
              </a:solidFill>
            </a:endParaRPr>
          </a:p>
          <a:p>
            <a:pPr algn="just"/>
            <a:endParaRPr lang="ru-RU" sz="1600" dirty="0">
              <a:solidFill>
                <a:schemeClr val="tx1"/>
              </a:solidFill>
            </a:endParaRPr>
          </a:p>
        </p:txBody>
      </p:sp>
      <p:pic>
        <p:nvPicPr>
          <p:cNvPr id="6" name="Рисунок 5" descr="Украинский костюм Полтавщина">
            <a:hlinkClick r:id="rId2" tgtFrame="_blank"/>
          </p:cNvPr>
          <p:cNvPicPr/>
          <p:nvPr/>
        </p:nvPicPr>
        <p:blipFill>
          <a:blip r:embed="rId3" cstate="print"/>
          <a:srcRect/>
          <a:stretch>
            <a:fillRect/>
          </a:stretch>
        </p:blipFill>
        <p:spPr bwMode="auto">
          <a:xfrm>
            <a:off x="5715008" y="1643050"/>
            <a:ext cx="2833694" cy="392909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500198"/>
          </a:xfrm>
        </p:spPr>
        <p:txBody>
          <a:bodyPr>
            <a:normAutofit fontScale="90000"/>
          </a:bodyPr>
          <a:lstStyle/>
          <a:p>
            <a:pPr algn="ctr"/>
            <a:r>
              <a:rPr lang="uk-UA" sz="3100" dirty="0" smtClean="0">
                <a:solidFill>
                  <a:srgbClr val="C00000"/>
                </a:solidFill>
              </a:rPr>
              <a:t>КИЇВЩИНА</a:t>
            </a:r>
            <a:br>
              <a:rPr lang="uk-UA" sz="3100" dirty="0" smtClean="0">
                <a:solidFill>
                  <a:srgbClr val="C00000"/>
                </a:solidFill>
              </a:rPr>
            </a:br>
            <a:r>
              <a:rPr lang="uk-UA" sz="3100" dirty="0" smtClean="0">
                <a:solidFill>
                  <a:srgbClr val="C00000"/>
                </a:solidFill>
              </a:rPr>
              <a:t>Кінець XIX - початок XX ст.</a:t>
            </a:r>
            <a:r>
              <a:rPr lang="ru-RU" dirty="0" smtClean="0"/>
              <a:t/>
            </a:r>
            <a:br>
              <a:rPr lang="ru-RU" dirty="0" smtClean="0"/>
            </a:br>
            <a:endParaRPr lang="ru-RU" dirty="0"/>
          </a:p>
        </p:txBody>
      </p:sp>
      <p:sp>
        <p:nvSpPr>
          <p:cNvPr id="5" name="Подзаголовок 4"/>
          <p:cNvSpPr>
            <a:spLocks noGrp="1"/>
          </p:cNvSpPr>
          <p:nvPr>
            <p:ph type="subTitle" idx="1"/>
          </p:nvPr>
        </p:nvSpPr>
        <p:spPr>
          <a:xfrm>
            <a:off x="323528" y="1628800"/>
            <a:ext cx="5143536" cy="5072098"/>
          </a:xfrm>
        </p:spPr>
        <p:txBody>
          <a:bodyPr>
            <a:noAutofit/>
          </a:bodyPr>
          <a:lstStyle/>
          <a:p>
            <a:pPr algn="just"/>
            <a:r>
              <a:rPr lang="uk-UA" sz="1400" b="1" dirty="0" smtClean="0">
                <a:solidFill>
                  <a:schemeClr val="tx1"/>
                </a:solidFill>
              </a:rPr>
              <a:t>Чоловічий костюм. </a:t>
            </a:r>
            <a:r>
              <a:rPr lang="uk-UA" sz="1400" dirty="0" smtClean="0">
                <a:solidFill>
                  <a:schemeClr val="tx1"/>
                </a:solidFill>
              </a:rPr>
              <a:t>Сорочка домотканого полотна з «призбиранням» біля коміра. Пазуха, комір, низки рукавів та рукава біля пройми вишиті червоно-чорними нитками хрестиком. Орнамент рослинний. Штани широкі, «наддніпрянські», з сурового полотна, на очкурі, підперезані широким червоно-зеленим поясом, пов'язаним «на два кінці». Чорно-рудувата свита доморобного сукна пошита «до ряс». Стоячий комір, поли та «</a:t>
            </a:r>
            <a:r>
              <a:rPr lang="uk-UA" sz="1400" dirty="0" err="1" smtClean="0">
                <a:solidFill>
                  <a:schemeClr val="tx1"/>
                </a:solidFill>
              </a:rPr>
              <a:t>закавраші</a:t>
            </a:r>
            <a:r>
              <a:rPr lang="uk-UA" sz="1400" dirty="0" smtClean="0">
                <a:solidFill>
                  <a:schemeClr val="tx1"/>
                </a:solidFill>
              </a:rPr>
              <a:t>» обшиті шкірою. Висока шапка із сивого смушку «стіжкуватої» форми. Чорно-руді шкіряні чоботи з невисокими </a:t>
            </a:r>
            <a:r>
              <a:rPr lang="uk-UA" sz="1400" dirty="0" err="1" smtClean="0">
                <a:solidFill>
                  <a:schemeClr val="tx1"/>
                </a:solidFill>
              </a:rPr>
              <a:t>халявами</a:t>
            </a:r>
            <a:r>
              <a:rPr lang="uk-UA" sz="1400" dirty="0" smtClean="0">
                <a:solidFill>
                  <a:schemeClr val="tx1"/>
                </a:solidFill>
              </a:rPr>
              <a:t>.</a:t>
            </a:r>
            <a:endParaRPr lang="ru-RU" sz="1400" dirty="0" smtClean="0">
              <a:solidFill>
                <a:schemeClr val="tx1"/>
              </a:solidFill>
            </a:endParaRPr>
          </a:p>
          <a:p>
            <a:pPr algn="just"/>
            <a:r>
              <a:rPr lang="uk-UA" sz="1400" b="1" dirty="0" smtClean="0">
                <a:solidFill>
                  <a:schemeClr val="tx1"/>
                </a:solidFill>
              </a:rPr>
              <a:t>Жіночий костюм. </a:t>
            </a:r>
            <a:r>
              <a:rPr lang="uk-UA" sz="1400" dirty="0" smtClean="0">
                <a:solidFill>
                  <a:schemeClr val="tx1"/>
                </a:solidFill>
              </a:rPr>
              <a:t>Сорочка домотканого полотна з уставками та вузеньким стоячим коміром. Червоно-чорна та чорно-синя вишивка на пазусі, уставках та чохлах виконана хрестиком бавовняними нитками. Для мережки по подолу використана сіра лляна нитка. Зелена з червоними «перчиками» баєва юпка пошита «на три вуси» з великим виложистим коміром. Запаски, червона передня та синя задня, з домотканої шерстяної тканини з різноколірним геометричним орнаментом по подолу. Крайка з китицями зав'язана на лівому боці. Вишитий </a:t>
            </a:r>
            <a:r>
              <a:rPr lang="uk-UA" sz="1400" dirty="0" err="1" smtClean="0">
                <a:solidFill>
                  <a:schemeClr val="tx1"/>
                </a:solidFill>
              </a:rPr>
              <a:t>волічкою</a:t>
            </a:r>
            <a:r>
              <a:rPr lang="uk-UA" sz="1400" dirty="0" smtClean="0">
                <a:solidFill>
                  <a:schemeClr val="tx1"/>
                </a:solidFill>
              </a:rPr>
              <a:t> бавовняний очіпок затягувався на потилиці червоною стрічкою. Прикраси: червоне намисто, </a:t>
            </a:r>
            <a:r>
              <a:rPr lang="uk-UA" sz="1400" dirty="0" err="1" smtClean="0">
                <a:solidFill>
                  <a:schemeClr val="tx1"/>
                </a:solidFill>
              </a:rPr>
              <a:t>намисто</a:t>
            </a:r>
            <a:r>
              <a:rPr lang="uk-UA" sz="1400" dirty="0" smtClean="0">
                <a:solidFill>
                  <a:schemeClr val="tx1"/>
                </a:solidFill>
              </a:rPr>
              <a:t> з бурштину (янтарю), сережки та каблучки. Чоботи червоні на високих «корках».</a:t>
            </a:r>
            <a:endParaRPr lang="ru-RU" sz="1400" dirty="0" smtClean="0">
              <a:solidFill>
                <a:schemeClr val="tx1"/>
              </a:solidFill>
            </a:endParaRPr>
          </a:p>
          <a:p>
            <a:pPr algn="just"/>
            <a:endParaRPr lang="ru-RU" sz="1400" dirty="0">
              <a:solidFill>
                <a:schemeClr val="tx1"/>
              </a:solidFill>
            </a:endParaRPr>
          </a:p>
        </p:txBody>
      </p:sp>
      <p:pic>
        <p:nvPicPr>
          <p:cNvPr id="6" name="Рисунок 5" descr="Украинский костюм Киевщина">
            <a:hlinkClick r:id="rId2" tgtFrame="_blank"/>
          </p:cNvPr>
          <p:cNvPicPr/>
          <p:nvPr/>
        </p:nvPicPr>
        <p:blipFill>
          <a:blip r:embed="rId3" cstate="print"/>
          <a:srcRect/>
          <a:stretch>
            <a:fillRect/>
          </a:stretch>
        </p:blipFill>
        <p:spPr bwMode="auto">
          <a:xfrm>
            <a:off x="5786446" y="1500174"/>
            <a:ext cx="2833694" cy="421484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428760"/>
          </a:xfrm>
        </p:spPr>
        <p:txBody>
          <a:bodyPr>
            <a:normAutofit/>
          </a:bodyPr>
          <a:lstStyle/>
          <a:p>
            <a:pPr algn="ctr"/>
            <a:r>
              <a:rPr lang="uk-UA" sz="2800" dirty="0" smtClean="0">
                <a:solidFill>
                  <a:srgbClr val="C00000"/>
                </a:solidFill>
              </a:rPr>
              <a:t>ХАРКІВЩИНА</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179512" y="1556792"/>
            <a:ext cx="5256584" cy="4572032"/>
          </a:xfrm>
        </p:spPr>
        <p:txBody>
          <a:bodyPr>
            <a:noAutofit/>
          </a:bodyPr>
          <a:lstStyle/>
          <a:p>
            <a:pPr algn="just"/>
            <a:r>
              <a:rPr lang="uk-UA" sz="1600" b="1" dirty="0" smtClean="0">
                <a:solidFill>
                  <a:schemeClr val="tx1"/>
                </a:solidFill>
              </a:rPr>
              <a:t>Чоловічий костюм. </a:t>
            </a:r>
            <a:r>
              <a:rPr lang="uk-UA" sz="1600" dirty="0" smtClean="0">
                <a:solidFill>
                  <a:schemeClr val="tx1"/>
                </a:solidFill>
              </a:rPr>
              <a:t>Сорочка «до </a:t>
            </a:r>
            <a:r>
              <a:rPr lang="uk-UA" sz="1600" dirty="0" err="1" smtClean="0">
                <a:solidFill>
                  <a:schemeClr val="tx1"/>
                </a:solidFill>
              </a:rPr>
              <a:t>гестки</a:t>
            </a:r>
            <a:r>
              <a:rPr lang="uk-UA" sz="1600" dirty="0" smtClean="0">
                <a:solidFill>
                  <a:schemeClr val="tx1"/>
                </a:solidFill>
              </a:rPr>
              <a:t>» з бочками, що вшивалися між основними пілками. У зв'язку з тим, що станок, завдяки бочкам, ширший, ніж кокетка, біля шва, що з'єднує станок та кокетку, утворювались численні зборки. Червоно-чорна вишивка хрестом на комірі, маніжці та манжетах. Штани широкі, пістрякові до очкура. Капелюх — бриль з соломи. </a:t>
            </a:r>
            <a:r>
              <a:rPr lang="uk-UA" sz="1600" dirty="0" err="1" smtClean="0">
                <a:solidFill>
                  <a:schemeClr val="tx1"/>
                </a:solidFill>
              </a:rPr>
              <a:t>Чоботи-«пришви</a:t>
            </a:r>
            <a:r>
              <a:rPr lang="uk-UA" sz="1600" dirty="0" smtClean="0">
                <a:solidFill>
                  <a:schemeClr val="tx1"/>
                </a:solidFill>
              </a:rPr>
              <a:t>» з чорної шкіри.</a:t>
            </a:r>
            <a:endParaRPr lang="ru-RU" sz="1600" dirty="0" smtClean="0">
              <a:solidFill>
                <a:schemeClr val="tx1"/>
              </a:solidFill>
            </a:endParaRPr>
          </a:p>
          <a:p>
            <a:pPr algn="just"/>
            <a:r>
              <a:rPr lang="uk-UA" sz="1600" b="1" dirty="0" smtClean="0">
                <a:solidFill>
                  <a:schemeClr val="tx1"/>
                </a:solidFill>
              </a:rPr>
              <a:t>Жіночий костюм. </a:t>
            </a:r>
            <a:r>
              <a:rPr lang="uk-UA" sz="1600" dirty="0" smtClean="0">
                <a:solidFill>
                  <a:schemeClr val="tx1"/>
                </a:solidFill>
              </a:rPr>
              <a:t>Сорочка з уставками прямокутної форми. Багатоколірна вишивка у вигляді квадратів на уставках, вздовж рукавів та на вузенькому стоячому комірі. Низки рукавів «</a:t>
            </a:r>
            <a:r>
              <a:rPr lang="uk-UA" sz="1600" dirty="0" err="1" smtClean="0">
                <a:solidFill>
                  <a:schemeClr val="tx1"/>
                </a:solidFill>
              </a:rPr>
              <a:t>от-лажки</a:t>
            </a:r>
            <a:r>
              <a:rPr lang="uk-UA" sz="1600" dirty="0" smtClean="0">
                <a:solidFill>
                  <a:schemeClr val="tx1"/>
                </a:solidFill>
              </a:rPr>
              <a:t>» зібрані «на нитку». Поділ прикрашений мережкою та прутиком. Парчева, керсетка «до дев'яти вусів», з зубцями на погрудді, обшитими, як і поли керсетки, кольоровою тасьмою «висічкою». Плахта виткана квадратами переважно жовтогарячого кольору. </a:t>
            </a:r>
            <a:r>
              <a:rPr lang="uk-UA" sz="1600" dirty="0" err="1" smtClean="0">
                <a:solidFill>
                  <a:schemeClr val="tx1"/>
                </a:solidFill>
              </a:rPr>
              <a:t>фартух-«завіса</a:t>
            </a:r>
            <a:r>
              <a:rPr lang="uk-UA" sz="1600" dirty="0" smtClean="0">
                <a:solidFill>
                  <a:schemeClr val="tx1"/>
                </a:solidFill>
              </a:rPr>
              <a:t>» парчевий, з подолом, обшитим червоним сукном. Парчевий очіпок циліндричної форми з «вушками». На очіпок пов'язували квітчасту хустку. </a:t>
            </a:r>
            <a:r>
              <a:rPr lang="uk-UA" sz="1600" dirty="0" err="1" smtClean="0">
                <a:solidFill>
                  <a:schemeClr val="tx1"/>
                </a:solidFill>
              </a:rPr>
              <a:t>Чоботи-«чорно-бривці</a:t>
            </a:r>
            <a:r>
              <a:rPr lang="uk-UA" sz="1600" dirty="0" smtClean="0">
                <a:solidFill>
                  <a:schemeClr val="tx1"/>
                </a:solidFill>
              </a:rPr>
              <a:t>» чорно-жовті, з орнаментованими закаблуками.</a:t>
            </a:r>
            <a:endParaRPr lang="ru-RU" sz="1600" dirty="0" smtClean="0">
              <a:solidFill>
                <a:schemeClr val="tx1"/>
              </a:solidFill>
            </a:endParaRPr>
          </a:p>
          <a:p>
            <a:pPr algn="just"/>
            <a:endParaRPr lang="ru-RU" sz="1600" dirty="0">
              <a:solidFill>
                <a:schemeClr val="tx1"/>
              </a:solidFill>
            </a:endParaRPr>
          </a:p>
        </p:txBody>
      </p:sp>
      <p:pic>
        <p:nvPicPr>
          <p:cNvPr id="6" name="Рисунок 5" descr="Украинский костюм Харьковщина">
            <a:hlinkClick r:id="rId2"/>
          </p:cNvPr>
          <p:cNvPicPr/>
          <p:nvPr/>
        </p:nvPicPr>
        <p:blipFill>
          <a:blip r:embed="rId3" cstate="print"/>
          <a:srcRect/>
          <a:stretch>
            <a:fillRect/>
          </a:stretch>
        </p:blipFill>
        <p:spPr bwMode="auto">
          <a:xfrm>
            <a:off x="5572132" y="1714488"/>
            <a:ext cx="2905132" cy="400052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214446"/>
          </a:xfrm>
        </p:spPr>
        <p:txBody>
          <a:bodyPr>
            <a:normAutofit fontScale="90000"/>
          </a:bodyPr>
          <a:lstStyle/>
          <a:p>
            <a:pPr algn="ctr"/>
            <a:r>
              <a:rPr lang="uk-UA" sz="2800" dirty="0" smtClean="0">
                <a:solidFill>
                  <a:srgbClr val="C00000"/>
                </a:solidFill>
              </a:rPr>
              <a:t>ДНІПРОПЕТРОВЩИНА</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428596" y="1500174"/>
            <a:ext cx="5000660" cy="4857784"/>
          </a:xfrm>
        </p:spPr>
        <p:txBody>
          <a:bodyPr>
            <a:normAutofit fontScale="55000" lnSpcReduction="20000"/>
          </a:bodyPr>
          <a:lstStyle/>
          <a:p>
            <a:pPr algn="just"/>
            <a:r>
              <a:rPr lang="uk-UA" b="1" dirty="0" smtClean="0">
                <a:solidFill>
                  <a:schemeClr val="tx1"/>
                </a:solidFill>
              </a:rPr>
              <a:t>Жіночий костюм. </a:t>
            </a:r>
            <a:r>
              <a:rPr lang="uk-UA" dirty="0" smtClean="0">
                <a:solidFill>
                  <a:schemeClr val="tx1"/>
                </a:solidFill>
              </a:rPr>
              <a:t>Характерним для керсеток та юпок на Дніпропетровщині на той час був чотирикутний виріз горловини — «каре». </a:t>
            </a:r>
            <a:r>
              <a:rPr lang="uk-UA" dirty="0" err="1" smtClean="0">
                <a:solidFill>
                  <a:schemeClr val="tx1"/>
                </a:solidFill>
              </a:rPr>
              <a:t>Юпанка</a:t>
            </a:r>
            <a:r>
              <a:rPr lang="uk-UA" dirty="0" smtClean="0">
                <a:solidFill>
                  <a:schemeClr val="tx1"/>
                </a:solidFill>
              </a:rPr>
              <a:t> з блискучої, «</a:t>
            </a:r>
            <a:r>
              <a:rPr lang="uk-UA" dirty="0" err="1" smtClean="0">
                <a:solidFill>
                  <a:schemeClr val="tx1"/>
                </a:solidFill>
              </a:rPr>
              <a:t>оертусової</a:t>
            </a:r>
            <a:r>
              <a:rPr lang="uk-UA" dirty="0" smtClean="0">
                <a:solidFill>
                  <a:schemeClr val="tx1"/>
                </a:solidFill>
              </a:rPr>
              <a:t>», тканини, «до складок». Поли, низки рукавів та виріз горловини обшиті чорним плисом та кольоровими нитками. Плахта ціла, «нагальна». Орнамент «ведмежі лапи» створює ритмічний малюнок із різноколірних вовняних ниток з перевагою червоно-білих та жовто-зелених кольорів. Білий полотняний фартух прикрашений вишивкою та «зашивками». Звужений з боків червоно-сріблястий шовковий «капор» часто носили без хустки. Зелено-чорні </a:t>
            </a:r>
            <a:r>
              <a:rPr lang="uk-UA" dirty="0" err="1" smtClean="0">
                <a:solidFill>
                  <a:schemeClr val="tx1"/>
                </a:solidFill>
              </a:rPr>
              <a:t>чоботи-«чорнобривці</a:t>
            </a:r>
            <a:r>
              <a:rPr lang="uk-UA" dirty="0" smtClean="0">
                <a:solidFill>
                  <a:schemeClr val="tx1"/>
                </a:solidFill>
              </a:rPr>
              <a:t>» з вистроченими закаблуками та мідними підківками на високих «корках». Прикраси: «добре» намисто з дукачами, каблучки та сережки.</a:t>
            </a:r>
            <a:endParaRPr lang="ru-RU" dirty="0" smtClean="0">
              <a:solidFill>
                <a:schemeClr val="tx1"/>
              </a:solidFill>
            </a:endParaRPr>
          </a:p>
          <a:p>
            <a:pPr algn="just"/>
            <a:r>
              <a:rPr lang="uk-UA" b="1" dirty="0" smtClean="0">
                <a:solidFill>
                  <a:schemeClr val="tx1"/>
                </a:solidFill>
              </a:rPr>
              <a:t>Чоловічий костюм. </a:t>
            </a:r>
            <a:r>
              <a:rPr lang="uk-UA" dirty="0" smtClean="0">
                <a:solidFill>
                  <a:schemeClr val="tx1"/>
                </a:solidFill>
              </a:rPr>
              <a:t>Полотняна, з «</a:t>
            </a:r>
            <a:r>
              <a:rPr lang="uk-UA" dirty="0" err="1" smtClean="0">
                <a:solidFill>
                  <a:schemeClr val="tx1"/>
                </a:solidFill>
              </a:rPr>
              <a:t>бамбака</a:t>
            </a:r>
            <a:r>
              <a:rPr lang="uk-UA" dirty="0" smtClean="0">
                <a:solidFill>
                  <a:schemeClr val="tx1"/>
                </a:solidFill>
              </a:rPr>
              <a:t>», «лоцманська» сорочка з широкими рукавами в дві пілки. Нашивна маніжка та стоячий комір, зав'язаний червоною стрічкою, вишиті червоно-чорними нитками. Оздоблені вишивкою також низки рукавів. Сорочка заправлена в широкі пістрякові штани «наддніпрянського» крою, підперезані широким червоним в'язаним поясом з китицями. Свита біла з домотканого сукна «до стану», з стоячим коміром. Головний убір — сіра смушкова шапка циліндричної форми.</a:t>
            </a:r>
            <a:endParaRPr lang="ru-RU" dirty="0" smtClean="0">
              <a:solidFill>
                <a:schemeClr val="tx1"/>
              </a:solidFill>
            </a:endParaRPr>
          </a:p>
          <a:p>
            <a:pPr algn="just"/>
            <a:endParaRPr lang="ru-RU" dirty="0">
              <a:solidFill>
                <a:schemeClr val="tx1"/>
              </a:solidFill>
            </a:endParaRPr>
          </a:p>
        </p:txBody>
      </p:sp>
      <p:pic>
        <p:nvPicPr>
          <p:cNvPr id="6" name="Рисунок 5" descr="Украинский костюм Днепропетровщина">
            <a:hlinkClick r:id="rId2" tgtFrame="_blank"/>
          </p:cNvPr>
          <p:cNvPicPr/>
          <p:nvPr/>
        </p:nvPicPr>
        <p:blipFill>
          <a:blip r:embed="rId3" cstate="print"/>
          <a:srcRect/>
          <a:stretch>
            <a:fillRect/>
          </a:stretch>
        </p:blipFill>
        <p:spPr bwMode="auto">
          <a:xfrm>
            <a:off x="5715008" y="1500174"/>
            <a:ext cx="2905132" cy="41434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00042"/>
            <a:ext cx="7772400" cy="1428760"/>
          </a:xfrm>
        </p:spPr>
        <p:txBody>
          <a:bodyPr>
            <a:normAutofit/>
          </a:bodyPr>
          <a:lstStyle/>
          <a:p>
            <a:pPr algn="ctr"/>
            <a:r>
              <a:rPr lang="uk-UA" sz="2800" dirty="0" smtClean="0">
                <a:solidFill>
                  <a:srgbClr val="C00000"/>
                </a:solidFill>
              </a:rPr>
              <a:t>ДОНЕЧЧИНА</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500034" y="1571612"/>
            <a:ext cx="5143536" cy="4786346"/>
          </a:xfrm>
        </p:spPr>
        <p:txBody>
          <a:bodyPr>
            <a:normAutofit/>
          </a:bodyPr>
          <a:lstStyle/>
          <a:p>
            <a:pPr algn="just"/>
            <a:r>
              <a:rPr lang="uk-UA" sz="1400" b="1" dirty="0" smtClean="0">
                <a:solidFill>
                  <a:schemeClr val="tx1"/>
                </a:solidFill>
              </a:rPr>
              <a:t>Жіночий костюм. </a:t>
            </a:r>
            <a:r>
              <a:rPr lang="uk-UA" sz="1400" dirty="0" smtClean="0">
                <a:solidFill>
                  <a:schemeClr val="tx1"/>
                </a:solidFill>
              </a:rPr>
              <a:t>Сорочка «до </a:t>
            </a:r>
            <a:r>
              <a:rPr lang="uk-UA" sz="1400" dirty="0" err="1" smtClean="0">
                <a:solidFill>
                  <a:schemeClr val="tx1"/>
                </a:solidFill>
              </a:rPr>
              <a:t>гестки</a:t>
            </a:r>
            <a:r>
              <a:rPr lang="uk-UA" sz="1400" dirty="0" smtClean="0">
                <a:solidFill>
                  <a:schemeClr val="tx1"/>
                </a:solidFill>
              </a:rPr>
              <a:t>» з нашитою вздовж вирізу горловини пілкою. Вишивка червоно-чорного кольору Прикрашена сорочка ще мережкою та вирізуванням. «</a:t>
            </a:r>
            <a:r>
              <a:rPr lang="uk-UA" sz="1400" dirty="0" err="1" smtClean="0">
                <a:solidFill>
                  <a:schemeClr val="tx1"/>
                </a:solidFill>
              </a:rPr>
              <a:t>Кохта</a:t>
            </a:r>
            <a:r>
              <a:rPr lang="uk-UA" sz="1400" dirty="0" smtClean="0">
                <a:solidFill>
                  <a:schemeClr val="tx1"/>
                </a:solidFill>
              </a:rPr>
              <a:t> черкасинова», «під </a:t>
            </a:r>
            <a:r>
              <a:rPr lang="uk-UA" sz="1400" dirty="0" err="1" smtClean="0">
                <a:solidFill>
                  <a:schemeClr val="tx1"/>
                </a:solidFill>
              </a:rPr>
              <a:t>усики</a:t>
            </a:r>
            <a:r>
              <a:rPr lang="uk-UA" sz="1400" dirty="0" smtClean="0">
                <a:solidFill>
                  <a:schemeClr val="tx1"/>
                </a:solidFill>
              </a:rPr>
              <a:t>», розшита кольоровою тасьмою. Поли обшиті мереживом. Рясна спідниця з яскравої фабричної тканини по подолу обшита плисом та підшита «щіточкою», щоб не протиралася на перегині, фартух-попередниця, «запон» з фабричної тканини, оздоблений мережкою та підшитою по подолу «шляркою». Кашемірова хустка надіта на «сіточку», що пов'язувалась на «</a:t>
            </a:r>
            <a:r>
              <a:rPr lang="uk-UA" sz="1400" dirty="0" err="1" smtClean="0">
                <a:solidFill>
                  <a:schemeClr val="tx1"/>
                </a:solidFill>
              </a:rPr>
              <a:t>гуг-лю</a:t>
            </a:r>
            <a:r>
              <a:rPr lang="uk-UA" sz="1400" dirty="0" smtClean="0">
                <a:solidFill>
                  <a:schemeClr val="tx1"/>
                </a:solidFill>
              </a:rPr>
              <a:t>» — туго скручене волосся. Високі шкіряні черевики з червоними шнурками.</a:t>
            </a:r>
            <a:endParaRPr lang="ru-RU" sz="1400" dirty="0" smtClean="0">
              <a:solidFill>
                <a:schemeClr val="tx1"/>
              </a:solidFill>
            </a:endParaRPr>
          </a:p>
          <a:p>
            <a:pPr algn="just"/>
            <a:r>
              <a:rPr lang="uk-UA" sz="1400" b="1" dirty="0" smtClean="0">
                <a:solidFill>
                  <a:schemeClr val="tx1"/>
                </a:solidFill>
              </a:rPr>
              <a:t>Чоловічий костюм. </a:t>
            </a:r>
            <a:r>
              <a:rPr lang="uk-UA" sz="1400" dirty="0" smtClean="0">
                <a:solidFill>
                  <a:schemeClr val="tx1"/>
                </a:solidFill>
              </a:rPr>
              <a:t>Тунікоподібна сорочка з широким стоячим коміром і широкою маніжкою. Комір, маніжка і низки рукавів вишиті. Обов'язковим атрибутом чоловічого костюма була коротка «</a:t>
            </a:r>
            <a:r>
              <a:rPr lang="uk-UA" sz="1400" dirty="0" err="1" smtClean="0">
                <a:solidFill>
                  <a:schemeClr val="tx1"/>
                </a:solidFill>
              </a:rPr>
              <a:t>жильотка</a:t>
            </a:r>
            <a:r>
              <a:rPr lang="uk-UA" sz="1400" dirty="0" smtClean="0">
                <a:solidFill>
                  <a:schemeClr val="tx1"/>
                </a:solidFill>
              </a:rPr>
              <a:t>» темного кольору. Штани з напівсукна, вузькі, міського крою. </a:t>
            </a:r>
            <a:r>
              <a:rPr lang="uk-UA" sz="1400" dirty="0" err="1" smtClean="0">
                <a:solidFill>
                  <a:schemeClr val="tx1"/>
                </a:solidFill>
              </a:rPr>
              <a:t>Чоботи-«бутилки</a:t>
            </a:r>
            <a:r>
              <a:rPr lang="uk-UA" sz="1400" dirty="0" smtClean="0">
                <a:solidFill>
                  <a:schemeClr val="tx1"/>
                </a:solidFill>
              </a:rPr>
              <a:t>» з твердими блискучими </a:t>
            </a:r>
            <a:r>
              <a:rPr lang="uk-UA" sz="1400" dirty="0" err="1" smtClean="0">
                <a:solidFill>
                  <a:schemeClr val="tx1"/>
                </a:solidFill>
              </a:rPr>
              <a:t>халявами</a:t>
            </a:r>
            <a:r>
              <a:rPr lang="uk-UA" sz="1400" dirty="0" smtClean="0">
                <a:solidFill>
                  <a:schemeClr val="tx1"/>
                </a:solidFill>
              </a:rPr>
              <a:t>. Головний убір — картуз.</a:t>
            </a:r>
            <a:endParaRPr lang="ru-RU" sz="1400" dirty="0" smtClean="0">
              <a:solidFill>
                <a:schemeClr val="tx1"/>
              </a:solidFill>
            </a:endParaRPr>
          </a:p>
          <a:p>
            <a:pPr algn="just"/>
            <a:endParaRPr lang="ru-RU" sz="1400" dirty="0">
              <a:solidFill>
                <a:schemeClr val="tx1"/>
              </a:solidFill>
            </a:endParaRPr>
          </a:p>
        </p:txBody>
      </p:sp>
      <p:pic>
        <p:nvPicPr>
          <p:cNvPr id="6" name="Рисунок 5" descr="Украинский костюм Донетчина">
            <a:hlinkClick r:id="rId2" tgtFrame="_blank"/>
          </p:cNvPr>
          <p:cNvPicPr/>
          <p:nvPr/>
        </p:nvPicPr>
        <p:blipFill>
          <a:blip r:embed="rId3" cstate="print"/>
          <a:srcRect/>
          <a:stretch>
            <a:fillRect/>
          </a:stretch>
        </p:blipFill>
        <p:spPr bwMode="auto">
          <a:xfrm>
            <a:off x="5857884" y="1643050"/>
            <a:ext cx="2690818" cy="4071966"/>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00042"/>
            <a:ext cx="7772400" cy="1285884"/>
          </a:xfrm>
        </p:spPr>
        <p:txBody>
          <a:bodyPr>
            <a:normAutofit/>
          </a:bodyPr>
          <a:lstStyle/>
          <a:p>
            <a:pPr algn="ctr"/>
            <a:r>
              <a:rPr lang="uk-UA" sz="2800" dirty="0" smtClean="0">
                <a:solidFill>
                  <a:srgbClr val="C00000"/>
                </a:solidFill>
              </a:rPr>
              <a:t>ЖИТОМИРСЬКА ОБЛАСТЬ</a:t>
            </a:r>
            <a:br>
              <a:rPr lang="uk-UA" sz="2800" dirty="0" smtClean="0">
                <a:solidFill>
                  <a:srgbClr val="C00000"/>
                </a:solidFill>
              </a:rPr>
            </a:br>
            <a:r>
              <a:rPr lang="uk-UA" sz="2800" dirty="0" smtClean="0">
                <a:solidFill>
                  <a:srgbClr val="C00000"/>
                </a:solidFill>
              </a:rPr>
              <a:t>Друга половина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428596" y="1571612"/>
            <a:ext cx="5286412" cy="4714908"/>
          </a:xfrm>
        </p:spPr>
        <p:txBody>
          <a:bodyPr>
            <a:normAutofit fontScale="77500" lnSpcReduction="20000"/>
          </a:bodyPr>
          <a:lstStyle/>
          <a:p>
            <a:pPr algn="just"/>
            <a:r>
              <a:rPr lang="uk-UA" b="1" dirty="0" smtClean="0">
                <a:solidFill>
                  <a:schemeClr val="tx1"/>
                </a:solidFill>
              </a:rPr>
              <a:t>Жіночий костюм. </a:t>
            </a:r>
            <a:r>
              <a:rPr lang="uk-UA" dirty="0" smtClean="0">
                <a:solidFill>
                  <a:schemeClr val="tx1"/>
                </a:solidFill>
              </a:rPr>
              <a:t>Бавовняна сорочка, пошита за традицією з уставками, пришитими до стану широким «змережуванням», з вишитими рукавами. Нагрудник, схожий на білоруський «</a:t>
            </a:r>
            <a:r>
              <a:rPr lang="uk-UA" dirty="0" err="1" smtClean="0">
                <a:solidFill>
                  <a:schemeClr val="tx1"/>
                </a:solidFill>
              </a:rPr>
              <a:t>саян</a:t>
            </a:r>
            <a:r>
              <a:rPr lang="uk-UA" dirty="0" smtClean="0">
                <a:solidFill>
                  <a:schemeClr val="tx1"/>
                </a:solidFill>
              </a:rPr>
              <a:t>», з шерстяної тканини синього кольору є комплексом ліфа з спідницею, фартух з такої ж тканини, оздоблений вишивкою гладдю та мережкою. Хустка квітчаста шерстяна. Прикраси: «</a:t>
            </a:r>
            <a:r>
              <a:rPr lang="uk-UA" dirty="0" err="1" smtClean="0">
                <a:solidFill>
                  <a:schemeClr val="tx1"/>
                </a:solidFill>
              </a:rPr>
              <a:t>плетьонка</a:t>
            </a:r>
            <a:r>
              <a:rPr lang="uk-UA" dirty="0" smtClean="0">
                <a:solidFill>
                  <a:schemeClr val="tx1"/>
                </a:solidFill>
              </a:rPr>
              <a:t>» з бісеру, «коралі».</a:t>
            </a:r>
            <a:endParaRPr lang="ru-RU" dirty="0" smtClean="0">
              <a:solidFill>
                <a:schemeClr val="tx1"/>
              </a:solidFill>
            </a:endParaRPr>
          </a:p>
          <a:p>
            <a:pPr algn="just"/>
            <a:r>
              <a:rPr lang="uk-UA" b="1" dirty="0" smtClean="0">
                <a:solidFill>
                  <a:schemeClr val="tx1"/>
                </a:solidFill>
              </a:rPr>
              <a:t>Дівочий костюм. </a:t>
            </a:r>
            <a:r>
              <a:rPr lang="uk-UA" dirty="0" smtClean="0">
                <a:solidFill>
                  <a:schemeClr val="tx1"/>
                </a:solidFill>
              </a:rPr>
              <a:t>Біла шовкова блузка вже з коротким рукавом, але з традиційним орнаментом, вишитим вздовж пазухи та на рукавах. Сарафан з квітчастої тканини відрізний, в талію. Прикраси: традиційна «</a:t>
            </a:r>
            <a:r>
              <a:rPr lang="uk-UA" dirty="0" err="1" smtClean="0">
                <a:solidFill>
                  <a:schemeClr val="tx1"/>
                </a:solidFill>
              </a:rPr>
              <a:t>плетьонка</a:t>
            </a:r>
            <a:r>
              <a:rPr lang="uk-UA" dirty="0" smtClean="0">
                <a:solidFill>
                  <a:schemeClr val="tx1"/>
                </a:solidFill>
              </a:rPr>
              <a:t>» з бісеру світлих кольорів.</a:t>
            </a:r>
            <a:endParaRPr lang="ru-RU" dirty="0" smtClean="0">
              <a:solidFill>
                <a:schemeClr val="tx1"/>
              </a:solidFill>
            </a:endParaRPr>
          </a:p>
          <a:p>
            <a:pPr algn="just"/>
            <a:endParaRPr lang="ru-RU" dirty="0">
              <a:solidFill>
                <a:schemeClr val="tx1"/>
              </a:solidFill>
            </a:endParaRPr>
          </a:p>
        </p:txBody>
      </p:sp>
      <p:pic>
        <p:nvPicPr>
          <p:cNvPr id="6" name="Рисунок 5" descr="Современный украинский костюм Житомирская область">
            <a:hlinkClick r:id="rId2" tgtFrame="_blank"/>
          </p:cNvPr>
          <p:cNvPicPr/>
          <p:nvPr/>
        </p:nvPicPr>
        <p:blipFill>
          <a:blip r:embed="rId3" cstate="print"/>
          <a:srcRect/>
          <a:stretch>
            <a:fillRect/>
          </a:stretch>
        </p:blipFill>
        <p:spPr bwMode="auto">
          <a:xfrm>
            <a:off x="5929322" y="1571612"/>
            <a:ext cx="2762256" cy="41434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428604"/>
            <a:ext cx="7772400" cy="785818"/>
          </a:xfrm>
        </p:spPr>
        <p:txBody>
          <a:bodyPr/>
          <a:lstStyle/>
          <a:p>
            <a:pPr algn="ctr"/>
            <a:r>
              <a:rPr lang="uk-UA" sz="2800" dirty="0" smtClean="0">
                <a:solidFill>
                  <a:srgbClr val="C00000"/>
                </a:solidFill>
              </a:rPr>
              <a:t>ТЕРНОПІЛЬСЬКА ОБЛАСТЬ</a:t>
            </a:r>
            <a:endParaRPr lang="ru-RU" dirty="0"/>
          </a:p>
        </p:txBody>
      </p:sp>
      <p:sp>
        <p:nvSpPr>
          <p:cNvPr id="5" name="Подзаголовок 4"/>
          <p:cNvSpPr>
            <a:spLocks noGrp="1"/>
          </p:cNvSpPr>
          <p:nvPr>
            <p:ph type="subTitle" idx="1"/>
          </p:nvPr>
        </p:nvSpPr>
        <p:spPr>
          <a:xfrm>
            <a:off x="722376" y="1285860"/>
            <a:ext cx="4778318" cy="4929222"/>
          </a:xfrm>
        </p:spPr>
        <p:txBody>
          <a:bodyPr>
            <a:normAutofit fontScale="85000" lnSpcReduction="10000"/>
          </a:bodyPr>
          <a:lstStyle/>
          <a:p>
            <a:pPr algn="just"/>
            <a:r>
              <a:rPr lang="uk-UA" b="1" dirty="0" smtClean="0">
                <a:solidFill>
                  <a:schemeClr val="tx1"/>
                </a:solidFill>
              </a:rPr>
              <a:t>Чоловічий костюм. 50—60-і </a:t>
            </a:r>
            <a:r>
              <a:rPr lang="uk-UA" b="1" dirty="0" err="1" smtClean="0">
                <a:solidFill>
                  <a:schemeClr val="tx1"/>
                </a:solidFill>
              </a:rPr>
              <a:t>pp</a:t>
            </a:r>
            <a:r>
              <a:rPr lang="uk-UA" b="1" dirty="0" smtClean="0">
                <a:solidFill>
                  <a:schemeClr val="tx1"/>
                </a:solidFill>
              </a:rPr>
              <a:t>. </a:t>
            </a:r>
            <a:r>
              <a:rPr lang="uk-UA" dirty="0" smtClean="0">
                <a:solidFill>
                  <a:schemeClr val="tx1"/>
                </a:solidFill>
              </a:rPr>
              <a:t>Сорочка синього кольору на кокетці, з поліхромною вишивкою маніжки, манжетів та подолу. Штани темні з фабричної шерстяної тканини. Сорочка носиться переважно поверх штанів «під пас».</a:t>
            </a:r>
            <a:endParaRPr lang="ru-RU" dirty="0" smtClean="0">
              <a:solidFill>
                <a:schemeClr val="tx1"/>
              </a:solidFill>
            </a:endParaRPr>
          </a:p>
          <a:p>
            <a:pPr algn="just"/>
            <a:r>
              <a:rPr lang="uk-UA" b="1" dirty="0" smtClean="0">
                <a:solidFill>
                  <a:schemeClr val="tx1"/>
                </a:solidFill>
              </a:rPr>
              <a:t>Дівочий костюм. 70-і </a:t>
            </a:r>
            <a:r>
              <a:rPr lang="uk-UA" b="1" dirty="0" err="1" smtClean="0">
                <a:solidFill>
                  <a:schemeClr val="tx1"/>
                </a:solidFill>
              </a:rPr>
              <a:t>pp</a:t>
            </a:r>
            <a:r>
              <a:rPr lang="uk-UA" b="1" dirty="0" smtClean="0">
                <a:solidFill>
                  <a:schemeClr val="tx1"/>
                </a:solidFill>
              </a:rPr>
              <a:t>. XX ст. </a:t>
            </a:r>
            <a:r>
              <a:rPr lang="uk-UA" dirty="0" smtClean="0">
                <a:solidFill>
                  <a:schemeClr val="tx1"/>
                </a:solidFill>
              </a:rPr>
              <a:t>Блузка з суцільним вишитим рукавом. Виріз горловини обшитий плетеною сіточкою з різноколірних ниток. </a:t>
            </a:r>
            <a:r>
              <a:rPr lang="uk-UA" dirty="0" err="1" smtClean="0">
                <a:solidFill>
                  <a:schemeClr val="tx1"/>
                </a:solidFill>
              </a:rPr>
              <a:t>Безрукавка-«сердак</a:t>
            </a:r>
            <a:r>
              <a:rPr lang="uk-UA" dirty="0" smtClean="0">
                <a:solidFill>
                  <a:schemeClr val="tx1"/>
                </a:solidFill>
              </a:rPr>
              <a:t>» вишита «коралями» і обшита по полах тасьмою. Спідниця «</a:t>
            </a:r>
            <a:r>
              <a:rPr lang="uk-UA" dirty="0" err="1" smtClean="0">
                <a:solidFill>
                  <a:schemeClr val="tx1"/>
                </a:solidFill>
              </a:rPr>
              <a:t>шаленова</a:t>
            </a:r>
            <a:r>
              <a:rPr lang="uk-UA" dirty="0" smtClean="0">
                <a:solidFill>
                  <a:schemeClr val="tx1"/>
                </a:solidFill>
              </a:rPr>
              <a:t>» з шерстяної тканини в квіточку.</a:t>
            </a:r>
            <a:endParaRPr lang="ru-RU" dirty="0" smtClean="0">
              <a:solidFill>
                <a:schemeClr val="tx1"/>
              </a:solidFill>
            </a:endParaRPr>
          </a:p>
          <a:p>
            <a:pPr algn="just"/>
            <a:endParaRPr lang="ru-RU" dirty="0">
              <a:solidFill>
                <a:schemeClr val="tx1"/>
              </a:solidFill>
            </a:endParaRPr>
          </a:p>
        </p:txBody>
      </p:sp>
      <p:pic>
        <p:nvPicPr>
          <p:cNvPr id="6" name="Рисунок 5" descr="Современный украинский костюм Тернопольская область">
            <a:hlinkClick r:id="rId2"/>
          </p:cNvPr>
          <p:cNvPicPr/>
          <p:nvPr/>
        </p:nvPicPr>
        <p:blipFill>
          <a:blip r:embed="rId3" cstate="print"/>
          <a:srcRect/>
          <a:stretch>
            <a:fillRect/>
          </a:stretch>
        </p:blipFill>
        <p:spPr bwMode="auto">
          <a:xfrm flipH="1">
            <a:off x="5857884" y="1357298"/>
            <a:ext cx="2857520" cy="400052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572000" y="571480"/>
            <a:ext cx="3992500" cy="285752"/>
          </a:xfrm>
        </p:spPr>
        <p:txBody>
          <a:bodyPr>
            <a:normAutofit/>
          </a:bodyPr>
          <a:lstStyle/>
          <a:p>
            <a:endParaRPr lang="ru-RU" sz="900" dirty="0"/>
          </a:p>
        </p:txBody>
      </p:sp>
      <p:sp>
        <p:nvSpPr>
          <p:cNvPr id="5" name="Подзаголовок 4"/>
          <p:cNvSpPr>
            <a:spLocks noGrp="1"/>
          </p:cNvSpPr>
          <p:nvPr>
            <p:ph type="subTitle" idx="1"/>
          </p:nvPr>
        </p:nvSpPr>
        <p:spPr>
          <a:xfrm>
            <a:off x="722376" y="642918"/>
            <a:ext cx="5707012" cy="5643602"/>
          </a:xfrm>
        </p:spPr>
        <p:txBody>
          <a:bodyPr>
            <a:normAutofit fontScale="92500" lnSpcReduction="20000"/>
          </a:bodyPr>
          <a:lstStyle/>
          <a:p>
            <a:pPr algn="ctr"/>
            <a:r>
              <a:rPr lang="uk-UA" b="1" dirty="0" smtClean="0">
                <a:solidFill>
                  <a:schemeClr val="tx1"/>
                </a:solidFill>
              </a:rPr>
              <a:t>Традиційне вбрання кожного народу є одним з найбільш масових видів його художньої творчості. Народний одяг відзначається простотою форм, стрункістю силуету, багатством і різноманітністю прикрас, насиченим колоритом. У ньому яскраво виявляється вміння народних майстрів за допомогою простих, логічних засобів органічно поєднувати практичність і красу. Багато творчої винахідливості й фантазії вклав у створення одягу український народ. Наче саму чудову природу України переносили в оздоблення костюма, в його радісну гаму народні умільці протягом століть. </a:t>
            </a:r>
            <a:endParaRPr lang="ru-RU" b="1" dirty="0">
              <a:solidFill>
                <a:schemeClr val="tx1"/>
              </a:solidFill>
            </a:endParaRPr>
          </a:p>
        </p:txBody>
      </p:sp>
      <p:pic>
        <p:nvPicPr>
          <p:cNvPr id="1026" name="Рисунок 3" descr="D:\люда\костюм\G02H.jpg"/>
          <p:cNvPicPr>
            <a:picLocks noChangeAspect="1" noChangeArrowheads="1"/>
          </p:cNvPicPr>
          <p:nvPr/>
        </p:nvPicPr>
        <p:blipFill>
          <a:blip r:embed="rId2" cstate="print"/>
          <a:srcRect/>
          <a:stretch>
            <a:fillRect/>
          </a:stretch>
        </p:blipFill>
        <p:spPr bwMode="auto">
          <a:xfrm>
            <a:off x="6500826" y="714356"/>
            <a:ext cx="1770755" cy="522217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214446"/>
          </a:xfrm>
        </p:spPr>
        <p:txBody>
          <a:bodyPr>
            <a:normAutofit fontScale="90000"/>
          </a:bodyPr>
          <a:lstStyle/>
          <a:p>
            <a:pPr algn="ctr"/>
            <a:r>
              <a:rPr lang="uk-UA" sz="2800" dirty="0" err="1" smtClean="0">
                <a:solidFill>
                  <a:srgbClr val="C00000"/>
                </a:solidFill>
              </a:rPr>
              <a:t>ІВАНО-ФРАНКІВСЬКА</a:t>
            </a:r>
            <a:r>
              <a:rPr lang="uk-UA" sz="2800" dirty="0" smtClean="0">
                <a:solidFill>
                  <a:srgbClr val="C00000"/>
                </a:solidFill>
              </a:rPr>
              <a:t> ОБЛАСТЬ</a:t>
            </a:r>
            <a:br>
              <a:rPr lang="uk-UA" sz="2800" dirty="0" smtClean="0">
                <a:solidFill>
                  <a:srgbClr val="C00000"/>
                </a:solidFill>
              </a:rPr>
            </a:br>
            <a:r>
              <a:rPr lang="uk-UA" sz="2800" dirty="0" smtClean="0">
                <a:solidFill>
                  <a:srgbClr val="C00000"/>
                </a:solidFill>
              </a:rPr>
              <a:t>70-і </a:t>
            </a:r>
            <a:r>
              <a:rPr lang="uk-UA" sz="2800" dirty="0" err="1" smtClean="0">
                <a:solidFill>
                  <a:srgbClr val="C00000"/>
                </a:solidFill>
              </a:rPr>
              <a:t>pp</a:t>
            </a:r>
            <a:r>
              <a:rPr lang="uk-UA" sz="2800" dirty="0" smtClean="0">
                <a:solidFill>
                  <a:srgbClr val="C00000"/>
                </a:solidFill>
              </a:rPr>
              <a:t>.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722376" y="1428736"/>
            <a:ext cx="4849756" cy="5000660"/>
          </a:xfrm>
        </p:spPr>
        <p:txBody>
          <a:bodyPr>
            <a:normAutofit fontScale="62500" lnSpcReduction="20000"/>
          </a:bodyPr>
          <a:lstStyle/>
          <a:p>
            <a:pPr algn="just"/>
            <a:r>
              <a:rPr lang="uk-UA" dirty="0" smtClean="0">
                <a:solidFill>
                  <a:schemeClr val="tx1"/>
                </a:solidFill>
              </a:rPr>
              <a:t>Багатошаровий, яскраво розшитий </a:t>
            </a:r>
            <a:r>
              <a:rPr lang="uk-UA" b="1" dirty="0" smtClean="0">
                <a:solidFill>
                  <a:schemeClr val="tx1"/>
                </a:solidFill>
              </a:rPr>
              <a:t>костюм молодої жінки</a:t>
            </a:r>
            <a:r>
              <a:rPr lang="uk-UA" dirty="0" smtClean="0">
                <a:solidFill>
                  <a:schemeClr val="tx1"/>
                </a:solidFill>
              </a:rPr>
              <a:t> є зразком, де органічно переплелися традиційні форми і декор з сучасним матеріалом. Сорочка з фабричного полотна з типовим для Поділля </a:t>
            </a:r>
            <a:r>
              <a:rPr lang="uk-UA" dirty="0" err="1" smtClean="0">
                <a:solidFill>
                  <a:schemeClr val="tx1"/>
                </a:solidFill>
              </a:rPr>
              <a:t>суцільнокроєним</a:t>
            </a:r>
            <a:r>
              <a:rPr lang="uk-UA" dirty="0" smtClean="0">
                <a:solidFill>
                  <a:schemeClr val="tx1"/>
                </a:solidFill>
              </a:rPr>
              <a:t> рукавом. Округлість рукава призбирана. Рукава, пазуха і поділ розшиті різноколірними «розшивками». Безрукавка і спідниця складають один ансамбль, вони з тонкої фабричної шерсті традиційного для Поділля темного кольору. Спідниця у складку з розшитим подолом. Безрукавка в талію, поли яскраво вишиті. На ногах </a:t>
            </a:r>
            <a:r>
              <a:rPr lang="uk-UA" dirty="0" err="1" smtClean="0">
                <a:solidFill>
                  <a:schemeClr val="tx1"/>
                </a:solidFill>
              </a:rPr>
              <a:t>туфлі-«постоли</a:t>
            </a:r>
            <a:r>
              <a:rPr lang="uk-UA" dirty="0" smtClean="0">
                <a:solidFill>
                  <a:schemeClr val="tx1"/>
                </a:solidFill>
              </a:rPr>
              <a:t>» традиційного типу.</a:t>
            </a:r>
            <a:endParaRPr lang="ru-RU" dirty="0" smtClean="0">
              <a:solidFill>
                <a:schemeClr val="tx1"/>
              </a:solidFill>
            </a:endParaRPr>
          </a:p>
          <a:p>
            <a:pPr algn="just"/>
            <a:r>
              <a:rPr lang="uk-UA" b="1" dirty="0" smtClean="0">
                <a:solidFill>
                  <a:schemeClr val="tx1"/>
                </a:solidFill>
              </a:rPr>
              <a:t>Жіночий костюм</a:t>
            </a:r>
            <a:r>
              <a:rPr lang="uk-UA" dirty="0" smtClean="0">
                <a:solidFill>
                  <a:schemeClr val="tx1"/>
                </a:solidFill>
              </a:rPr>
              <a:t>, що склався на традиційній основі. Блузка з фабричної тканини з </a:t>
            </a:r>
            <a:r>
              <a:rPr lang="uk-UA" dirty="0" err="1" smtClean="0">
                <a:solidFill>
                  <a:schemeClr val="tx1"/>
                </a:solidFill>
              </a:rPr>
              <a:t>суцільнокроєним</a:t>
            </a:r>
            <a:r>
              <a:rPr lang="uk-UA" dirty="0" smtClean="0">
                <a:solidFill>
                  <a:schemeClr val="tx1"/>
                </a:solidFill>
              </a:rPr>
              <a:t> рукавом. Вишивка на рукавах і пазусі однотонна (чорна) або ж двоколірна (чорна з червоним). Широка спідниця з яскравої фабричної тканини, переважно з малюнком (квіточки, горошок). Поділ спідниці прикрашають, як правило, кількома поперечними складками.</a:t>
            </a:r>
            <a:endParaRPr lang="ru-RU" dirty="0" smtClean="0">
              <a:solidFill>
                <a:schemeClr val="tx1"/>
              </a:solidFill>
            </a:endParaRPr>
          </a:p>
          <a:p>
            <a:endParaRPr lang="ru-RU" dirty="0"/>
          </a:p>
        </p:txBody>
      </p:sp>
      <p:pic>
        <p:nvPicPr>
          <p:cNvPr id="6" name="Рисунок 5" descr="Современный украинский костюм Тернопольская  Ивано-Франковская области">
            <a:hlinkClick r:id="rId2" tgtFrame="_blank"/>
          </p:cNvPr>
          <p:cNvPicPr/>
          <p:nvPr/>
        </p:nvPicPr>
        <p:blipFill>
          <a:blip r:embed="rId3" cstate="print"/>
          <a:srcRect/>
          <a:stretch>
            <a:fillRect/>
          </a:stretch>
        </p:blipFill>
        <p:spPr bwMode="auto">
          <a:xfrm flipH="1">
            <a:off x="5643570" y="1500174"/>
            <a:ext cx="3000396" cy="421484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428760"/>
          </a:xfrm>
        </p:spPr>
        <p:txBody>
          <a:bodyPr>
            <a:normAutofit/>
          </a:bodyPr>
          <a:lstStyle/>
          <a:p>
            <a:pPr algn="ctr"/>
            <a:r>
              <a:rPr lang="uk-UA" sz="2800" dirty="0" smtClean="0">
                <a:solidFill>
                  <a:srgbClr val="C00000"/>
                </a:solidFill>
              </a:rPr>
              <a:t>ХМЕЛЬНИЦЬКА ОБЛАСТЬ</a:t>
            </a:r>
            <a:br>
              <a:rPr lang="uk-UA" sz="2800" dirty="0" smtClean="0">
                <a:solidFill>
                  <a:srgbClr val="C00000"/>
                </a:solidFill>
              </a:rPr>
            </a:br>
            <a:r>
              <a:rPr lang="uk-UA" sz="2800" dirty="0" smtClean="0">
                <a:solidFill>
                  <a:srgbClr val="C00000"/>
                </a:solidFill>
              </a:rPr>
              <a:t>50-60-і </a:t>
            </a:r>
            <a:r>
              <a:rPr lang="uk-UA" sz="2800" dirty="0" err="1" smtClean="0">
                <a:solidFill>
                  <a:srgbClr val="C00000"/>
                </a:solidFill>
              </a:rPr>
              <a:t>p.p</a:t>
            </a:r>
            <a:r>
              <a:rPr lang="uk-UA" sz="2800" dirty="0" smtClean="0">
                <a:solidFill>
                  <a:srgbClr val="C00000"/>
                </a:solidFill>
              </a:rPr>
              <a:t>.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571472" y="1643050"/>
            <a:ext cx="5214974" cy="4714908"/>
          </a:xfrm>
        </p:spPr>
        <p:txBody>
          <a:bodyPr>
            <a:normAutofit fontScale="77500" lnSpcReduction="20000"/>
          </a:bodyPr>
          <a:lstStyle/>
          <a:p>
            <a:pPr algn="just"/>
            <a:r>
              <a:rPr lang="uk-UA" b="1" dirty="0" smtClean="0">
                <a:solidFill>
                  <a:schemeClr val="tx1"/>
                </a:solidFill>
              </a:rPr>
              <a:t>Жіночий костюм. </a:t>
            </a:r>
            <a:r>
              <a:rPr lang="uk-UA" dirty="0" smtClean="0">
                <a:solidFill>
                  <a:schemeClr val="tx1"/>
                </a:solidFill>
              </a:rPr>
              <a:t>На Вінниччині замість традиційної жіночої сорочки в наш час увійшла в побут сорочка «до талійки» з поліхромною вишивкою квіточками на кокетці і рукавах, з обов'язковою квіткою, вишитою на вирізі горловини. Рясна спідниця з барвистої тканини обшита по подолу зеленим плисом, фартух із ситцю із «шляркою» (оборкою) прикрашений кольоровими стрічка.</a:t>
            </a:r>
            <a:endParaRPr lang="ru-RU" dirty="0" smtClean="0">
              <a:solidFill>
                <a:schemeClr val="tx1"/>
              </a:solidFill>
            </a:endParaRPr>
          </a:p>
          <a:p>
            <a:pPr algn="just"/>
            <a:r>
              <a:rPr lang="uk-UA" b="1" dirty="0" smtClean="0">
                <a:solidFill>
                  <a:schemeClr val="tx1"/>
                </a:solidFill>
              </a:rPr>
              <a:t>Чоловічий костюм. </a:t>
            </a:r>
            <a:r>
              <a:rPr lang="uk-UA" dirty="0" smtClean="0">
                <a:solidFill>
                  <a:schemeClr val="tx1"/>
                </a:solidFill>
              </a:rPr>
              <a:t>Біла бавовняна сорочка з </a:t>
            </a:r>
            <a:r>
              <a:rPr lang="uk-UA" dirty="0" err="1" smtClean="0">
                <a:solidFill>
                  <a:schemeClr val="tx1"/>
                </a:solidFill>
              </a:rPr>
              <a:t>кокеткою-«пере-гинкою</a:t>
            </a:r>
            <a:r>
              <a:rPr lang="uk-UA" dirty="0" smtClean="0">
                <a:solidFill>
                  <a:schemeClr val="tx1"/>
                </a:solidFill>
              </a:rPr>
              <a:t>», від якої вздовж погруддя зроблені дрібненькі </a:t>
            </a:r>
            <a:r>
              <a:rPr lang="uk-UA" dirty="0" err="1" smtClean="0">
                <a:solidFill>
                  <a:schemeClr val="tx1"/>
                </a:solidFill>
              </a:rPr>
              <a:t>складочки-«фальбаночки</a:t>
            </a:r>
            <a:r>
              <a:rPr lang="uk-UA" dirty="0" smtClean="0">
                <a:solidFill>
                  <a:schemeClr val="tx1"/>
                </a:solidFill>
              </a:rPr>
              <a:t>». На комірі, пазусі та «дудах» поліхромна вишивка. Вузькі штани сучасного крою.</a:t>
            </a:r>
            <a:endParaRPr lang="ru-RU" dirty="0" smtClean="0">
              <a:solidFill>
                <a:schemeClr val="tx1"/>
              </a:solidFill>
            </a:endParaRPr>
          </a:p>
          <a:p>
            <a:pPr algn="just"/>
            <a:endParaRPr lang="ru-RU" dirty="0">
              <a:solidFill>
                <a:schemeClr val="tx1"/>
              </a:solidFill>
            </a:endParaRPr>
          </a:p>
        </p:txBody>
      </p:sp>
      <p:pic>
        <p:nvPicPr>
          <p:cNvPr id="6" name="Рисунок 5" descr="Современный украинский костюм  Винницкая Хмельницкая области">
            <a:hlinkClick r:id="rId2" tgtFrame="_blank"/>
          </p:cNvPr>
          <p:cNvPicPr/>
          <p:nvPr/>
        </p:nvPicPr>
        <p:blipFill>
          <a:blip r:embed="rId3" cstate="print"/>
          <a:srcRect/>
          <a:stretch>
            <a:fillRect/>
          </a:stretch>
        </p:blipFill>
        <p:spPr bwMode="auto">
          <a:xfrm>
            <a:off x="5857884" y="1643050"/>
            <a:ext cx="2690818" cy="407196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02920" y="357166"/>
            <a:ext cx="8183880" cy="1143008"/>
          </a:xfrm>
        </p:spPr>
        <p:txBody>
          <a:bodyPr>
            <a:normAutofit fontScale="90000"/>
          </a:bodyPr>
          <a:lstStyle/>
          <a:p>
            <a:pPr algn="ctr"/>
            <a:r>
              <a:rPr lang="uk-UA" sz="3100" dirty="0" smtClean="0">
                <a:solidFill>
                  <a:srgbClr val="C00000"/>
                </a:solidFill>
              </a:rPr>
              <a:t>Українські зачіски та головні убори </a:t>
            </a:r>
            <a:r>
              <a:rPr lang="ru-RU" dirty="0" smtClean="0"/>
              <a:t/>
            </a:r>
            <a:br>
              <a:rPr lang="ru-RU" dirty="0" smtClean="0"/>
            </a:br>
            <a:endParaRPr lang="ru-RU" dirty="0"/>
          </a:p>
        </p:txBody>
      </p:sp>
      <p:sp>
        <p:nvSpPr>
          <p:cNvPr id="7" name="Содержимое 6"/>
          <p:cNvSpPr>
            <a:spLocks noGrp="1"/>
          </p:cNvSpPr>
          <p:nvPr>
            <p:ph idx="1"/>
          </p:nvPr>
        </p:nvSpPr>
        <p:spPr>
          <a:xfrm>
            <a:off x="2786050" y="1428736"/>
            <a:ext cx="5900750" cy="4929222"/>
          </a:xfrm>
        </p:spPr>
        <p:txBody>
          <a:bodyPr>
            <a:normAutofit fontScale="40000" lnSpcReduction="20000"/>
          </a:bodyPr>
          <a:lstStyle/>
          <a:p>
            <a:pPr algn="just"/>
            <a:r>
              <a:rPr lang="uk-UA" sz="2900" b="1" i="1" dirty="0" smtClean="0"/>
              <a:t>Дівочі зачіски та головні убори</a:t>
            </a:r>
            <a:r>
              <a:rPr lang="uk-UA" sz="2900" dirty="0" smtClean="0"/>
              <a:t>. За часів Київської Русі дівчата носили розпущене волосся, розділене посередині. Ця традиція протягом століть зберігалася в побуті українських дівчат. Однак у кінці XIX — на початку XX ст. це явище вже стає винятковим і частіше пов'язується з тим чи іншим обрядом, зокрема весіллям. Під час праці волосся підв'язували або заплітали в одну чи дві коси. Дрібненько сплетені косички (дрібниці) були поширені серед дівчат Поділля, Київщини та Полтавщини. На Волині та й на тому ж Поділлі дівчата заплітали коси учетверо (батіжок)</a:t>
            </a:r>
          </a:p>
          <a:p>
            <a:pPr algn="just"/>
            <a:r>
              <a:rPr lang="uk-UA" sz="2900" dirty="0" smtClean="0"/>
              <a:t>У деяких місцевостях Прикарпаття зберігався старовинний звичай подовжувати природне волосся штучними косами з червоної бавовняної </a:t>
            </a:r>
            <a:r>
              <a:rPr lang="uk-UA" sz="2900" dirty="0" err="1" smtClean="0"/>
              <a:t>волічки</a:t>
            </a:r>
            <a:r>
              <a:rPr lang="uk-UA" sz="2900" dirty="0" smtClean="0"/>
              <a:t>. На Гуцульщині дівчата вплітали в косу нитку (</a:t>
            </a:r>
            <a:r>
              <a:rPr lang="uk-UA" sz="2900" dirty="0" err="1" smtClean="0"/>
              <a:t>шварку</a:t>
            </a:r>
            <a:r>
              <a:rPr lang="uk-UA" sz="2900" dirty="0" smtClean="0"/>
              <a:t>), на яку нанизували ґудзики. Для закріплення коси на голові її густо оплітали червоною вовною (</a:t>
            </a:r>
            <a:r>
              <a:rPr lang="uk-UA" sz="2900" dirty="0" err="1" smtClean="0"/>
              <a:t>попліткою</a:t>
            </a:r>
            <a:r>
              <a:rPr lang="uk-UA" sz="2900" dirty="0" smtClean="0"/>
              <a:t>) або прив'язували кінці кіс на тім'ї червоною стрічкою, яка закінчувалася на потилиці. Зачіску оздоблювали живими квітами — закосичували. На Покутті дівчата розділяли волосся на тім'ї на дві половини і заплітали над вухами коси (</a:t>
            </a:r>
            <a:r>
              <a:rPr lang="uk-UA" sz="2900" dirty="0" err="1" smtClean="0"/>
              <a:t>китки</a:t>
            </a:r>
            <a:r>
              <a:rPr lang="uk-UA" sz="2900" dirty="0" smtClean="0"/>
              <a:t>), які укладали на зразок вінка</a:t>
            </a:r>
          </a:p>
          <a:p>
            <a:pPr algn="just"/>
            <a:r>
              <a:rPr lang="uk-UA" sz="2900" dirty="0" smtClean="0"/>
              <a:t>Для дівчат Лівобережжя у святкові дні було типовим заплітання волосся в одну косу, яка вільно звисала за спину, а в будень — у дві, що закладалися вінком. На Правобережжі і в свято і в будень дівчата заплітали волосся здебільшого у дві коси, які в свято вільно спадали на спину, а в будень закріплювалися навколо голови. На Полтавщині дівчата інколи заплітали волосся в одну велику і кілька маленьких кіс. Відомі й більш складні види зачісок, наприклад, у зв'язку, при якій частину волосся спереду розділяли навпіл та напускали на обидві сторони чола, утворюючи так звані </a:t>
            </a:r>
            <a:r>
              <a:rPr lang="uk-UA" sz="2900" dirty="0" err="1" smtClean="0"/>
              <a:t>начоси</a:t>
            </a:r>
            <a:r>
              <a:rPr lang="uk-UA" sz="2900" dirty="0" smtClean="0"/>
              <a:t>, кінці яких закладали за вуха під коси.</a:t>
            </a:r>
            <a:endParaRPr lang="ru-RU" sz="2900" dirty="0" smtClean="0"/>
          </a:p>
          <a:p>
            <a:endParaRPr lang="ru-RU" dirty="0"/>
          </a:p>
        </p:txBody>
      </p:sp>
      <p:pic>
        <p:nvPicPr>
          <p:cNvPr id="3074" name="Рисунок 3" descr="!ciukr%204"/>
          <p:cNvPicPr>
            <a:picLocks noChangeAspect="1" noChangeArrowheads="1"/>
          </p:cNvPicPr>
          <p:nvPr/>
        </p:nvPicPr>
        <p:blipFill>
          <a:blip r:embed="rId2" cstate="print"/>
          <a:srcRect/>
          <a:stretch>
            <a:fillRect/>
          </a:stretch>
        </p:blipFill>
        <p:spPr bwMode="auto">
          <a:xfrm>
            <a:off x="571472" y="1500174"/>
            <a:ext cx="2492430" cy="33575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a:xfrm>
            <a:off x="2714612" y="530352"/>
            <a:ext cx="5972188" cy="5899044"/>
          </a:xfrm>
        </p:spPr>
        <p:txBody>
          <a:bodyPr>
            <a:normAutofit fontScale="92500" lnSpcReduction="20000"/>
          </a:bodyPr>
          <a:lstStyle/>
          <a:p>
            <a:pPr algn="just"/>
            <a:r>
              <a:rPr lang="uk-UA" sz="1400" dirty="0" smtClean="0"/>
              <a:t>Звичай прикрашати голову квітами (</a:t>
            </a:r>
            <a:r>
              <a:rPr lang="uk-UA" sz="1400" dirty="0" err="1" smtClean="0"/>
              <a:t>квітчатися</a:t>
            </a:r>
            <a:r>
              <a:rPr lang="uk-UA" sz="1400" dirty="0" smtClean="0"/>
              <a:t>) був дуже поширений. Заплітаючи волосся у дві коси, дівчата обвивали їх навколо голови та закріплювали за ними квіти, що створювало враження одягнутого на голову вінка.</a:t>
            </a:r>
          </a:p>
          <a:p>
            <a:pPr algn="just"/>
            <a:r>
              <a:rPr lang="uk-UA" sz="1400" dirty="0" smtClean="0"/>
              <a:t>Дівочі головні убори суттєво відрізнялися від жіночих. Їм притаманна велика різнобарвність і пишність кольорів. Особливим розмаїттям форм і оздоблень відзначалися весільні головні убори. Характерним для них було те, що верх голови, маківка, був завжди відкритим. Звідси й головний убір здебільшого мав </a:t>
            </a:r>
            <a:r>
              <a:rPr lang="uk-UA" sz="1400" dirty="0" err="1" smtClean="0"/>
              <a:t>вінкоподібний</a:t>
            </a:r>
            <a:r>
              <a:rPr lang="uk-UA" sz="1400" dirty="0" smtClean="0"/>
              <a:t> вигляд.</a:t>
            </a:r>
            <a:endParaRPr lang="ru-RU" sz="1400" dirty="0" smtClean="0"/>
          </a:p>
          <a:p>
            <a:pPr algn="just"/>
            <a:r>
              <a:rPr lang="uk-UA" sz="1400" dirty="0" err="1" smtClean="0"/>
              <a:t>Вінкоподібні</a:t>
            </a:r>
            <a:r>
              <a:rPr lang="uk-UA" sz="1400" dirty="0" smtClean="0"/>
              <a:t> головні убори поділяються на вінки-шнури, вінки площинні та вінки звиті. Матеріали, конструкція, форми й техніки їх виготовлення були найрізноманітнішими. Існували дівочі головні убори і інших форм.</a:t>
            </a:r>
          </a:p>
          <a:p>
            <a:pPr algn="just"/>
            <a:r>
              <a:rPr lang="uk-UA" sz="1400" dirty="0" smtClean="0"/>
              <a:t>Вінки-шнури мали вигляд тоненької яскравої стрічки, яку пов'язували навколо голови і закріпляли ззаду, стримуючи розпущене волосся. За таку стрічку, наприклад, на Чернігівщині затикали штучні або живі квіти, а на Київщині нашивали закладену у дрібні складки різнокольорову тканину, що імітувала вінок.</a:t>
            </a:r>
            <a:endParaRPr lang="ru-RU" sz="1400" dirty="0" smtClean="0"/>
          </a:p>
          <a:p>
            <a:pPr algn="just"/>
            <a:r>
              <a:rPr lang="uk-UA" sz="1400" dirty="0" smtClean="0"/>
              <a:t>Площинні вінки робили обов'язково на твердій (іноді картонній) основі, яка мала циліндричну форму. Часом на неї у багато рядків нашивали вузенькі різнокольорові стрічечки, зібрані у дрібні складки. Частіше ж основу обтягували шовковою тканиною, а зверху прикріплювали квіти.</a:t>
            </a:r>
          </a:p>
          <a:p>
            <a:pPr algn="just"/>
            <a:r>
              <a:rPr lang="uk-UA" sz="1400" dirty="0" smtClean="0"/>
              <a:t>Звиті вінки — найскладніша стадія розвитку дівочих головних уборів, яка мала значні територіальні відмінності. Так, на Середньому Подніпров'ї розмір квітів поступово зменшується в напрямку потилиці, в той час як в інших місцях (наприклад, на Поділлі) "</a:t>
            </a:r>
            <a:r>
              <a:rPr lang="uk-UA" sz="1400" dirty="0" err="1" smtClean="0"/>
              <a:t>квітчалися</a:t>
            </a:r>
            <a:r>
              <a:rPr lang="uk-UA" sz="1400" dirty="0" smtClean="0"/>
              <a:t>" в протилежному напрямку.</a:t>
            </a:r>
          </a:p>
          <a:p>
            <a:pPr algn="just"/>
            <a:r>
              <a:rPr lang="uk-UA" sz="1400" dirty="0" smtClean="0"/>
              <a:t>У звитому чубатому вінку композиційний акцент був спереду. Залежно від призначення такий вінок міг бути більш або менш нарядним і складним. Робили його з різних живих (чорнобривців, рожі, васильків, маку, жоржини, барвінку) або штучних (воскових чи паперових) квітів, прикрашали сусальним золотом, пташиним пір'ям, пофарбованим у яскраві кольори. Ззаду на спину опускалися барвисті стрічки</a:t>
            </a:r>
            <a:endParaRPr lang="ru-RU" sz="1400" dirty="0"/>
          </a:p>
        </p:txBody>
      </p:sp>
      <p:pic>
        <p:nvPicPr>
          <p:cNvPr id="8" name="Рисунок 7" descr="Рис. 1. Дівчина у вінку (мал. О. Косміної)"/>
          <p:cNvPicPr/>
          <p:nvPr/>
        </p:nvPicPr>
        <p:blipFill>
          <a:blip r:embed="rId2" cstate="print"/>
          <a:srcRect/>
          <a:stretch>
            <a:fillRect/>
          </a:stretch>
        </p:blipFill>
        <p:spPr bwMode="auto">
          <a:xfrm flipH="1">
            <a:off x="642910" y="928670"/>
            <a:ext cx="2095528"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857620" y="530352"/>
            <a:ext cx="4829180" cy="5827606"/>
          </a:xfrm>
        </p:spPr>
        <p:txBody>
          <a:bodyPr>
            <a:noAutofit/>
          </a:bodyPr>
          <a:lstStyle/>
          <a:p>
            <a:r>
              <a:rPr lang="uk-UA" sz="1100" b="1" dirty="0" smtClean="0"/>
              <a:t>На Західній Україні зачіски прикрашали </a:t>
            </a:r>
            <a:r>
              <a:rPr lang="uk-UA" sz="1100" b="1" dirty="0" err="1" smtClean="0"/>
              <a:t>уплітами</a:t>
            </a:r>
            <a:r>
              <a:rPr lang="uk-UA" sz="1100" b="1" dirty="0" smtClean="0"/>
              <a:t>, ґерданами зі скляних намистин, листками позолоченого барвінку тощо. Дівчата підв'язували підборіддя червоною хустиною і, піднявши її на тім'я, опускали кінці з тороками за голову — у переміть. Попід хусткою з боків голови втикали живі або штучні квіти — </a:t>
            </a:r>
            <a:r>
              <a:rPr lang="uk-UA" sz="1100" b="1" dirty="0" err="1" smtClean="0"/>
              <a:t>чічки</a:t>
            </a:r>
            <a:r>
              <a:rPr lang="uk-UA" sz="1100" b="1" dirty="0" smtClean="0"/>
              <a:t>. На Івано-Франківщині до кіс прив'язували цілі жмути червоної, рідше різнокольорової вовни, яку опускали на плечі, — уплітки. Гуцулки носили З. в. зі стеклярусу та стрічок, штучних квітів і павиного пір'я — </a:t>
            </a:r>
            <a:r>
              <a:rPr lang="uk-UA" sz="1100" b="1" dirty="0" err="1" smtClean="0"/>
              <a:t>карабулі</a:t>
            </a:r>
            <a:r>
              <a:rPr lang="uk-UA" sz="1100" b="1" dirty="0" smtClean="0"/>
              <a:t>. На весілля одягали головний убір на зразок шапочки, зроблений з ґерданів та стрічок і оздоблений спереду круглими металевими бляшками, а збоку китицями квітів.</a:t>
            </a:r>
            <a:endParaRPr lang="ru-RU" sz="1100" b="1" dirty="0" smtClean="0"/>
          </a:p>
          <a:p>
            <a:r>
              <a:rPr lang="uk-UA" sz="1100" b="1" dirty="0" smtClean="0"/>
              <a:t>На свята прикрашали коси квітами або дрібним пір'ям, яке вмочували в розтоплений віск. Поверх усього цього накладали різнокольорові шовкові стрічки, кінці яких опускали на плечі. Під час праці дівчата підв'язували волосся стрічками.</a:t>
            </a:r>
            <a:endParaRPr lang="ru-RU" sz="1100" b="1" dirty="0" smtClean="0"/>
          </a:p>
          <a:p>
            <a:r>
              <a:rPr lang="uk-UA" sz="1100" b="1" dirty="0" err="1" smtClean="0"/>
              <a:t>Лопатушка</a:t>
            </a:r>
            <a:r>
              <a:rPr lang="uk-UA" sz="1100" b="1" dirty="0" smtClean="0"/>
              <a:t>. Цей головний убір складався з окремих круглих звивів закладеної у дрібні складки різнокольорової тканини або шовкової стрічки, які закріплювалися на твердій основі циліндричної форми. Побутував на Полтавщині.</a:t>
            </a:r>
          </a:p>
          <a:p>
            <a:r>
              <a:rPr lang="uk-UA" sz="1100" b="1" dirty="0" smtClean="0"/>
              <a:t>Пов'язка — закріплений на каркасі яскравий шерстяний плато. (Чернігівщина, Полтавщина).</a:t>
            </a:r>
            <a:endParaRPr lang="ru-RU" sz="1100" b="1" dirty="0" smtClean="0"/>
          </a:p>
          <a:p>
            <a:r>
              <a:rPr lang="uk-UA" sz="1100" b="1" dirty="0" err="1" smtClean="0"/>
              <a:t>Стрічки-бинди</a:t>
            </a:r>
            <a:r>
              <a:rPr lang="uk-UA" sz="1100" b="1" dirty="0" smtClean="0"/>
              <a:t>. За допомогою таких різнокольорових стрічок дівчата прикрашали весь комплекс свого вбрання, прикріплюючи їх у великій кількості до стрічки або вінка на потилиці або пришиваючи до стрічки, яку пов'язували на шиї (Чернігівщина, Лівобережна Київщина та Черкащина).</a:t>
            </a:r>
            <a:br>
              <a:rPr lang="uk-UA" sz="1100" b="1" dirty="0" smtClean="0"/>
            </a:br>
            <a:endParaRPr lang="uk-UA" sz="1100" b="1" dirty="0" smtClean="0"/>
          </a:p>
          <a:p>
            <a:r>
              <a:rPr lang="uk-UA" sz="1100" b="1" dirty="0" smtClean="0"/>
              <a:t>Чільця — низка тоненьких орнаментованих латунних пластинок, що спадали на чоло. Ч., які побутували у XIX ст. на Гуцульщині, зберегли багато архаїчних рис і нагадують старовинні головні прикраси періоду Київської Русі.</a:t>
            </a:r>
            <a:endParaRPr lang="ru-RU" sz="1100" b="1" dirty="0"/>
          </a:p>
        </p:txBody>
      </p:sp>
      <p:pic>
        <p:nvPicPr>
          <p:cNvPr id="4" name="Рисунок 3" descr="D:\люда\Картини\веншг.jpg"/>
          <p:cNvPicPr/>
          <p:nvPr/>
        </p:nvPicPr>
        <p:blipFill>
          <a:blip r:embed="rId2" cstate="print"/>
          <a:srcRect/>
          <a:stretch>
            <a:fillRect/>
          </a:stretch>
        </p:blipFill>
        <p:spPr bwMode="auto">
          <a:xfrm>
            <a:off x="857224" y="3571876"/>
            <a:ext cx="2833692"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Рисунок 2" descr="Big-venok"/>
          <p:cNvPicPr>
            <a:picLocks noChangeAspect="1" noChangeArrowheads="1"/>
          </p:cNvPicPr>
          <p:nvPr/>
        </p:nvPicPr>
        <p:blipFill>
          <a:blip r:embed="rId3" cstate="print"/>
          <a:srcRect/>
          <a:stretch>
            <a:fillRect/>
          </a:stretch>
        </p:blipFill>
        <p:spPr bwMode="auto">
          <a:xfrm>
            <a:off x="928662" y="857232"/>
            <a:ext cx="266118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00042"/>
            <a:ext cx="7772400" cy="1000132"/>
          </a:xfrm>
        </p:spPr>
        <p:txBody>
          <a:bodyPr>
            <a:normAutofit/>
          </a:bodyPr>
          <a:lstStyle/>
          <a:p>
            <a:pPr algn="ctr"/>
            <a:r>
              <a:rPr lang="uk-UA" sz="2800" dirty="0" smtClean="0">
                <a:solidFill>
                  <a:srgbClr val="C00000"/>
                </a:solidFill>
              </a:rPr>
              <a:t>Зачіски та головні убори </a:t>
            </a:r>
            <a:br>
              <a:rPr lang="uk-UA" sz="2800" dirty="0" smtClean="0">
                <a:solidFill>
                  <a:srgbClr val="C00000"/>
                </a:solidFill>
              </a:rPr>
            </a:br>
            <a:r>
              <a:rPr lang="uk-UA" sz="2800" dirty="0" smtClean="0">
                <a:solidFill>
                  <a:srgbClr val="C00000"/>
                </a:solidFill>
              </a:rPr>
              <a:t>заміжніх жінок</a:t>
            </a:r>
            <a:endParaRPr lang="ru-RU" sz="2800" dirty="0">
              <a:solidFill>
                <a:srgbClr val="C00000"/>
              </a:solidFill>
            </a:endParaRPr>
          </a:p>
        </p:txBody>
      </p:sp>
      <p:sp>
        <p:nvSpPr>
          <p:cNvPr id="5" name="Подзаголовок 4"/>
          <p:cNvSpPr>
            <a:spLocks noGrp="1"/>
          </p:cNvSpPr>
          <p:nvPr>
            <p:ph type="subTitle" idx="1"/>
          </p:nvPr>
        </p:nvSpPr>
        <p:spPr>
          <a:xfrm>
            <a:off x="3571868" y="1571612"/>
            <a:ext cx="4922908" cy="4857784"/>
          </a:xfrm>
        </p:spPr>
        <p:txBody>
          <a:bodyPr>
            <a:normAutofit fontScale="62500" lnSpcReduction="20000"/>
          </a:bodyPr>
          <a:lstStyle/>
          <a:p>
            <a:pPr algn="just"/>
            <a:r>
              <a:rPr lang="uk-UA" dirty="0" smtClean="0">
                <a:solidFill>
                  <a:schemeClr val="tx1"/>
                </a:solidFill>
              </a:rPr>
              <a:t>Зачіски заміжніх жінок помітно відрізнялися від дівочих. За давнім звичаєм, вони не заплітали волосся в коси, а, розділивши навпіл, зав'язували у </a:t>
            </a:r>
            <a:r>
              <a:rPr lang="uk-UA" dirty="0" err="1" smtClean="0">
                <a:solidFill>
                  <a:schemeClr val="tx1"/>
                </a:solidFill>
              </a:rPr>
              <a:t>жгут</a:t>
            </a:r>
            <a:r>
              <a:rPr lang="uk-UA" dirty="0" smtClean="0">
                <a:solidFill>
                  <a:schemeClr val="tx1"/>
                </a:solidFill>
              </a:rPr>
              <a:t> та звивали у плаский клубок на потилиці. У XIX — на початку XX ст. на значній території У країн й зачіска жіночого волосся зводилася до простого закручування його у вузол і підтикання під головний убір. У ряді районів Подністров'я та на </a:t>
            </a:r>
            <a:r>
              <a:rPr lang="uk-UA" dirty="0" err="1" smtClean="0">
                <a:solidFill>
                  <a:schemeClr val="tx1"/>
                </a:solidFill>
              </a:rPr>
              <a:t>Бойківщині</a:t>
            </a:r>
            <a:r>
              <a:rPr lang="uk-UA" dirty="0" smtClean="0">
                <a:solidFill>
                  <a:schemeClr val="tx1"/>
                </a:solidFill>
              </a:rPr>
              <a:t> жінки, однак, заплітали волосся у дві коси, подовжені </a:t>
            </a:r>
            <a:r>
              <a:rPr lang="uk-UA" dirty="0" err="1" smtClean="0">
                <a:solidFill>
                  <a:schemeClr val="tx1"/>
                </a:solidFill>
              </a:rPr>
              <a:t>уплітами</a:t>
            </a:r>
            <a:r>
              <a:rPr lang="uk-UA" dirty="0" smtClean="0">
                <a:solidFill>
                  <a:schemeClr val="tx1"/>
                </a:solidFill>
              </a:rPr>
              <a:t> з червоної вовни. Над чолом вони укладали очіпок, зроблений з кольорової бавовняної хустки, тісно зав'язаної на дерев'яному обручі. Очіпок оздоблювали низкою великих </a:t>
            </a:r>
            <a:r>
              <a:rPr lang="uk-UA" dirty="0" err="1" smtClean="0">
                <a:solidFill>
                  <a:schemeClr val="tx1"/>
                </a:solidFill>
              </a:rPr>
              <a:t>заколок</a:t>
            </a:r>
            <a:r>
              <a:rPr lang="uk-UA" dirty="0" smtClean="0">
                <a:solidFill>
                  <a:schemeClr val="tx1"/>
                </a:solidFill>
              </a:rPr>
              <a:t> із блискучими золотавими головками. Від нього на плечі звисали дві довгі червоні стрічки (партиці) поміж косами, що спадали нижче талії. Поверх очіпка носили білу хустку, зав'язану так, що два кінці, схрещуючись під підборіддям, зав'язувалися на шиї.</a:t>
            </a:r>
          </a:p>
          <a:p>
            <a:pPr algn="just"/>
            <a:r>
              <a:rPr lang="uk-UA" dirty="0" smtClean="0">
                <a:solidFill>
                  <a:schemeClr val="tx1"/>
                </a:solidFill>
              </a:rPr>
              <a:t>"Засвітити волосся" — давній термін, що означав ходити з непокритою головою. Для заміжньої жінки це вважалося тяжким гріхом. За народними уявленнями, простоволоса заміжня жінка накликала неврожай, хвороби та пошесті.</a:t>
            </a:r>
            <a:endParaRPr lang="ru-RU" dirty="0">
              <a:solidFill>
                <a:schemeClr val="tx1"/>
              </a:solidFill>
            </a:endParaRPr>
          </a:p>
        </p:txBody>
      </p:sp>
      <p:pic>
        <p:nvPicPr>
          <p:cNvPr id="6" name="Рисунок 5" descr="http://etno.us.org.ua/mynuvshyna/pic098.jpg"/>
          <p:cNvPicPr/>
          <p:nvPr/>
        </p:nvPicPr>
        <p:blipFill>
          <a:blip r:embed="rId2" cstate="print"/>
          <a:srcRect/>
          <a:stretch>
            <a:fillRect/>
          </a:stretch>
        </p:blipFill>
        <p:spPr bwMode="auto">
          <a:xfrm>
            <a:off x="642910" y="1643050"/>
            <a:ext cx="2900369" cy="4214842"/>
          </a:xfrm>
          <a:prstGeom prst="rect">
            <a:avLst/>
          </a:prstGeom>
          <a:ln>
            <a:noFill/>
          </a:ln>
          <a:effectLst>
            <a:outerShdw blurRad="190500" algn="tl" rotWithShape="0">
              <a:srgbClr val="000000">
                <a:alpha val="70000"/>
              </a:srgbClr>
            </a:outerShdw>
          </a:effec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00042"/>
            <a:ext cx="7772400" cy="571504"/>
          </a:xfrm>
        </p:spPr>
        <p:txBody>
          <a:bodyPr>
            <a:normAutofit/>
          </a:bodyPr>
          <a:lstStyle/>
          <a:p>
            <a:pPr algn="ctr"/>
            <a:r>
              <a:rPr lang="uk-UA" sz="2800" dirty="0" smtClean="0">
                <a:solidFill>
                  <a:srgbClr val="C00000"/>
                </a:solidFill>
              </a:rPr>
              <a:t>Чоловічі зачіски та головні убори</a:t>
            </a:r>
            <a:endParaRPr lang="ru-RU" sz="2800" dirty="0">
              <a:solidFill>
                <a:srgbClr val="C00000"/>
              </a:solidFill>
            </a:endParaRPr>
          </a:p>
        </p:txBody>
      </p:sp>
      <p:sp>
        <p:nvSpPr>
          <p:cNvPr id="5" name="Подзаголовок 4"/>
          <p:cNvSpPr>
            <a:spLocks noGrp="1"/>
          </p:cNvSpPr>
          <p:nvPr>
            <p:ph type="subTitle" idx="1"/>
          </p:nvPr>
        </p:nvSpPr>
        <p:spPr>
          <a:xfrm>
            <a:off x="395536" y="1124744"/>
            <a:ext cx="8286808" cy="5214974"/>
          </a:xfrm>
        </p:spPr>
        <p:txBody>
          <a:bodyPr>
            <a:noAutofit/>
          </a:bodyPr>
          <a:lstStyle/>
          <a:p>
            <a:pPr algn="just"/>
            <a:r>
              <a:rPr lang="uk-UA" sz="1400" b="1" dirty="0" smtClean="0">
                <a:solidFill>
                  <a:schemeClr val="tx1"/>
                </a:solidFill>
              </a:rPr>
              <a:t>Для найбільш поширених чоловічих зачісок українських селян XIX ст. характерне досить високе підрізання волосся навколо всієї голови. Верхнє волосся біля маківки прикривало підголені місця. Головні убори були більш різноманітними. Залежно від сезону, місцевих традицій тощо їх робили із різних матеріалів та багатьох форм. Деякі різновиди мали пишне оздоблення, особливо на Західній Україні</a:t>
            </a:r>
            <a:r>
              <a:rPr lang="uk-UA" sz="1400" b="1" dirty="0" smtClean="0">
                <a:solidFill>
                  <a:schemeClr val="tx1"/>
                </a:solidFill>
              </a:rPr>
              <a:t>.</a:t>
            </a:r>
            <a:endParaRPr lang="uk-UA" sz="1400" b="1" dirty="0" smtClean="0">
              <a:solidFill>
                <a:schemeClr val="tx1"/>
              </a:solidFill>
            </a:endParaRPr>
          </a:p>
          <a:p>
            <a:pPr algn="just"/>
            <a:r>
              <a:rPr lang="uk-UA" sz="1400" b="1" dirty="0" err="1" smtClean="0">
                <a:solidFill>
                  <a:schemeClr val="tx1"/>
                </a:solidFill>
              </a:rPr>
              <a:t>Підворота</a:t>
            </a:r>
            <a:r>
              <a:rPr lang="uk-UA" sz="1400" b="1" dirty="0" smtClean="0">
                <a:solidFill>
                  <a:schemeClr val="tx1"/>
                </a:solidFill>
              </a:rPr>
              <a:t> — повсюдно поширена на Україні зачіска, коли волосся підрізалося навколо голови, а на потилиці залишалося дещо довшим. Гуцули залишали волосся ззаду досить довгим, іноді заплітаючи його в одну чи дві коси</a:t>
            </a:r>
            <a:r>
              <a:rPr lang="uk-UA" sz="1400" b="1" dirty="0" smtClean="0">
                <a:solidFill>
                  <a:schemeClr val="tx1"/>
                </a:solidFill>
              </a:rPr>
              <a:t>.</a:t>
            </a:r>
            <a:endParaRPr lang="uk-UA" sz="1400" b="1" dirty="0" smtClean="0">
              <a:solidFill>
                <a:schemeClr val="tx1"/>
              </a:solidFill>
            </a:endParaRPr>
          </a:p>
          <a:p>
            <a:pPr algn="just"/>
            <a:r>
              <a:rPr lang="uk-UA" sz="1400" b="1" dirty="0" smtClean="0">
                <a:solidFill>
                  <a:schemeClr val="tx1"/>
                </a:solidFill>
              </a:rPr>
              <a:t>"Під макітру" ("в кружок") — спосіб підстригання, відомий з XVII ст., коли за краєм накладеної на голову макітри відтинали волосся рівно довкола голови. Ця стрижка збереглася на Поділлі до початку XX ст. Їй передувала традиція голити всю голову, залишаючи на маківці довгого чуба (оселедця), який закручували за вухо. Ця традиція побутувала переважно серед запорізького козацтва</a:t>
            </a:r>
            <a:r>
              <a:rPr lang="uk-UA" sz="1400" b="1" dirty="0" smtClean="0">
                <a:solidFill>
                  <a:schemeClr val="tx1"/>
                </a:solidFill>
              </a:rPr>
              <a:t>.</a:t>
            </a:r>
            <a:endParaRPr lang="ru-RU" sz="1400" b="1" dirty="0" smtClean="0">
              <a:solidFill>
                <a:schemeClr val="tx1"/>
              </a:solidFill>
            </a:endParaRPr>
          </a:p>
          <a:p>
            <a:pPr algn="just"/>
            <a:r>
              <a:rPr lang="uk-UA" sz="1400" b="1" dirty="0" smtClean="0">
                <a:solidFill>
                  <a:schemeClr val="tx1"/>
                </a:solidFill>
              </a:rPr>
              <a:t>Брилі (солом'яники) займали важливе місце серед головних уборів українських селян. Їх плели різними способами: рівною широкою стрічкою, а також у зубчики, в луску, косичкою тощо. Перші носили назву простих, а інші — зубчастих. Широкою популярністю користувалися брилі з широкими крисами і головкою у вигляді зрізаного конуса</a:t>
            </a:r>
            <a:r>
              <a:rPr lang="uk-UA" sz="1400" b="1" dirty="0" smtClean="0">
                <a:solidFill>
                  <a:schemeClr val="tx1"/>
                </a:solidFill>
              </a:rPr>
              <a:t>.</a:t>
            </a:r>
            <a:endParaRPr lang="ru-RU" sz="1400" b="1" dirty="0" smtClean="0">
              <a:solidFill>
                <a:schemeClr val="tx1"/>
              </a:solidFill>
            </a:endParaRPr>
          </a:p>
          <a:p>
            <a:pPr algn="just"/>
            <a:r>
              <a:rPr lang="uk-UA" sz="1400" b="1" dirty="0" smtClean="0">
                <a:solidFill>
                  <a:schemeClr val="tx1"/>
                </a:solidFill>
              </a:rPr>
              <a:t>Солом'яні капелюхи Буковинського Поділля мали високе дно та вузькі загнуті догори криси, які облямовувалися чорною стрічкою, оздоблювалися квітами, ґерданами та півнячим пір'ям. На Подністров'ї високі головки капелюхів прикрашали плетеними із різнокольорового бісеру ґерданами, павиним пір'ям, паперовими й волічковими квітами</a:t>
            </a:r>
            <a:r>
              <a:rPr lang="uk-UA" sz="1400" b="1" dirty="0" smtClean="0">
                <a:solidFill>
                  <a:schemeClr val="tx1"/>
                </a:solidFill>
              </a:rPr>
              <a:t>.</a:t>
            </a:r>
            <a:endParaRPr lang="ru-RU" sz="1400" b="1" dirty="0" smtClean="0">
              <a:solidFill>
                <a:schemeClr val="tx1"/>
              </a:solidFill>
            </a:endParaRPr>
          </a:p>
          <a:p>
            <a:pPr algn="just"/>
            <a:r>
              <a:rPr lang="uk-UA" sz="1400" b="1" dirty="0" smtClean="0">
                <a:solidFill>
                  <a:schemeClr val="tx1"/>
                </a:solidFill>
              </a:rPr>
              <a:t>Шапки (капелюхи) — найдавніший тип чоловічих головних уборів. Узимку носили шапки з овечого хутра або суконні з хутровою опушкою. Ця стародавня традиція зберігалася до початку XX ст. Носили їх залежно від місцевих звичаїв — прямо на всю голову, заломлюючи посередині, зсуваючи на потилицю або </a:t>
            </a:r>
            <a:r>
              <a:rPr lang="uk-UA" sz="1400" b="1" dirty="0" err="1" smtClean="0">
                <a:solidFill>
                  <a:schemeClr val="tx1"/>
                </a:solidFill>
              </a:rPr>
              <a:t>набакир</a:t>
            </a:r>
            <a:r>
              <a:rPr lang="uk-UA" sz="1400" b="1" dirty="0" smtClean="0">
                <a:solidFill>
                  <a:schemeClr val="tx1"/>
                </a:solidFill>
              </a:rPr>
              <a:t>.</a:t>
            </a:r>
            <a:endParaRPr lang="ru-RU" sz="1400" b="1" dirty="0" smtClean="0">
              <a:solidFill>
                <a:schemeClr val="tx1"/>
              </a:solidFill>
            </a:endParaRPr>
          </a:p>
        </p:txBody>
      </p:sp>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357322"/>
          </a:xfrm>
        </p:spPr>
        <p:txBody>
          <a:bodyPr>
            <a:normAutofit/>
          </a:bodyPr>
          <a:lstStyle/>
          <a:p>
            <a:pPr algn="ctr"/>
            <a:r>
              <a:rPr lang="uk-UA" sz="3100" dirty="0" smtClean="0">
                <a:solidFill>
                  <a:srgbClr val="C00000"/>
                </a:solidFill>
              </a:rPr>
              <a:t>СЛОВНИК </a:t>
            </a:r>
            <a:r>
              <a:rPr lang="uk-UA" sz="3100" smtClean="0">
                <a:solidFill>
                  <a:srgbClr val="C00000"/>
                </a:solidFill>
              </a:rPr>
              <a:t>СПЕЦІАЛЬНИХ ТЕРМІНІВ</a:t>
            </a:r>
            <a:r>
              <a:rPr lang="ru-RU" dirty="0" smtClean="0"/>
              <a:t/>
            </a:r>
            <a:br>
              <a:rPr lang="ru-RU" dirty="0" smtClean="0"/>
            </a:br>
            <a:endParaRPr lang="ru-RU" dirty="0"/>
          </a:p>
        </p:txBody>
      </p:sp>
      <p:sp>
        <p:nvSpPr>
          <p:cNvPr id="5" name="Подзаголовок 4"/>
          <p:cNvSpPr>
            <a:spLocks noGrp="1"/>
          </p:cNvSpPr>
          <p:nvPr>
            <p:ph type="subTitle" idx="1"/>
          </p:nvPr>
        </p:nvSpPr>
        <p:spPr>
          <a:xfrm>
            <a:off x="755576" y="1052736"/>
            <a:ext cx="7772400" cy="4929222"/>
          </a:xfrm>
        </p:spPr>
        <p:txBody>
          <a:bodyPr>
            <a:noAutofit/>
          </a:bodyPr>
          <a:lstStyle/>
          <a:p>
            <a:pPr algn="l"/>
            <a:r>
              <a:rPr lang="uk-UA" sz="1500" b="1" dirty="0" err="1" smtClean="0">
                <a:solidFill>
                  <a:schemeClr val="tx1"/>
                </a:solidFill>
              </a:rPr>
              <a:t>Андарак</a:t>
            </a:r>
            <a:r>
              <a:rPr lang="uk-UA" sz="1500" b="1" dirty="0" smtClean="0">
                <a:solidFill>
                  <a:schemeClr val="tx1"/>
                </a:solidFill>
              </a:rPr>
              <a:t> — вид спідниці з цупкої тканини.</a:t>
            </a:r>
            <a:br>
              <a:rPr lang="uk-UA" sz="1500" b="1" dirty="0" smtClean="0">
                <a:solidFill>
                  <a:schemeClr val="tx1"/>
                </a:solidFill>
              </a:rPr>
            </a:br>
            <a:r>
              <a:rPr lang="uk-UA" sz="1500" b="1" dirty="0" err="1" smtClean="0">
                <a:solidFill>
                  <a:schemeClr val="tx1"/>
                </a:solidFill>
              </a:rPr>
              <a:t>Бавниця</a:t>
            </a:r>
            <a:r>
              <a:rPr lang="uk-UA" sz="1500" b="1" dirty="0" smtClean="0">
                <a:solidFill>
                  <a:schemeClr val="tx1"/>
                </a:solidFill>
              </a:rPr>
              <a:t> — китиці.</a:t>
            </a:r>
            <a:br>
              <a:rPr lang="uk-UA" sz="1500" b="1" dirty="0" smtClean="0">
                <a:solidFill>
                  <a:schemeClr val="tx1"/>
                </a:solidFill>
              </a:rPr>
            </a:br>
            <a:r>
              <a:rPr lang="uk-UA" sz="1500" b="1" dirty="0" err="1" smtClean="0">
                <a:solidFill>
                  <a:schemeClr val="tx1"/>
                </a:solidFill>
              </a:rPr>
              <a:t>Бертусова</a:t>
            </a:r>
            <a:r>
              <a:rPr lang="uk-UA" sz="1500" b="1" dirty="0" smtClean="0">
                <a:solidFill>
                  <a:schemeClr val="tx1"/>
                </a:solidFill>
              </a:rPr>
              <a:t> тканина — блискуча тканина фабричного виробництва.</a:t>
            </a:r>
            <a:br>
              <a:rPr lang="uk-UA" sz="1500" b="1" dirty="0" smtClean="0">
                <a:solidFill>
                  <a:schemeClr val="tx1"/>
                </a:solidFill>
              </a:rPr>
            </a:br>
            <a:r>
              <a:rPr lang="uk-UA" sz="1500" b="1" dirty="0" err="1" smtClean="0">
                <a:solidFill>
                  <a:schemeClr val="tx1"/>
                </a:solidFill>
              </a:rPr>
              <a:t>Бамбак</a:t>
            </a:r>
            <a:r>
              <a:rPr lang="uk-UA" sz="1500" b="1" dirty="0" smtClean="0">
                <a:solidFill>
                  <a:schemeClr val="tx1"/>
                </a:solidFill>
              </a:rPr>
              <a:t> — бавовняна тканина фабричного виробництва.</a:t>
            </a:r>
            <a:br>
              <a:rPr lang="uk-UA" sz="1500" b="1" dirty="0" smtClean="0">
                <a:solidFill>
                  <a:schemeClr val="tx1"/>
                </a:solidFill>
              </a:rPr>
            </a:br>
            <a:r>
              <a:rPr lang="uk-UA" sz="1500" b="1" dirty="0" err="1" smtClean="0">
                <a:solidFill>
                  <a:schemeClr val="tx1"/>
                </a:solidFill>
              </a:rPr>
              <a:t>Букурійка</a:t>
            </a:r>
            <a:r>
              <a:rPr lang="uk-UA" sz="1500" b="1" dirty="0" smtClean="0">
                <a:solidFill>
                  <a:schemeClr val="tx1"/>
                </a:solidFill>
              </a:rPr>
              <a:t> — вузький ремінний пояс.</a:t>
            </a:r>
            <a:br>
              <a:rPr lang="uk-UA" sz="1500" b="1" dirty="0" smtClean="0">
                <a:solidFill>
                  <a:schemeClr val="tx1"/>
                </a:solidFill>
              </a:rPr>
            </a:br>
            <a:r>
              <a:rPr lang="uk-UA" sz="1500" b="1" dirty="0" err="1" smtClean="0">
                <a:solidFill>
                  <a:schemeClr val="tx1"/>
                </a:solidFill>
              </a:rPr>
              <a:t>Волічка</a:t>
            </a:r>
            <a:r>
              <a:rPr lang="uk-UA" sz="1500" b="1" dirty="0" smtClean="0">
                <a:solidFill>
                  <a:schemeClr val="tx1"/>
                </a:solidFill>
              </a:rPr>
              <a:t> — вовняна нитка, гарус.</a:t>
            </a:r>
            <a:br>
              <a:rPr lang="uk-UA" sz="1500" b="1" dirty="0" smtClean="0">
                <a:solidFill>
                  <a:schemeClr val="tx1"/>
                </a:solidFill>
              </a:rPr>
            </a:br>
            <a:r>
              <a:rPr lang="uk-UA" sz="1500" b="1" dirty="0" smtClean="0">
                <a:solidFill>
                  <a:schemeClr val="tx1"/>
                </a:solidFill>
              </a:rPr>
              <a:t>Вуса — склади.</a:t>
            </a:r>
            <a:br>
              <a:rPr lang="uk-UA" sz="1500" b="1" dirty="0" smtClean="0">
                <a:solidFill>
                  <a:schemeClr val="tx1"/>
                </a:solidFill>
              </a:rPr>
            </a:br>
            <a:r>
              <a:rPr lang="uk-UA" sz="1500" b="1" dirty="0" smtClean="0">
                <a:solidFill>
                  <a:schemeClr val="tx1"/>
                </a:solidFill>
              </a:rPr>
              <a:t>Гачі — полотняні або суконні штани.</a:t>
            </a:r>
            <a:br>
              <a:rPr lang="uk-UA" sz="1500" b="1" dirty="0" smtClean="0">
                <a:solidFill>
                  <a:schemeClr val="tx1"/>
                </a:solidFill>
              </a:rPr>
            </a:br>
            <a:r>
              <a:rPr lang="uk-UA" sz="1500" b="1" dirty="0" err="1" smtClean="0">
                <a:solidFill>
                  <a:schemeClr val="tx1"/>
                </a:solidFill>
              </a:rPr>
              <a:t>Гердан</a:t>
            </a:r>
            <a:r>
              <a:rPr lang="uk-UA" sz="1500" b="1" dirty="0" smtClean="0">
                <a:solidFill>
                  <a:schemeClr val="tx1"/>
                </a:solidFill>
              </a:rPr>
              <a:t>, </a:t>
            </a:r>
            <a:r>
              <a:rPr lang="uk-UA" sz="1500" b="1" dirty="0" err="1" smtClean="0">
                <a:solidFill>
                  <a:schemeClr val="tx1"/>
                </a:solidFill>
              </a:rPr>
              <a:t>силянка</a:t>
            </a:r>
            <a:r>
              <a:rPr lang="uk-UA" sz="1500" b="1" dirty="0" smtClean="0">
                <a:solidFill>
                  <a:schemeClr val="tx1"/>
                </a:solidFill>
              </a:rPr>
              <a:t> — дрібне намисто, нанизане на нитяну мережу.</a:t>
            </a:r>
            <a:br>
              <a:rPr lang="uk-UA" sz="1500" b="1" dirty="0" smtClean="0">
                <a:solidFill>
                  <a:schemeClr val="tx1"/>
                </a:solidFill>
              </a:rPr>
            </a:br>
            <a:r>
              <a:rPr lang="uk-UA" sz="1500" b="1" dirty="0" smtClean="0">
                <a:solidFill>
                  <a:schemeClr val="tx1"/>
                </a:solidFill>
              </a:rPr>
              <a:t>Гуня, гунька — вид свити.</a:t>
            </a:r>
            <a:br>
              <a:rPr lang="uk-UA" sz="1500" b="1" dirty="0" smtClean="0">
                <a:solidFill>
                  <a:schemeClr val="tx1"/>
                </a:solidFill>
              </a:rPr>
            </a:br>
            <a:r>
              <a:rPr lang="uk-UA" sz="1500" b="1" dirty="0" err="1" smtClean="0">
                <a:solidFill>
                  <a:schemeClr val="tx1"/>
                </a:solidFill>
              </a:rPr>
              <a:t>Закавраші</a:t>
            </a:r>
            <a:r>
              <a:rPr lang="uk-UA" sz="1500" b="1" dirty="0" smtClean="0">
                <a:solidFill>
                  <a:schemeClr val="tx1"/>
                </a:solidFill>
              </a:rPr>
              <a:t> — великі манжети.</a:t>
            </a:r>
            <a:br>
              <a:rPr lang="uk-UA" sz="1500" b="1" dirty="0" smtClean="0">
                <a:solidFill>
                  <a:schemeClr val="tx1"/>
                </a:solidFill>
              </a:rPr>
            </a:br>
            <a:r>
              <a:rPr lang="uk-UA" sz="1500" b="1" dirty="0" err="1" smtClean="0">
                <a:solidFill>
                  <a:schemeClr val="tx1"/>
                </a:solidFill>
              </a:rPr>
              <a:t>Кабат</a:t>
            </a:r>
            <a:r>
              <a:rPr lang="uk-UA" sz="1500" b="1" dirty="0" smtClean="0">
                <a:solidFill>
                  <a:schemeClr val="tx1"/>
                </a:solidFill>
              </a:rPr>
              <a:t> — верхній одяг типу свити.</a:t>
            </a:r>
            <a:br>
              <a:rPr lang="uk-UA" sz="1500" b="1" dirty="0" smtClean="0">
                <a:solidFill>
                  <a:schemeClr val="tx1"/>
                </a:solidFill>
              </a:rPr>
            </a:br>
            <a:r>
              <a:rPr lang="uk-UA" sz="1500" b="1" dirty="0" err="1" smtClean="0">
                <a:solidFill>
                  <a:schemeClr val="tx1"/>
                </a:solidFill>
              </a:rPr>
              <a:t>Капчури</a:t>
            </a:r>
            <a:r>
              <a:rPr lang="uk-UA" sz="1500" b="1" dirty="0" smtClean="0">
                <a:solidFill>
                  <a:schemeClr val="tx1"/>
                </a:solidFill>
              </a:rPr>
              <a:t> — короткі вовняні панчохи.</a:t>
            </a:r>
            <a:br>
              <a:rPr lang="uk-UA" sz="1500" b="1" dirty="0" smtClean="0">
                <a:solidFill>
                  <a:schemeClr val="tx1"/>
                </a:solidFill>
              </a:rPr>
            </a:br>
            <a:r>
              <a:rPr lang="uk-UA" sz="1500" b="1" dirty="0" smtClean="0">
                <a:solidFill>
                  <a:schemeClr val="tx1"/>
                </a:solidFill>
              </a:rPr>
              <a:t>Косиця — дівоча сорочка з поздовжньою вишивкою на рукавах.</a:t>
            </a:r>
            <a:br>
              <a:rPr lang="uk-UA" sz="1500" b="1" dirty="0" smtClean="0">
                <a:solidFill>
                  <a:schemeClr val="tx1"/>
                </a:solidFill>
              </a:rPr>
            </a:br>
            <a:r>
              <a:rPr lang="uk-UA" sz="1500" b="1" dirty="0" smtClean="0">
                <a:solidFill>
                  <a:schemeClr val="tx1"/>
                </a:solidFill>
              </a:rPr>
              <a:t>Крайка — жіночий тканий пояс.</a:t>
            </a:r>
            <a:br>
              <a:rPr lang="uk-UA" sz="1500" b="1" dirty="0" smtClean="0">
                <a:solidFill>
                  <a:schemeClr val="tx1"/>
                </a:solidFill>
              </a:rPr>
            </a:br>
            <a:r>
              <a:rPr lang="uk-UA" sz="1500" b="1" dirty="0" err="1" smtClean="0">
                <a:solidFill>
                  <a:schemeClr val="tx1"/>
                </a:solidFill>
              </a:rPr>
              <a:t>Кусан</a:t>
            </a:r>
            <a:r>
              <a:rPr lang="uk-UA" sz="1500" b="1" dirty="0" smtClean="0">
                <a:solidFill>
                  <a:schemeClr val="tx1"/>
                </a:solidFill>
              </a:rPr>
              <a:t> — жіночий жакет з рукавами.</a:t>
            </a:r>
            <a:br>
              <a:rPr lang="uk-UA" sz="1500" b="1" dirty="0" smtClean="0">
                <a:solidFill>
                  <a:schemeClr val="tx1"/>
                </a:solidFill>
              </a:rPr>
            </a:br>
            <a:r>
              <a:rPr lang="uk-UA" sz="1500" b="1" dirty="0" err="1" smtClean="0">
                <a:solidFill>
                  <a:schemeClr val="tx1"/>
                </a:solidFill>
              </a:rPr>
              <a:t>Кутаси</a:t>
            </a:r>
            <a:r>
              <a:rPr lang="uk-UA" sz="1500" b="1" dirty="0" smtClean="0">
                <a:solidFill>
                  <a:schemeClr val="tx1"/>
                </a:solidFill>
              </a:rPr>
              <a:t> — китиці.</a:t>
            </a:r>
            <a:br>
              <a:rPr lang="uk-UA" sz="1500" b="1" dirty="0" smtClean="0">
                <a:solidFill>
                  <a:schemeClr val="tx1"/>
                </a:solidFill>
              </a:rPr>
            </a:br>
            <a:r>
              <a:rPr lang="uk-UA" sz="1500" b="1" dirty="0" err="1" smtClean="0">
                <a:solidFill>
                  <a:schemeClr val="tx1"/>
                </a:solidFill>
              </a:rPr>
              <a:t>Лаптих</a:t>
            </a:r>
            <a:r>
              <a:rPr lang="uk-UA" sz="1500" b="1" dirty="0" smtClean="0">
                <a:solidFill>
                  <a:schemeClr val="tx1"/>
                </a:solidFill>
              </a:rPr>
              <a:t> — оздоблення </a:t>
            </a:r>
            <a:r>
              <a:rPr lang="uk-UA" sz="1500" b="1" dirty="0" err="1" smtClean="0">
                <a:solidFill>
                  <a:schemeClr val="tx1"/>
                </a:solidFill>
              </a:rPr>
              <a:t>горсика</a:t>
            </a:r>
            <a:r>
              <a:rPr lang="uk-UA" sz="1500" b="1" dirty="0" smtClean="0">
                <a:solidFill>
                  <a:schemeClr val="tx1"/>
                </a:solidFill>
              </a:rPr>
              <a:t>.</a:t>
            </a:r>
            <a:br>
              <a:rPr lang="uk-UA" sz="1500" b="1" dirty="0" smtClean="0">
                <a:solidFill>
                  <a:schemeClr val="tx1"/>
                </a:solidFill>
              </a:rPr>
            </a:br>
            <a:r>
              <a:rPr lang="uk-UA" sz="1500" b="1" dirty="0" smtClean="0">
                <a:solidFill>
                  <a:schemeClr val="tx1"/>
                </a:solidFill>
              </a:rPr>
              <a:t>Літник — вид спідниці з поздовжніми смугами різного кольору.</a:t>
            </a:r>
            <a:br>
              <a:rPr lang="uk-UA" sz="1500" b="1" dirty="0" smtClean="0">
                <a:solidFill>
                  <a:schemeClr val="tx1"/>
                </a:solidFill>
              </a:rPr>
            </a:br>
            <a:r>
              <a:rPr lang="uk-UA" sz="1500" b="1" dirty="0" smtClean="0">
                <a:solidFill>
                  <a:schemeClr val="tx1"/>
                </a:solidFill>
              </a:rPr>
              <a:t>Прохідка -  невідрізна частина спинки від лінії талії.</a:t>
            </a:r>
            <a:br>
              <a:rPr lang="uk-UA" sz="1500" b="1" dirty="0" smtClean="0">
                <a:solidFill>
                  <a:schemeClr val="tx1"/>
                </a:solidFill>
              </a:rPr>
            </a:br>
            <a:r>
              <a:rPr lang="uk-UA" sz="1500" b="1" dirty="0" smtClean="0">
                <a:solidFill>
                  <a:schemeClr val="tx1"/>
                </a:solidFill>
              </a:rPr>
              <a:t>Ряси — рясні складки.</a:t>
            </a:r>
            <a:br>
              <a:rPr lang="uk-UA" sz="1500" b="1" dirty="0" smtClean="0">
                <a:solidFill>
                  <a:schemeClr val="tx1"/>
                </a:solidFill>
              </a:rPr>
            </a:br>
            <a:r>
              <a:rPr lang="uk-UA" sz="1500" b="1" dirty="0" err="1" smtClean="0">
                <a:solidFill>
                  <a:schemeClr val="tx1"/>
                </a:solidFill>
              </a:rPr>
              <a:t>Табівка</a:t>
            </a:r>
            <a:r>
              <a:rPr lang="uk-UA" sz="1500" b="1" dirty="0" smtClean="0">
                <a:solidFill>
                  <a:schemeClr val="tx1"/>
                </a:solidFill>
              </a:rPr>
              <a:t> — шкіряна сумка, оздоблена металом.</a:t>
            </a:r>
            <a:br>
              <a:rPr lang="uk-UA" sz="1500" b="1" dirty="0" smtClean="0">
                <a:solidFill>
                  <a:schemeClr val="tx1"/>
                </a:solidFill>
              </a:rPr>
            </a:br>
            <a:r>
              <a:rPr lang="uk-UA" sz="1500" b="1" dirty="0" smtClean="0">
                <a:solidFill>
                  <a:schemeClr val="tx1"/>
                </a:solidFill>
              </a:rPr>
              <a:t>Черкасинова </a:t>
            </a:r>
            <a:r>
              <a:rPr lang="uk-UA" sz="1500" b="1" dirty="0" err="1" smtClean="0">
                <a:solidFill>
                  <a:schemeClr val="tx1"/>
                </a:solidFill>
              </a:rPr>
              <a:t>кохта</a:t>
            </a:r>
            <a:r>
              <a:rPr lang="uk-UA" sz="1500" b="1" dirty="0" smtClean="0">
                <a:solidFill>
                  <a:schemeClr val="tx1"/>
                </a:solidFill>
              </a:rPr>
              <a:t> — жіночий жакет з рукавами.</a:t>
            </a:r>
            <a:br>
              <a:rPr lang="uk-UA" sz="1500" b="1" dirty="0" smtClean="0">
                <a:solidFill>
                  <a:schemeClr val="tx1"/>
                </a:solidFill>
              </a:rPr>
            </a:br>
            <a:r>
              <a:rPr lang="uk-UA" sz="1500" b="1" dirty="0" err="1" smtClean="0">
                <a:solidFill>
                  <a:schemeClr val="tx1"/>
                </a:solidFill>
              </a:rPr>
              <a:t>Чугай</a:t>
            </a:r>
            <a:r>
              <a:rPr lang="uk-UA" sz="1500" b="1" dirty="0" smtClean="0">
                <a:solidFill>
                  <a:schemeClr val="tx1"/>
                </a:solidFill>
              </a:rPr>
              <a:t>, </a:t>
            </a:r>
            <a:r>
              <a:rPr lang="uk-UA" sz="1500" b="1" dirty="0" err="1" smtClean="0">
                <a:solidFill>
                  <a:schemeClr val="tx1"/>
                </a:solidFill>
              </a:rPr>
              <a:t>чугаївка</a:t>
            </a:r>
            <a:r>
              <a:rPr lang="uk-UA" sz="1500" b="1" dirty="0" smtClean="0">
                <a:solidFill>
                  <a:schemeClr val="tx1"/>
                </a:solidFill>
              </a:rPr>
              <a:t>, </a:t>
            </a:r>
            <a:r>
              <a:rPr lang="uk-UA" sz="1500" b="1" dirty="0" err="1" smtClean="0">
                <a:solidFill>
                  <a:schemeClr val="tx1"/>
                </a:solidFill>
              </a:rPr>
              <a:t>чуганя</a:t>
            </a:r>
            <a:r>
              <a:rPr lang="uk-UA" sz="1500" b="1" dirty="0" smtClean="0">
                <a:solidFill>
                  <a:schemeClr val="tx1"/>
                </a:solidFill>
              </a:rPr>
              <a:t> — вид свити.</a:t>
            </a:r>
            <a:br>
              <a:rPr lang="uk-UA" sz="1500" b="1" dirty="0" smtClean="0">
                <a:solidFill>
                  <a:schemeClr val="tx1"/>
                </a:solidFill>
              </a:rPr>
            </a:br>
            <a:r>
              <a:rPr lang="uk-UA" sz="1500" b="1" dirty="0" err="1" smtClean="0">
                <a:solidFill>
                  <a:schemeClr val="tx1"/>
                </a:solidFill>
              </a:rPr>
              <a:t>Щорц</a:t>
            </a:r>
            <a:r>
              <a:rPr lang="uk-UA" sz="1500" b="1" dirty="0" smtClean="0">
                <a:solidFill>
                  <a:schemeClr val="tx1"/>
                </a:solidFill>
              </a:rPr>
              <a:t> — смугаста спідниця.</a:t>
            </a:r>
          </a:p>
          <a:p>
            <a:pPr algn="ctr"/>
            <a:endParaRPr lang="uk-UA" sz="1500" b="1" dirty="0" smtClean="0">
              <a:solidFill>
                <a:schemeClr val="tx1"/>
              </a:solidFill>
            </a:endParaRPr>
          </a:p>
          <a:p>
            <a:pPr algn="l"/>
            <a:endParaRPr lang="ru-RU" sz="15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836712"/>
            <a:ext cx="7992888" cy="5400600"/>
          </a:xfrm>
          <a:prstGeom prst="rect">
            <a:avLst/>
          </a:prstGeom>
          <a:ln>
            <a:noFill/>
          </a:ln>
          <a:effectLst>
            <a:softEdge rad="112500"/>
          </a:effectLst>
        </p:spPr>
      </p:pic>
    </p:spTree>
    <p:extLst>
      <p:ext uri="{BB962C8B-B14F-4D97-AF65-F5344CB8AC3E}">
        <p14:creationId xmlns:p14="http://schemas.microsoft.com/office/powerpoint/2010/main" val="32898343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118" y="819944"/>
            <a:ext cx="3079809" cy="5417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64088" y="1772816"/>
            <a:ext cx="2160239" cy="3552393"/>
          </a:xfrm>
          <a:prstGeom prst="rect">
            <a:avLst/>
          </a:prstGeom>
          <a:ln>
            <a:noFill/>
          </a:ln>
          <a:effectLst>
            <a:softEdge rad="112500"/>
          </a:effectLst>
        </p:spPr>
      </p:pic>
    </p:spTree>
    <p:extLst>
      <p:ext uri="{BB962C8B-B14F-4D97-AF65-F5344CB8AC3E}">
        <p14:creationId xmlns:p14="http://schemas.microsoft.com/office/powerpoint/2010/main" val="29513488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5140650" cy="5756168"/>
          </a:xfrm>
        </p:spPr>
        <p:txBody>
          <a:bodyPr>
            <a:normAutofit fontScale="62500" lnSpcReduction="20000"/>
          </a:bodyPr>
          <a:lstStyle/>
          <a:p>
            <a:pPr algn="ctr"/>
            <a:r>
              <a:rPr lang="uk-UA" b="1" dirty="0" smtClean="0"/>
              <a:t>Колорит вбрання багатьох районів України був світлий, білий, збагачений яскравими кольорами вовняних плахт, запасок, поясів, вінків, червоного намиста й стрічок. </a:t>
            </a:r>
          </a:p>
          <a:p>
            <a:pPr algn="ctr"/>
            <a:r>
              <a:rPr lang="uk-UA" b="1" dirty="0" smtClean="0"/>
              <a:t>Колорит з перевагою червоно-чорно-синього оздоблення характерний для Центрального Подніпров'я. </a:t>
            </a:r>
          </a:p>
          <a:p>
            <a:pPr algn="ctr"/>
            <a:r>
              <a:rPr lang="uk-UA" b="1" dirty="0" smtClean="0"/>
              <a:t>Цікаві яскраво оздоблені багатою вишивкою сорочки Київщини, Черкащини. Сорочки Полтавщини в основному вишиті вирізуванням, мережкою, нитками білого </a:t>
            </a:r>
          </a:p>
          <a:p>
            <a:pPr algn="ctr">
              <a:buNone/>
            </a:pPr>
            <a:r>
              <a:rPr lang="uk-UA" b="1" dirty="0" smtClean="0"/>
              <a:t>або сірого кольору. </a:t>
            </a:r>
          </a:p>
          <a:p>
            <a:pPr algn="ctr"/>
            <a:r>
              <a:rPr lang="uk-UA" b="1" dirty="0" smtClean="0"/>
              <a:t>На Поділлі та Буковині переважала червоно-чорна, жовта та синя вишивка. </a:t>
            </a:r>
          </a:p>
          <a:p>
            <a:pPr algn="ctr"/>
            <a:r>
              <a:rPr lang="uk-UA" b="1" dirty="0" smtClean="0"/>
              <a:t>Заткані червоним сорочки Волині чудово поєднувалися з червоно-жовто-зелени-ми </a:t>
            </a:r>
            <a:r>
              <a:rPr lang="uk-UA" b="1" dirty="0" err="1" smtClean="0"/>
              <a:t>андараками</a:t>
            </a:r>
            <a:r>
              <a:rPr lang="uk-UA" b="1" dirty="0" smtClean="0"/>
              <a:t> та яскраво </a:t>
            </a:r>
          </a:p>
          <a:p>
            <a:pPr algn="ctr">
              <a:buNone/>
            </a:pPr>
            <a:r>
              <a:rPr lang="uk-UA" b="1" dirty="0" smtClean="0"/>
              <a:t>розшитими </a:t>
            </a:r>
            <a:r>
              <a:rPr lang="uk-UA" b="1" dirty="0" err="1" smtClean="0"/>
              <a:t>кусанами</a:t>
            </a:r>
            <a:r>
              <a:rPr lang="uk-UA" b="1" dirty="0" smtClean="0"/>
              <a:t>. </a:t>
            </a:r>
          </a:p>
          <a:p>
            <a:pPr algn="ctr"/>
            <a:r>
              <a:rPr lang="uk-UA" b="1" dirty="0" smtClean="0"/>
              <a:t>При всій різноманітності крою, колористичних рішень, характерних для окремих районів України, дуже виразно виявляється підпорядкування окремих локальних видів одягу та оздоблення єдиному художньому ансамблю, характерному для українського народного одягу. </a:t>
            </a:r>
            <a:endParaRPr lang="ru-RU" b="1" dirty="0"/>
          </a:p>
        </p:txBody>
      </p:sp>
      <p:pic>
        <p:nvPicPr>
          <p:cNvPr id="2050" name="Рисунок 2" descr="D:\люда\костюм\G01H.jpg"/>
          <p:cNvPicPr>
            <a:picLocks noChangeAspect="1" noChangeArrowheads="1"/>
          </p:cNvPicPr>
          <p:nvPr/>
        </p:nvPicPr>
        <p:blipFill>
          <a:blip r:embed="rId2" cstate="print"/>
          <a:srcRect/>
          <a:stretch>
            <a:fillRect/>
          </a:stretch>
        </p:blipFill>
        <p:spPr bwMode="auto">
          <a:xfrm>
            <a:off x="6072198" y="571480"/>
            <a:ext cx="2108201" cy="5349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9990" y="1920875"/>
            <a:ext cx="3473019" cy="4433888"/>
          </a:xfrm>
          <a:prstGeom prst="rect">
            <a:avLst/>
          </a:prstGeom>
          <a:ln>
            <a:noFill/>
          </a:ln>
          <a:effectLst>
            <a:softEdge rad="112500"/>
          </a:effectLst>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0072" y="548680"/>
            <a:ext cx="2730102" cy="5472608"/>
          </a:xfrm>
          <a:prstGeom prst="rect">
            <a:avLst/>
          </a:prstGeom>
          <a:ln>
            <a:noFill/>
          </a:ln>
          <a:effectLst>
            <a:softEdge rad="112500"/>
          </a:effectLst>
        </p:spPr>
      </p:pic>
    </p:spTree>
    <p:extLst>
      <p:ext uri="{BB962C8B-B14F-4D97-AF65-F5344CB8AC3E}">
        <p14:creationId xmlns:p14="http://schemas.microsoft.com/office/powerpoint/2010/main" val="1127504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3792" y="1920875"/>
            <a:ext cx="3325416" cy="4433888"/>
          </a:xfrm>
          <a:prstGeom prst="rect">
            <a:avLst/>
          </a:prstGeom>
          <a:ln>
            <a:noFill/>
          </a:ln>
          <a:effectLst>
            <a:softEdge rad="112500"/>
          </a:effectLst>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836712"/>
            <a:ext cx="3307192" cy="5400600"/>
          </a:xfrm>
          <a:prstGeom prst="rect">
            <a:avLst/>
          </a:prstGeom>
          <a:ln>
            <a:noFill/>
          </a:ln>
          <a:effectLst>
            <a:softEdge rad="112500"/>
          </a:effectLst>
        </p:spPr>
      </p:pic>
    </p:spTree>
    <p:extLst>
      <p:ext uri="{BB962C8B-B14F-4D97-AF65-F5344CB8AC3E}">
        <p14:creationId xmlns:p14="http://schemas.microsoft.com/office/powerpoint/2010/main" val="808121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0459" y="1920875"/>
            <a:ext cx="2952081"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91459" y="1920875"/>
            <a:ext cx="2952081" cy="4433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5353613"/>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530224"/>
            <a:ext cx="3312368" cy="5419055"/>
          </a:xfrm>
          <a:prstGeom prst="rect">
            <a:avLst/>
          </a:prstGeom>
          <a:ln>
            <a:noFill/>
          </a:ln>
          <a:effectLst>
            <a:softEdge rad="112500"/>
          </a:effectLst>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09298" y="530224"/>
            <a:ext cx="3685054" cy="5491063"/>
          </a:xfrm>
          <a:prstGeom prst="rect">
            <a:avLst/>
          </a:prstGeom>
          <a:ln>
            <a:noFill/>
          </a:ln>
          <a:effectLst>
            <a:softEdge rad="112500"/>
          </a:effectLst>
        </p:spPr>
      </p:pic>
    </p:spTree>
    <p:extLst>
      <p:ext uri="{BB962C8B-B14F-4D97-AF65-F5344CB8AC3E}">
        <p14:creationId xmlns:p14="http://schemas.microsoft.com/office/powerpoint/2010/main" val="16917049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140" y="1935163"/>
            <a:ext cx="2921719" cy="4389437"/>
          </a:xfrm>
          <a:prstGeom prst="rect">
            <a:avLst/>
          </a:prstGeom>
          <a:ln>
            <a:noFill/>
          </a:ln>
          <a:effectLst>
            <a:softEdge rad="112500"/>
          </a:effectLst>
        </p:spPr>
      </p:pic>
    </p:spTree>
    <p:extLst>
      <p:ext uri="{BB962C8B-B14F-4D97-AF65-F5344CB8AC3E}">
        <p14:creationId xmlns:p14="http://schemas.microsoft.com/office/powerpoint/2010/main" val="1790425705"/>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92696"/>
            <a:ext cx="8154787" cy="5400600"/>
          </a:xfrm>
          <a:prstGeom prst="rect">
            <a:avLst/>
          </a:prstGeom>
          <a:ln>
            <a:noFill/>
          </a:ln>
          <a:effectLst>
            <a:softEdge rad="112500"/>
          </a:effectLst>
        </p:spPr>
      </p:pic>
    </p:spTree>
    <p:extLst>
      <p:ext uri="{BB962C8B-B14F-4D97-AF65-F5344CB8AC3E}">
        <p14:creationId xmlns:p14="http://schemas.microsoft.com/office/powerpoint/2010/main" val="18507626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764704"/>
            <a:ext cx="6937374" cy="5203031"/>
          </a:xfrm>
          <a:prstGeom prst="rect">
            <a:avLst/>
          </a:prstGeom>
          <a:ln>
            <a:noFill/>
          </a:ln>
          <a:effectLst>
            <a:softEdge rad="112500"/>
          </a:effectLst>
        </p:spPr>
      </p:pic>
    </p:spTree>
    <p:extLst>
      <p:ext uri="{BB962C8B-B14F-4D97-AF65-F5344CB8AC3E}">
        <p14:creationId xmlns:p14="http://schemas.microsoft.com/office/powerpoint/2010/main" val="35112402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uk-UA" sz="6000" i="1" dirty="0" smtClean="0">
                <a:effectLst>
                  <a:outerShdw blurRad="38100" dist="38100" dir="2700000" algn="tl">
                    <a:srgbClr val="000000">
                      <a:alpha val="43137"/>
                    </a:srgbClr>
                  </a:outerShdw>
                </a:effectLst>
              </a:rPr>
              <a:t>Кінець.</a:t>
            </a:r>
            <a:endParaRPr lang="ru-RU" sz="6000"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lnSpcReduction="10000"/>
          </a:bodyPr>
          <a:lstStyle/>
          <a:p>
            <a:pPr algn="ctr"/>
            <a:endParaRPr lang="uk-UA" sz="1600" i="1" dirty="0" smtClean="0"/>
          </a:p>
          <a:p>
            <a:pPr algn="ctr"/>
            <a:endParaRPr lang="uk-UA" sz="1600" i="1" dirty="0"/>
          </a:p>
          <a:p>
            <a:pPr algn="ctr"/>
            <a:endParaRPr lang="uk-UA" sz="1600" i="1" dirty="0" smtClean="0"/>
          </a:p>
          <a:p>
            <a:pPr algn="ctr"/>
            <a:endParaRPr lang="uk-UA" sz="1600" i="1" dirty="0"/>
          </a:p>
          <a:p>
            <a:pPr algn="ctr"/>
            <a:endParaRPr lang="uk-UA" sz="1600" i="1" dirty="0" smtClean="0"/>
          </a:p>
          <a:p>
            <a:pPr algn="ctr"/>
            <a:r>
              <a:rPr lang="uk-UA" sz="1600" i="1" dirty="0" smtClean="0"/>
              <a:t>Лубни 2012</a:t>
            </a:r>
            <a:endParaRPr lang="ru-RU" sz="1600" i="1" dirty="0"/>
          </a:p>
        </p:txBody>
      </p:sp>
    </p:spTree>
    <p:extLst>
      <p:ext uri="{BB962C8B-B14F-4D97-AF65-F5344CB8AC3E}">
        <p14:creationId xmlns:p14="http://schemas.microsoft.com/office/powerpoint/2010/main" val="3649601246"/>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71630" y="476672"/>
            <a:ext cx="7707276" cy="1357322"/>
          </a:xfrm>
        </p:spPr>
        <p:txBody>
          <a:bodyPr>
            <a:normAutofit/>
          </a:bodyPr>
          <a:lstStyle/>
          <a:p>
            <a:pPr algn="ctr"/>
            <a:r>
              <a:rPr lang="uk-UA" sz="2800" dirty="0" smtClean="0">
                <a:solidFill>
                  <a:srgbClr val="C00000"/>
                </a:solidFill>
              </a:rPr>
              <a:t>БУКОВИНА</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179512" y="1393017"/>
            <a:ext cx="5760640" cy="4357718"/>
          </a:xfrm>
        </p:spPr>
        <p:txBody>
          <a:bodyPr>
            <a:noAutofit/>
          </a:bodyPr>
          <a:lstStyle/>
          <a:p>
            <a:pPr algn="just"/>
            <a:r>
              <a:rPr lang="uk-UA" sz="1600" b="1" dirty="0" smtClean="0">
                <a:solidFill>
                  <a:schemeClr val="tx1"/>
                </a:solidFill>
              </a:rPr>
              <a:t>Дівочий костюм. </a:t>
            </a:r>
            <a:r>
              <a:rPr lang="uk-UA" sz="1600" dirty="0" smtClean="0">
                <a:solidFill>
                  <a:schemeClr val="tx1"/>
                </a:solidFill>
              </a:rPr>
              <a:t>Сорочка з суцільними широкими рукавами, пришитими по основі, оздоблена поліхромною вишивкою. Кептар вишитий барвистими візерунками кольоровою вовною. </a:t>
            </a:r>
            <a:r>
              <a:rPr lang="uk-UA" sz="1600" dirty="0" err="1" smtClean="0">
                <a:solidFill>
                  <a:schemeClr val="tx1"/>
                </a:solidFill>
              </a:rPr>
              <a:t>Опинка</a:t>
            </a:r>
            <a:r>
              <a:rPr lang="uk-UA" sz="1600" dirty="0" smtClean="0">
                <a:solidFill>
                  <a:schemeClr val="tx1"/>
                </a:solidFill>
              </a:rPr>
              <a:t>, що обгортає стегна, з домотканої шерстяної тканини, заткана нитками жовтого та жовтогарячого кольорів. Головний убір — «</a:t>
            </a:r>
            <a:r>
              <a:rPr lang="uk-UA" sz="1600" dirty="0" err="1" smtClean="0">
                <a:solidFill>
                  <a:schemeClr val="tx1"/>
                </a:solidFill>
              </a:rPr>
              <a:t>кода</a:t>
            </a:r>
            <a:r>
              <a:rPr lang="uk-UA" sz="1600" dirty="0" smtClean="0">
                <a:solidFill>
                  <a:schemeClr val="tx1"/>
                </a:solidFill>
              </a:rPr>
              <a:t>» — зроблений з картону, обшитого тканиною, прикрашений бісером, квітами, стрічками. Зверху прикріплений пучок тирси (ковили). Різноколірне скляне намисто рясно вкриває погруддя та шию. Шкіряні черевики жовтого кольору, на ґудзиках, красиво орнаментовані.</a:t>
            </a:r>
            <a:endParaRPr lang="ru-RU" sz="1600" dirty="0" smtClean="0">
              <a:solidFill>
                <a:schemeClr val="tx1"/>
              </a:solidFill>
            </a:endParaRPr>
          </a:p>
          <a:p>
            <a:pPr algn="just"/>
            <a:r>
              <a:rPr lang="uk-UA" sz="1600" b="1" dirty="0" smtClean="0">
                <a:solidFill>
                  <a:schemeClr val="tx1"/>
                </a:solidFill>
              </a:rPr>
              <a:t>Парубоцький костюм.</a:t>
            </a:r>
            <a:r>
              <a:rPr lang="uk-UA" sz="1600" dirty="0" smtClean="0">
                <a:solidFill>
                  <a:schemeClr val="tx1"/>
                </a:solidFill>
              </a:rPr>
              <a:t> Довга тунікоподібна сорочка з домотканого полотна, що одягалася поверх штанів, підперезана широким шкіряним поясом. Кептар та </a:t>
            </a:r>
            <a:r>
              <a:rPr lang="uk-UA" sz="1600" dirty="0" err="1" smtClean="0">
                <a:solidFill>
                  <a:schemeClr val="tx1"/>
                </a:solidFill>
              </a:rPr>
              <a:t>сердак</a:t>
            </a:r>
            <a:r>
              <a:rPr lang="uk-UA" sz="1600" dirty="0" smtClean="0">
                <a:solidFill>
                  <a:schemeClr val="tx1"/>
                </a:solidFill>
              </a:rPr>
              <a:t> оздоблені аплікацією із шкіри, сукна та вишивкою. Вузькі «</a:t>
            </a:r>
            <a:r>
              <a:rPr lang="uk-UA" sz="1600" dirty="0" err="1" smtClean="0">
                <a:solidFill>
                  <a:schemeClr val="tx1"/>
                </a:solidFill>
              </a:rPr>
              <a:t>холоші»-штани</a:t>
            </a:r>
            <a:r>
              <a:rPr lang="uk-UA" sz="1600" dirty="0" smtClean="0">
                <a:solidFill>
                  <a:schemeClr val="tx1"/>
                </a:solidFill>
              </a:rPr>
              <a:t> з білого полотна вишиті на холошах. Одяг був надзвичайно колоритним, багато прикрашався різноколірною вишивкою, плетивом, аплікаціями з шкіри, металевими пістонами. Парубоцькі капелюхи були оздоблені квітами, різноколірними стрічками, пером та ін. Постоли «морщені», «</a:t>
            </a:r>
            <a:r>
              <a:rPr lang="uk-UA" sz="1600" dirty="0" err="1" smtClean="0">
                <a:solidFill>
                  <a:schemeClr val="tx1"/>
                </a:solidFill>
              </a:rPr>
              <a:t>заклебучені</a:t>
            </a:r>
            <a:r>
              <a:rPr lang="uk-UA" sz="1600" dirty="0" smtClean="0">
                <a:solidFill>
                  <a:schemeClr val="tx1"/>
                </a:solidFill>
              </a:rPr>
              <a:t>», прив'язані до ноги «волоками».</a:t>
            </a:r>
            <a:endParaRPr lang="ru-RU" sz="1600" dirty="0" smtClean="0">
              <a:solidFill>
                <a:schemeClr val="tx1"/>
              </a:solidFill>
            </a:endParaRPr>
          </a:p>
          <a:p>
            <a:pPr algn="just"/>
            <a:endParaRPr lang="ru-RU" sz="1600" dirty="0">
              <a:solidFill>
                <a:schemeClr val="tx1"/>
              </a:solidFill>
            </a:endParaRPr>
          </a:p>
        </p:txBody>
      </p:sp>
      <p:pic>
        <p:nvPicPr>
          <p:cNvPr id="6" name="Рисунок 5" descr="Украинский костюм Буковина">
            <a:hlinkClick r:id="rId2" tgtFrame="_blank"/>
          </p:cNvPr>
          <p:cNvPicPr/>
          <p:nvPr/>
        </p:nvPicPr>
        <p:blipFill>
          <a:blip r:embed="rId3" cstate="print"/>
          <a:srcRect/>
          <a:stretch>
            <a:fillRect/>
          </a:stretch>
        </p:blipFill>
        <p:spPr bwMode="auto">
          <a:xfrm>
            <a:off x="6000760" y="1785926"/>
            <a:ext cx="2397963" cy="3571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571636"/>
          </a:xfrm>
        </p:spPr>
        <p:txBody>
          <a:bodyPr>
            <a:normAutofit/>
          </a:bodyPr>
          <a:lstStyle/>
          <a:p>
            <a:pPr algn="ctr"/>
            <a:r>
              <a:rPr lang="uk-UA" sz="3200" dirty="0" smtClean="0">
                <a:solidFill>
                  <a:srgbClr val="C00000"/>
                </a:solidFill>
              </a:rPr>
              <a:t>ЗАХІДНЕ ЗАКАРПАТТЯ</a:t>
            </a:r>
            <a:br>
              <a:rPr lang="uk-UA" sz="3200" dirty="0" smtClean="0">
                <a:solidFill>
                  <a:srgbClr val="C00000"/>
                </a:solidFill>
              </a:rPr>
            </a:br>
            <a:r>
              <a:rPr lang="uk-UA" sz="3200" dirty="0" smtClean="0">
                <a:solidFill>
                  <a:srgbClr val="C00000"/>
                </a:solidFill>
              </a:rPr>
              <a:t>Кінець XIX - початок XX ст.</a:t>
            </a:r>
            <a:r>
              <a:rPr lang="ru-RU" sz="3200" dirty="0" smtClean="0">
                <a:solidFill>
                  <a:srgbClr val="C00000"/>
                </a:solidFill>
              </a:rPr>
              <a:t/>
            </a:r>
            <a:br>
              <a:rPr lang="ru-RU" sz="3200" dirty="0" smtClean="0">
                <a:solidFill>
                  <a:srgbClr val="C00000"/>
                </a:solidFill>
              </a:rPr>
            </a:br>
            <a:endParaRPr lang="ru-RU" sz="3200" dirty="0">
              <a:solidFill>
                <a:srgbClr val="C00000"/>
              </a:solidFill>
            </a:endParaRPr>
          </a:p>
        </p:txBody>
      </p:sp>
      <p:sp>
        <p:nvSpPr>
          <p:cNvPr id="5" name="Подзаголовок 4"/>
          <p:cNvSpPr>
            <a:spLocks noGrp="1"/>
          </p:cNvSpPr>
          <p:nvPr>
            <p:ph type="subTitle" idx="1"/>
          </p:nvPr>
        </p:nvSpPr>
        <p:spPr>
          <a:xfrm>
            <a:off x="357158" y="1643050"/>
            <a:ext cx="5715040" cy="4572032"/>
          </a:xfrm>
        </p:spPr>
        <p:txBody>
          <a:bodyPr>
            <a:noAutofit/>
          </a:bodyPr>
          <a:lstStyle/>
          <a:p>
            <a:pPr algn="just"/>
            <a:r>
              <a:rPr lang="uk-UA" sz="1400" b="1" dirty="0" smtClean="0">
                <a:solidFill>
                  <a:schemeClr val="tx1"/>
                </a:solidFill>
              </a:rPr>
              <a:t>Жіночий костюм. </a:t>
            </a:r>
            <a:r>
              <a:rPr lang="uk-UA" sz="1400" dirty="0" err="1" smtClean="0">
                <a:solidFill>
                  <a:schemeClr val="tx1"/>
                </a:solidFill>
              </a:rPr>
              <a:t>Сорочка-довганя</a:t>
            </a:r>
            <a:r>
              <a:rPr lang="uk-UA" sz="1400" dirty="0" smtClean="0">
                <a:solidFill>
                  <a:schemeClr val="tx1"/>
                </a:solidFill>
              </a:rPr>
              <a:t> з домотканого полотна. Станок сорочки оздоблений «пазухою» — витканим з червоних ниток квадратом біля вирізу горловини. Рукава біля плеча вишиті багатоколірними ромбами. Вздовж рукавів вишитий ланцюг з різноколірних ромбів — «хвіст». Техніка вишивки «вито» — різновидність </a:t>
            </a:r>
            <a:r>
              <a:rPr lang="uk-UA" sz="1400" dirty="0" err="1" smtClean="0">
                <a:solidFill>
                  <a:schemeClr val="tx1"/>
                </a:solidFill>
              </a:rPr>
              <a:t>настилування</a:t>
            </a:r>
            <a:r>
              <a:rPr lang="uk-UA" sz="1400" dirty="0" smtClean="0">
                <a:solidFill>
                  <a:schemeClr val="tx1"/>
                </a:solidFill>
              </a:rPr>
              <a:t>. </a:t>
            </a:r>
            <a:r>
              <a:rPr lang="uk-UA" sz="1400" dirty="0" err="1" smtClean="0">
                <a:solidFill>
                  <a:schemeClr val="tx1"/>
                </a:solidFill>
              </a:rPr>
              <a:t>Безрукавка-«плічка</a:t>
            </a:r>
            <a:r>
              <a:rPr lang="uk-UA" sz="1400" dirty="0" smtClean="0">
                <a:solidFill>
                  <a:schemeClr val="tx1"/>
                </a:solidFill>
              </a:rPr>
              <a:t>» з зубцями на полах прикрашалась вишивкою та тасьмою. </a:t>
            </a:r>
            <a:r>
              <a:rPr lang="uk-UA" sz="1400" dirty="0" err="1" smtClean="0">
                <a:solidFill>
                  <a:schemeClr val="tx1"/>
                </a:solidFill>
              </a:rPr>
              <a:t>фартух-«плат</a:t>
            </a:r>
            <a:r>
              <a:rPr lang="uk-UA" sz="1400" dirty="0" smtClean="0">
                <a:solidFill>
                  <a:schemeClr val="tx1"/>
                </a:solidFill>
              </a:rPr>
              <a:t>» оформлений різноколірними стрічками та мережкою. </a:t>
            </a:r>
            <a:r>
              <a:rPr lang="uk-UA" sz="1400" dirty="0" err="1" smtClean="0">
                <a:solidFill>
                  <a:schemeClr val="tx1"/>
                </a:solidFill>
              </a:rPr>
              <a:t>Вінкопо-дібний</a:t>
            </a:r>
            <a:r>
              <a:rPr lang="uk-UA" sz="1400" dirty="0" smtClean="0">
                <a:solidFill>
                  <a:schemeClr val="tx1"/>
                </a:solidFill>
              </a:rPr>
              <a:t> головний убір з «уплітки» прикрашений квітами та бісером. Нашийна прикраса — «</a:t>
            </a:r>
            <a:r>
              <a:rPr lang="uk-UA" sz="1400" dirty="0" err="1" smtClean="0">
                <a:solidFill>
                  <a:schemeClr val="tx1"/>
                </a:solidFill>
              </a:rPr>
              <a:t>силянка</a:t>
            </a:r>
            <a:r>
              <a:rPr lang="uk-UA" sz="1400" dirty="0" smtClean="0">
                <a:solidFill>
                  <a:schemeClr val="tx1"/>
                </a:solidFill>
              </a:rPr>
              <a:t>» у вигляді широкої стрічки, розшитої бісером.</a:t>
            </a:r>
            <a:endParaRPr lang="ru-RU" sz="1400" dirty="0" smtClean="0">
              <a:solidFill>
                <a:schemeClr val="tx1"/>
              </a:solidFill>
            </a:endParaRPr>
          </a:p>
          <a:p>
            <a:pPr algn="just"/>
            <a:r>
              <a:rPr lang="uk-UA" sz="1400" b="1" dirty="0" smtClean="0">
                <a:solidFill>
                  <a:schemeClr val="tx1"/>
                </a:solidFill>
              </a:rPr>
              <a:t>Чоловічий костюм. </a:t>
            </a:r>
            <a:r>
              <a:rPr lang="uk-UA" sz="1400" dirty="0" smtClean="0">
                <a:solidFill>
                  <a:schemeClr val="tx1"/>
                </a:solidFill>
              </a:rPr>
              <a:t>Коротка сорочка домотканого полотна. Полики її оформлені вишивкою білими нитками </a:t>
            </a:r>
            <a:r>
              <a:rPr lang="uk-UA" sz="1400" dirty="0" err="1" smtClean="0">
                <a:solidFill>
                  <a:schemeClr val="tx1"/>
                </a:solidFill>
              </a:rPr>
              <a:t>настилуванням</a:t>
            </a:r>
            <a:r>
              <a:rPr lang="uk-UA" sz="1400" dirty="0" smtClean="0">
                <a:solidFill>
                  <a:schemeClr val="tx1"/>
                </a:solidFill>
              </a:rPr>
              <a:t> та вирізуванням. Широкі штани «гачі» з білими китицями — «</a:t>
            </a:r>
            <a:r>
              <a:rPr lang="uk-UA" sz="1400" dirty="0" err="1" smtClean="0">
                <a:solidFill>
                  <a:schemeClr val="tx1"/>
                </a:solidFill>
              </a:rPr>
              <a:t>ройтами</a:t>
            </a:r>
            <a:r>
              <a:rPr lang="uk-UA" sz="1400" dirty="0" smtClean="0">
                <a:solidFill>
                  <a:schemeClr val="tx1"/>
                </a:solidFill>
              </a:rPr>
              <a:t>» — на холошах та «кривульками» з синьої тасьми густо зібрані біля пояса на вузький «</a:t>
            </a:r>
            <a:r>
              <a:rPr lang="uk-UA" sz="1400" dirty="0" err="1" smtClean="0">
                <a:solidFill>
                  <a:schemeClr val="tx1"/>
                </a:solidFill>
              </a:rPr>
              <a:t>ганчик</a:t>
            </a:r>
            <a:r>
              <a:rPr lang="uk-UA" sz="1400" dirty="0" smtClean="0">
                <a:solidFill>
                  <a:schemeClr val="tx1"/>
                </a:solidFill>
              </a:rPr>
              <a:t>». Сорочка та штани підперезані широким шкіряним поясом — «цифрованим </a:t>
            </a:r>
            <a:r>
              <a:rPr lang="uk-UA" sz="1400" dirty="0" err="1" smtClean="0">
                <a:solidFill>
                  <a:schemeClr val="tx1"/>
                </a:solidFill>
              </a:rPr>
              <a:t>чере-сом</a:t>
            </a:r>
            <a:r>
              <a:rPr lang="uk-UA" sz="1400" dirty="0" smtClean="0">
                <a:solidFill>
                  <a:schemeClr val="tx1"/>
                </a:solidFill>
              </a:rPr>
              <a:t>», орнаментованим тисненими узорами, мідними кільцями та ін. Постоли, як жіночі, так і чоловічі, орнаментовані тисненням та оздоблені металом.</a:t>
            </a:r>
            <a:endParaRPr lang="ru-RU" sz="1400" dirty="0">
              <a:solidFill>
                <a:schemeClr val="tx1"/>
              </a:solidFill>
            </a:endParaRPr>
          </a:p>
        </p:txBody>
      </p:sp>
      <p:pic>
        <p:nvPicPr>
          <p:cNvPr id="6" name="Рисунок 5" descr="Украинский костюм Западное закарпатье">
            <a:hlinkClick r:id="rId2" tgtFrame="_blank"/>
          </p:cNvPr>
          <p:cNvPicPr/>
          <p:nvPr/>
        </p:nvPicPr>
        <p:blipFill>
          <a:blip r:embed="rId3" cstate="print"/>
          <a:srcRect/>
          <a:stretch>
            <a:fillRect/>
          </a:stretch>
        </p:blipFill>
        <p:spPr bwMode="auto">
          <a:xfrm>
            <a:off x="6215074" y="1714488"/>
            <a:ext cx="2405066" cy="35719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404664"/>
            <a:ext cx="7772400" cy="1285884"/>
          </a:xfrm>
        </p:spPr>
        <p:txBody>
          <a:bodyPr>
            <a:normAutofit/>
          </a:bodyPr>
          <a:lstStyle/>
          <a:p>
            <a:pPr algn="ctr"/>
            <a:r>
              <a:rPr lang="uk-UA" sz="2800" dirty="0" smtClean="0">
                <a:solidFill>
                  <a:srgbClr val="C00000"/>
                </a:solidFill>
              </a:rPr>
              <a:t>СХІДНЕ ЗАКАРПАТТЯ</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107504" y="1321579"/>
            <a:ext cx="6107570" cy="4572032"/>
          </a:xfrm>
        </p:spPr>
        <p:txBody>
          <a:bodyPr>
            <a:noAutofit/>
          </a:bodyPr>
          <a:lstStyle/>
          <a:p>
            <a:pPr algn="just"/>
            <a:r>
              <a:rPr lang="uk-UA" sz="1800" b="1" dirty="0" smtClean="0">
                <a:solidFill>
                  <a:schemeClr val="tx1"/>
                </a:solidFill>
              </a:rPr>
              <a:t>Жіночий костюм. </a:t>
            </a:r>
            <a:r>
              <a:rPr lang="uk-UA" sz="1800" dirty="0" err="1" smtClean="0">
                <a:solidFill>
                  <a:schemeClr val="tx1"/>
                </a:solidFill>
              </a:rPr>
              <a:t>Сорочка-«ромованка</a:t>
            </a:r>
            <a:r>
              <a:rPr lang="uk-UA" sz="1800" dirty="0" smtClean="0">
                <a:solidFill>
                  <a:schemeClr val="tx1"/>
                </a:solidFill>
              </a:rPr>
              <a:t>» домотканого полотна з уставками, з вишивкою гладдю. Вишиті верхня частина рукавів, низки рукавів, </a:t>
            </a:r>
            <a:r>
              <a:rPr lang="uk-UA" sz="1800" dirty="0" err="1" smtClean="0">
                <a:solidFill>
                  <a:schemeClr val="tx1"/>
                </a:solidFill>
              </a:rPr>
              <a:t>зап'ясники</a:t>
            </a:r>
            <a:r>
              <a:rPr lang="uk-UA" sz="1800" dirty="0" smtClean="0">
                <a:solidFill>
                  <a:schemeClr val="tx1"/>
                </a:solidFill>
              </a:rPr>
              <a:t> та чохли. Запаски ткані, з поперечними смугами. Трималися запаски на поясі, так званому «</a:t>
            </a:r>
            <a:r>
              <a:rPr lang="uk-UA" sz="1800" dirty="0" err="1" smtClean="0">
                <a:solidFill>
                  <a:schemeClr val="tx1"/>
                </a:solidFill>
              </a:rPr>
              <a:t>багорі</a:t>
            </a:r>
            <a:r>
              <a:rPr lang="uk-UA" sz="1800" dirty="0" smtClean="0">
                <a:solidFill>
                  <a:schemeClr val="tx1"/>
                </a:solidFill>
              </a:rPr>
              <a:t>». Кептар оздоблений кольоровою вишивкою, волічковими китицями, аплікацією із шкіри та сукна, бісером і металом. Барвиста хустка з квітами на чорному тлі. Шкіряні морщені постоли одягнуті на плетені вовняні орнаментовані білими нитками «</a:t>
            </a:r>
            <a:r>
              <a:rPr lang="uk-UA" sz="1800" dirty="0" err="1" smtClean="0">
                <a:solidFill>
                  <a:schemeClr val="tx1"/>
                </a:solidFill>
              </a:rPr>
              <a:t>капчури</a:t>
            </a:r>
            <a:r>
              <a:rPr lang="uk-UA" sz="1800" dirty="0" smtClean="0">
                <a:solidFill>
                  <a:schemeClr val="tx1"/>
                </a:solidFill>
              </a:rPr>
              <a:t>».</a:t>
            </a:r>
            <a:endParaRPr lang="ru-RU" sz="1800" dirty="0" smtClean="0">
              <a:solidFill>
                <a:schemeClr val="tx1"/>
              </a:solidFill>
            </a:endParaRPr>
          </a:p>
          <a:p>
            <a:pPr algn="just"/>
            <a:r>
              <a:rPr lang="uk-UA" sz="1800" b="1" dirty="0" smtClean="0">
                <a:solidFill>
                  <a:schemeClr val="tx1"/>
                </a:solidFill>
              </a:rPr>
              <a:t>Чоловічий костюм. </a:t>
            </a:r>
            <a:r>
              <a:rPr lang="uk-UA" sz="1800" dirty="0" smtClean="0">
                <a:solidFill>
                  <a:schemeClr val="tx1"/>
                </a:solidFill>
              </a:rPr>
              <a:t>Тунікоподібна сорочка носилася поверх штанів. Виріз горловини зібраний «в зморшки» і зав'язаний на очкур. Вишивка прикрашає комір, пазуху та поділ. Кептар та </a:t>
            </a:r>
            <a:r>
              <a:rPr lang="uk-UA" sz="1800" dirty="0" err="1" smtClean="0">
                <a:solidFill>
                  <a:schemeClr val="tx1"/>
                </a:solidFill>
              </a:rPr>
              <a:t>сердак</a:t>
            </a:r>
            <a:r>
              <a:rPr lang="uk-UA" sz="1800" dirty="0" smtClean="0">
                <a:solidFill>
                  <a:schemeClr val="tx1"/>
                </a:solidFill>
              </a:rPr>
              <a:t> оздоблені вишивкою, аплікацією із шкіри, волічковими китицями та смужками. Коричневий капелюх «</a:t>
            </a:r>
            <a:r>
              <a:rPr lang="uk-UA" sz="1800" dirty="0" err="1" smtClean="0">
                <a:solidFill>
                  <a:schemeClr val="tx1"/>
                </a:solidFill>
              </a:rPr>
              <a:t>клебанка</a:t>
            </a:r>
            <a:r>
              <a:rPr lang="uk-UA" sz="1800" dirty="0" smtClean="0">
                <a:solidFill>
                  <a:schemeClr val="tx1"/>
                </a:solidFill>
              </a:rPr>
              <a:t>». Червоні сукняні штани «гачі». Морщені постоли взуті на сукняні «</a:t>
            </a:r>
            <a:r>
              <a:rPr lang="uk-UA" sz="1800" dirty="0" err="1" smtClean="0">
                <a:solidFill>
                  <a:schemeClr val="tx1"/>
                </a:solidFill>
              </a:rPr>
              <a:t>капчури</a:t>
            </a:r>
            <a:r>
              <a:rPr lang="uk-UA" sz="1800" dirty="0" smtClean="0">
                <a:solidFill>
                  <a:schemeClr val="tx1"/>
                </a:solidFill>
              </a:rPr>
              <a:t>». При цьому враховувалось гармонійне поєднання кольорів штанів та </a:t>
            </a:r>
            <a:r>
              <a:rPr lang="uk-UA" sz="1800" dirty="0" err="1" smtClean="0">
                <a:solidFill>
                  <a:schemeClr val="tx1"/>
                </a:solidFill>
              </a:rPr>
              <a:t>капчурів</a:t>
            </a:r>
            <a:r>
              <a:rPr lang="uk-UA" sz="1800" dirty="0" smtClean="0">
                <a:solidFill>
                  <a:schemeClr val="tx1"/>
                </a:solidFill>
              </a:rPr>
              <a:t>.</a:t>
            </a:r>
            <a:endParaRPr lang="ru-RU" sz="1800" dirty="0" smtClean="0">
              <a:solidFill>
                <a:schemeClr val="tx1"/>
              </a:solidFill>
            </a:endParaRPr>
          </a:p>
          <a:p>
            <a:pPr algn="just"/>
            <a:endParaRPr lang="ru-RU" sz="1800" dirty="0">
              <a:solidFill>
                <a:schemeClr val="tx1"/>
              </a:solidFill>
            </a:endParaRPr>
          </a:p>
        </p:txBody>
      </p:sp>
      <p:pic>
        <p:nvPicPr>
          <p:cNvPr id="6" name="Рисунок 5" descr="Украинский костюм Восточное закарпатье">
            <a:hlinkClick r:id="rId2" tgtFrame="_blank"/>
          </p:cNvPr>
          <p:cNvPicPr/>
          <p:nvPr/>
        </p:nvPicPr>
        <p:blipFill>
          <a:blip r:embed="rId3" cstate="print"/>
          <a:srcRect/>
          <a:stretch>
            <a:fillRect/>
          </a:stretch>
        </p:blipFill>
        <p:spPr bwMode="auto">
          <a:xfrm>
            <a:off x="6215074" y="1857364"/>
            <a:ext cx="2405066" cy="35004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642918"/>
            <a:ext cx="7772400" cy="1357322"/>
          </a:xfrm>
        </p:spPr>
        <p:txBody>
          <a:bodyPr>
            <a:normAutofit/>
          </a:bodyPr>
          <a:lstStyle/>
          <a:p>
            <a:pPr algn="ctr"/>
            <a:r>
              <a:rPr lang="uk-UA" sz="2800" dirty="0" smtClean="0">
                <a:solidFill>
                  <a:srgbClr val="C00000"/>
                </a:solidFill>
              </a:rPr>
              <a:t>ЛЬВІВЩИНА</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395536" y="1628800"/>
            <a:ext cx="5429288" cy="4910924"/>
          </a:xfrm>
        </p:spPr>
        <p:txBody>
          <a:bodyPr>
            <a:noAutofit/>
          </a:bodyPr>
          <a:lstStyle/>
          <a:p>
            <a:pPr algn="just"/>
            <a:r>
              <a:rPr lang="uk-UA" sz="1600" b="1" dirty="0" smtClean="0">
                <a:solidFill>
                  <a:schemeClr val="tx1"/>
                </a:solidFill>
              </a:rPr>
              <a:t>Жіночий костюм. </a:t>
            </a:r>
            <a:r>
              <a:rPr lang="uk-UA" sz="1600" dirty="0" smtClean="0">
                <a:solidFill>
                  <a:schemeClr val="tx1"/>
                </a:solidFill>
              </a:rPr>
              <a:t>Сорочка домотканого полотна з уставками. Шерстяний безрукавний </a:t>
            </a:r>
            <a:r>
              <a:rPr lang="uk-UA" sz="1600" dirty="0" err="1" smtClean="0">
                <a:solidFill>
                  <a:schemeClr val="tx1"/>
                </a:solidFill>
              </a:rPr>
              <a:t>горсик</a:t>
            </a:r>
            <a:r>
              <a:rPr lang="uk-UA" sz="1600" dirty="0" smtClean="0">
                <a:solidFill>
                  <a:schemeClr val="tx1"/>
                </a:solidFill>
              </a:rPr>
              <a:t> з «</a:t>
            </a:r>
            <a:r>
              <a:rPr lang="uk-UA" sz="1600" dirty="0" err="1" smtClean="0">
                <a:solidFill>
                  <a:schemeClr val="tx1"/>
                </a:solidFill>
              </a:rPr>
              <a:t>лаптихами</a:t>
            </a:r>
            <a:r>
              <a:rPr lang="uk-UA" sz="1600" dirty="0" smtClean="0">
                <a:solidFill>
                  <a:schemeClr val="tx1"/>
                </a:solidFill>
              </a:rPr>
              <a:t>», прикрашений кольоровими нитками, шнурами та мереживом. Білий </a:t>
            </a:r>
            <a:r>
              <a:rPr lang="uk-UA" sz="1600" dirty="0" err="1" smtClean="0">
                <a:solidFill>
                  <a:schemeClr val="tx1"/>
                </a:solidFill>
              </a:rPr>
              <a:t>кабат</a:t>
            </a:r>
            <a:r>
              <a:rPr lang="uk-UA" sz="1600" dirty="0" smtClean="0">
                <a:solidFill>
                  <a:schemeClr val="tx1"/>
                </a:solidFill>
              </a:rPr>
              <a:t> розшитий чорним шнуром. Сорочка і полотняний фартух вишиті багатоколірною ниткою хрестиком. Орнамент переважно рослинний. Смугаста спідниця «</a:t>
            </a:r>
            <a:r>
              <a:rPr lang="uk-UA" sz="1600" dirty="0" err="1" smtClean="0">
                <a:solidFill>
                  <a:schemeClr val="tx1"/>
                </a:solidFill>
              </a:rPr>
              <a:t>щорц</a:t>
            </a:r>
            <a:r>
              <a:rPr lang="uk-UA" sz="1600" dirty="0" smtClean="0">
                <a:solidFill>
                  <a:schemeClr val="tx1"/>
                </a:solidFill>
              </a:rPr>
              <a:t>» з домотканої тканини є вдалим доповненням ансамблю. Вишита полотняна хустка пов'язана на червону «</a:t>
            </a:r>
            <a:r>
              <a:rPr lang="uk-UA" sz="1600" dirty="0" err="1" smtClean="0">
                <a:solidFill>
                  <a:schemeClr val="tx1"/>
                </a:solidFill>
              </a:rPr>
              <a:t>бавницю</a:t>
            </a:r>
            <a:r>
              <a:rPr lang="uk-UA" sz="1600" dirty="0" smtClean="0">
                <a:solidFill>
                  <a:schemeClr val="tx1"/>
                </a:solidFill>
              </a:rPr>
              <a:t>» з бахромою. Оригінальної форми постоли з пряжками надіті на білі онучі. Прикраси: </a:t>
            </a:r>
            <a:r>
              <a:rPr lang="uk-UA" sz="1600" dirty="0" err="1" smtClean="0">
                <a:solidFill>
                  <a:schemeClr val="tx1"/>
                </a:solidFill>
              </a:rPr>
              <a:t>гердани</a:t>
            </a:r>
            <a:r>
              <a:rPr lang="uk-UA" sz="1600" dirty="0" smtClean="0">
                <a:solidFill>
                  <a:schemeClr val="tx1"/>
                </a:solidFill>
              </a:rPr>
              <a:t> та «</a:t>
            </a:r>
            <a:r>
              <a:rPr lang="uk-UA" sz="1600" dirty="0" err="1" smtClean="0">
                <a:solidFill>
                  <a:schemeClr val="tx1"/>
                </a:solidFill>
              </a:rPr>
              <a:t>пістряне</a:t>
            </a:r>
            <a:r>
              <a:rPr lang="uk-UA" sz="1600" dirty="0" smtClean="0">
                <a:solidFill>
                  <a:schemeClr val="tx1"/>
                </a:solidFill>
              </a:rPr>
              <a:t>» намисто.</a:t>
            </a:r>
            <a:endParaRPr lang="ru-RU" sz="1600" dirty="0" smtClean="0">
              <a:solidFill>
                <a:schemeClr val="tx1"/>
              </a:solidFill>
            </a:endParaRPr>
          </a:p>
          <a:p>
            <a:pPr algn="just"/>
            <a:r>
              <a:rPr lang="uk-UA" sz="1600" b="1" dirty="0" smtClean="0">
                <a:solidFill>
                  <a:schemeClr val="tx1"/>
                </a:solidFill>
              </a:rPr>
              <a:t>Чоловічий костюм. </a:t>
            </a:r>
            <a:r>
              <a:rPr lang="uk-UA" sz="1600" dirty="0" smtClean="0">
                <a:solidFill>
                  <a:schemeClr val="tx1"/>
                </a:solidFill>
              </a:rPr>
              <a:t>Сорочка на кокетці з виложистим коміром. На маніжці, комірі та манжетах вишивка. Штани вузькі, темного кольору, буденні — з домотканої тканини, святкові — переважно фабричні. «Каптан» (</a:t>
            </a:r>
            <a:r>
              <a:rPr lang="uk-UA" sz="1600" dirty="0" err="1" smtClean="0">
                <a:solidFill>
                  <a:schemeClr val="tx1"/>
                </a:solidFill>
              </a:rPr>
              <a:t>кафтан</a:t>
            </a:r>
            <a:r>
              <a:rPr lang="uk-UA" sz="1600" dirty="0" smtClean="0">
                <a:solidFill>
                  <a:schemeClr val="tx1"/>
                </a:solidFill>
              </a:rPr>
              <a:t>) білої домотканої вовни, прикрашений кольоровими шнурами та аплікацією з сукна й шкіри. Повстяний капелюх оздоблений стрічкою, квітами та пером. Шкіряні чоботи жовтого кольору багато орнаментовані.</a:t>
            </a:r>
            <a:endParaRPr lang="ru-RU" sz="1600" dirty="0" smtClean="0">
              <a:solidFill>
                <a:schemeClr val="tx1"/>
              </a:solidFill>
            </a:endParaRPr>
          </a:p>
          <a:p>
            <a:pPr algn="just"/>
            <a:endParaRPr lang="ru-RU" sz="1600" dirty="0">
              <a:solidFill>
                <a:schemeClr val="tx1"/>
              </a:solidFill>
            </a:endParaRPr>
          </a:p>
        </p:txBody>
      </p:sp>
      <p:pic>
        <p:nvPicPr>
          <p:cNvPr id="6" name="Рисунок 5" descr="Украинский костюм Львовщина">
            <a:hlinkClick r:id="rId2" tgtFrame="_blank"/>
          </p:cNvPr>
          <p:cNvPicPr/>
          <p:nvPr/>
        </p:nvPicPr>
        <p:blipFill>
          <a:blip r:embed="rId3" cstate="print"/>
          <a:srcRect/>
          <a:stretch>
            <a:fillRect/>
          </a:stretch>
        </p:blipFill>
        <p:spPr bwMode="auto">
          <a:xfrm>
            <a:off x="6072198" y="1785926"/>
            <a:ext cx="2547942" cy="37147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03264" y="404664"/>
            <a:ext cx="7772400" cy="1571636"/>
          </a:xfrm>
        </p:spPr>
        <p:txBody>
          <a:bodyPr>
            <a:normAutofit fontScale="90000"/>
          </a:bodyPr>
          <a:lstStyle/>
          <a:p>
            <a:pPr algn="ctr"/>
            <a:r>
              <a:rPr lang="uk-UA" sz="3100" dirty="0" smtClean="0">
                <a:solidFill>
                  <a:srgbClr val="C00000"/>
                </a:solidFill>
              </a:rPr>
              <a:t>ЧЕРНІГІВЩИНА</a:t>
            </a:r>
            <a:br>
              <a:rPr lang="uk-UA" sz="3100" dirty="0" smtClean="0">
                <a:solidFill>
                  <a:srgbClr val="C00000"/>
                </a:solidFill>
              </a:rPr>
            </a:br>
            <a:r>
              <a:rPr lang="uk-UA" sz="3100" dirty="0" smtClean="0">
                <a:solidFill>
                  <a:srgbClr val="C00000"/>
                </a:solidFill>
              </a:rPr>
              <a:t>Кінець XIX - початок XX ст</a:t>
            </a:r>
            <a:r>
              <a:rPr lang="uk-UA" dirty="0" smtClean="0"/>
              <a:t>.</a:t>
            </a:r>
            <a:r>
              <a:rPr lang="ru-RU" dirty="0" smtClean="0"/>
              <a:t/>
            </a:r>
            <a:br>
              <a:rPr lang="ru-RU" dirty="0" smtClean="0"/>
            </a:br>
            <a:endParaRPr lang="ru-RU" dirty="0"/>
          </a:p>
        </p:txBody>
      </p:sp>
      <p:sp>
        <p:nvSpPr>
          <p:cNvPr id="5" name="Подзаголовок 4"/>
          <p:cNvSpPr>
            <a:spLocks noGrp="1"/>
          </p:cNvSpPr>
          <p:nvPr>
            <p:ph type="subTitle" idx="1"/>
          </p:nvPr>
        </p:nvSpPr>
        <p:spPr>
          <a:xfrm>
            <a:off x="354878" y="1196752"/>
            <a:ext cx="5717320" cy="4357718"/>
          </a:xfrm>
        </p:spPr>
        <p:txBody>
          <a:bodyPr>
            <a:noAutofit/>
          </a:bodyPr>
          <a:lstStyle/>
          <a:p>
            <a:pPr algn="just"/>
            <a:r>
              <a:rPr lang="uk-UA" sz="1800" b="1" dirty="0" smtClean="0">
                <a:solidFill>
                  <a:schemeClr val="tx1"/>
                </a:solidFill>
              </a:rPr>
              <a:t>Чоловічий костюм. </a:t>
            </a:r>
            <a:r>
              <a:rPr lang="uk-UA" sz="1800" dirty="0" smtClean="0">
                <a:solidFill>
                  <a:schemeClr val="tx1"/>
                </a:solidFill>
              </a:rPr>
              <a:t>Тунікоподібна сорочка домотканого полотна. Широка маніжка, стоячий комір, манжети й поділ прикрашені вишивкою. Одягалася сорочка переважно навипуск під кручений пояс. Штани грубого </a:t>
            </a:r>
            <a:r>
              <a:rPr lang="uk-UA" sz="1800" dirty="0" err="1" smtClean="0">
                <a:solidFill>
                  <a:schemeClr val="tx1"/>
                </a:solidFill>
              </a:rPr>
              <a:t>невідбіленого</a:t>
            </a:r>
            <a:r>
              <a:rPr lang="uk-UA" sz="1800" dirty="0" smtClean="0">
                <a:solidFill>
                  <a:schemeClr val="tx1"/>
                </a:solidFill>
              </a:rPr>
              <a:t> полотна, неширокі.</a:t>
            </a:r>
            <a:endParaRPr lang="ru-RU" sz="1800" dirty="0" smtClean="0">
              <a:solidFill>
                <a:schemeClr val="tx1"/>
              </a:solidFill>
            </a:endParaRPr>
          </a:p>
          <a:p>
            <a:pPr algn="just"/>
            <a:r>
              <a:rPr lang="uk-UA" sz="1800" b="1" dirty="0" smtClean="0">
                <a:solidFill>
                  <a:schemeClr val="tx1"/>
                </a:solidFill>
              </a:rPr>
              <a:t>Жіночий костюм. </a:t>
            </a:r>
            <a:r>
              <a:rPr lang="uk-UA" sz="1800" dirty="0" smtClean="0">
                <a:solidFill>
                  <a:schemeClr val="tx1"/>
                </a:solidFill>
              </a:rPr>
              <a:t>Сорочка домотканого полотна «до поликів» з широкими, у півтори пілки, рукавами. На рукавах та поликах червоно-чорна вишивка гладдю. Синя керсетка з підрізною спинкою, «до </a:t>
            </a:r>
            <a:r>
              <a:rPr lang="uk-UA" sz="1800" dirty="0" err="1" smtClean="0">
                <a:solidFill>
                  <a:schemeClr val="tx1"/>
                </a:solidFill>
              </a:rPr>
              <a:t>фанд</a:t>
            </a:r>
            <a:r>
              <a:rPr lang="uk-UA" sz="1800" dirty="0" smtClean="0">
                <a:solidFill>
                  <a:schemeClr val="tx1"/>
                </a:solidFill>
              </a:rPr>
              <a:t>» (з фалдами). Червона спідниця у складку типу </a:t>
            </a:r>
            <a:r>
              <a:rPr lang="uk-UA" sz="1800" dirty="0" err="1" smtClean="0">
                <a:solidFill>
                  <a:schemeClr val="tx1"/>
                </a:solidFill>
              </a:rPr>
              <a:t>андарака</a:t>
            </a:r>
            <a:r>
              <a:rPr lang="uk-UA" sz="1800" dirty="0" smtClean="0">
                <a:solidFill>
                  <a:schemeClr val="tx1"/>
                </a:solidFill>
              </a:rPr>
              <a:t> домотканої вовни з тканим різноколірним </a:t>
            </a:r>
            <a:r>
              <a:rPr lang="uk-UA" sz="1800" dirty="0" err="1" smtClean="0">
                <a:solidFill>
                  <a:schemeClr val="tx1"/>
                </a:solidFill>
              </a:rPr>
              <a:t>геометри-зованим</a:t>
            </a:r>
            <a:r>
              <a:rPr lang="uk-UA" sz="1800" dirty="0" smtClean="0">
                <a:solidFill>
                  <a:schemeClr val="tx1"/>
                </a:solidFill>
              </a:rPr>
              <a:t> орнаментом по подолу. Білий полотняний фартух вишитий по подолу, з «закладками» та обшивкою мереживом. Дві різноколірні хустки пов'язані на білий очіпок. Одна хустка пов'язана «просто», а друга підведена під підборіддя і зав'язана на маківці. Личаки прямого плетіння у чоловіків та жінок одягалися на полотняні онучі.</a:t>
            </a:r>
            <a:endParaRPr lang="ru-RU" sz="1800" dirty="0" smtClean="0">
              <a:solidFill>
                <a:schemeClr val="tx1"/>
              </a:solidFill>
            </a:endParaRPr>
          </a:p>
          <a:p>
            <a:pPr algn="just"/>
            <a:endParaRPr lang="ru-RU" sz="1800" dirty="0">
              <a:solidFill>
                <a:schemeClr val="tx1"/>
              </a:solidFill>
            </a:endParaRPr>
          </a:p>
        </p:txBody>
      </p:sp>
      <p:pic>
        <p:nvPicPr>
          <p:cNvPr id="6" name="Рисунок 5" descr="Украинский костюм Черниговщина">
            <a:hlinkClick r:id="rId2" tgtFrame="_blank"/>
          </p:cNvPr>
          <p:cNvPicPr/>
          <p:nvPr/>
        </p:nvPicPr>
        <p:blipFill>
          <a:blip r:embed="rId3" cstate="print"/>
          <a:srcRect/>
          <a:stretch>
            <a:fillRect/>
          </a:stretch>
        </p:blipFill>
        <p:spPr bwMode="auto">
          <a:xfrm>
            <a:off x="6072198" y="1714488"/>
            <a:ext cx="2476504" cy="37147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26166"/>
            <a:ext cx="7772400" cy="1285884"/>
          </a:xfrm>
        </p:spPr>
        <p:txBody>
          <a:bodyPr>
            <a:normAutofit/>
          </a:bodyPr>
          <a:lstStyle/>
          <a:p>
            <a:pPr algn="ctr"/>
            <a:r>
              <a:rPr lang="uk-UA" sz="2800" dirty="0" smtClean="0">
                <a:solidFill>
                  <a:srgbClr val="C00000"/>
                </a:solidFill>
              </a:rPr>
              <a:t>ПОЛТАВЩИНА</a:t>
            </a:r>
            <a:br>
              <a:rPr lang="uk-UA" sz="2800" dirty="0" smtClean="0">
                <a:solidFill>
                  <a:srgbClr val="C00000"/>
                </a:solidFill>
              </a:rPr>
            </a:br>
            <a:r>
              <a:rPr lang="uk-UA" sz="2800" dirty="0" smtClean="0">
                <a:solidFill>
                  <a:srgbClr val="C00000"/>
                </a:solidFill>
              </a:rPr>
              <a:t>Кінець XIX - початок XX ст.</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5" name="Подзаголовок 4"/>
          <p:cNvSpPr>
            <a:spLocks noGrp="1"/>
          </p:cNvSpPr>
          <p:nvPr>
            <p:ph type="subTitle" idx="1"/>
          </p:nvPr>
        </p:nvSpPr>
        <p:spPr>
          <a:xfrm>
            <a:off x="251520" y="908720"/>
            <a:ext cx="5495548" cy="4786346"/>
          </a:xfrm>
        </p:spPr>
        <p:txBody>
          <a:bodyPr>
            <a:noAutofit/>
          </a:bodyPr>
          <a:lstStyle/>
          <a:p>
            <a:pPr algn="just"/>
            <a:r>
              <a:rPr lang="uk-UA" sz="1800" b="1" dirty="0" smtClean="0">
                <a:solidFill>
                  <a:schemeClr val="tx1"/>
                </a:solidFill>
              </a:rPr>
              <a:t>Парубоцький костюм. </a:t>
            </a:r>
            <a:r>
              <a:rPr lang="uk-UA" sz="1800" dirty="0" smtClean="0">
                <a:solidFill>
                  <a:schemeClr val="tx1"/>
                </a:solidFill>
              </a:rPr>
              <a:t>Полякова сорочка домотканого полотна з широкими рукавами. Станок сорочки разом з поликами «</a:t>
            </a:r>
            <a:r>
              <a:rPr lang="uk-UA" sz="1800" dirty="0" err="1" smtClean="0">
                <a:solidFill>
                  <a:schemeClr val="tx1"/>
                </a:solidFill>
              </a:rPr>
              <a:t>ря-сований</a:t>
            </a:r>
            <a:r>
              <a:rPr lang="uk-UA" sz="1800" dirty="0" smtClean="0">
                <a:solidFill>
                  <a:schemeClr val="tx1"/>
                </a:solidFill>
              </a:rPr>
              <a:t>» біля коміра. Шви розшиті сірою лляною ниткою. Такою ж ниткою зроблена мережка на пазусі та низках рукавів. Штани вибійчані «наддніпрянського» типу на очкурі. Пояс тканий, широкий, червоно-зелений. </a:t>
            </a:r>
            <a:r>
              <a:rPr lang="uk-UA" sz="1800" dirty="0" err="1" smtClean="0">
                <a:solidFill>
                  <a:schemeClr val="tx1"/>
                </a:solidFill>
              </a:rPr>
              <a:t>Чоботи-«витяжки</a:t>
            </a:r>
            <a:r>
              <a:rPr lang="uk-UA" sz="1800" dirty="0" smtClean="0">
                <a:solidFill>
                  <a:schemeClr val="tx1"/>
                </a:solidFill>
              </a:rPr>
              <a:t>» з низько відрізаними халявами («</a:t>
            </a:r>
            <a:r>
              <a:rPr lang="uk-UA" sz="1800" dirty="0" err="1" smtClean="0">
                <a:solidFill>
                  <a:schemeClr val="tx1"/>
                </a:solidFill>
              </a:rPr>
              <a:t>чирики</a:t>
            </a:r>
            <a:r>
              <a:rPr lang="uk-UA" sz="1800" dirty="0" smtClean="0">
                <a:solidFill>
                  <a:schemeClr val="tx1"/>
                </a:solidFill>
              </a:rPr>
              <a:t>»).</a:t>
            </a:r>
            <a:endParaRPr lang="uk-UA" sz="1800" b="1" dirty="0" smtClean="0">
              <a:solidFill>
                <a:schemeClr val="tx1"/>
              </a:solidFill>
            </a:endParaRPr>
          </a:p>
          <a:p>
            <a:pPr algn="just"/>
            <a:r>
              <a:rPr lang="uk-UA" sz="1800" b="1" dirty="0" smtClean="0">
                <a:solidFill>
                  <a:schemeClr val="tx1"/>
                </a:solidFill>
              </a:rPr>
              <a:t>Дівочий костюм. </a:t>
            </a:r>
            <a:r>
              <a:rPr lang="uk-UA" sz="1800" dirty="0" smtClean="0">
                <a:solidFill>
                  <a:schemeClr val="tx1"/>
                </a:solidFill>
              </a:rPr>
              <a:t>Сорочка домотканого полотна з уставками, стоячим коміром. На уставках, </a:t>
            </a:r>
            <a:r>
              <a:rPr lang="uk-UA" sz="1800" dirty="0" err="1" smtClean="0">
                <a:solidFill>
                  <a:schemeClr val="tx1"/>
                </a:solidFill>
              </a:rPr>
              <a:t>підполиччі</a:t>
            </a:r>
            <a:r>
              <a:rPr lang="uk-UA" sz="1800" dirty="0" smtClean="0">
                <a:solidFill>
                  <a:schemeClr val="tx1"/>
                </a:solidFill>
              </a:rPr>
              <a:t> та рукавах червоно-чорно-зелена вишивка. Керсетка коротка, «до стану», з фабричної шерстяної тканини, з вишитим наріжником — кутом правої поли. Спідниця баєва з «перцями», фартух з брижами, закладками та вишитою лиштвою. До вікна прив'язані різноколірні стрічки. Прикраси: різноколірне намисто, каблучки, сережки. Черевики чорного кольору з зеленими шнурками.</a:t>
            </a:r>
            <a:endParaRPr lang="ru-RU" sz="1800" dirty="0" smtClean="0">
              <a:solidFill>
                <a:schemeClr val="tx1"/>
              </a:solidFill>
            </a:endParaRPr>
          </a:p>
          <a:p>
            <a:pPr algn="just"/>
            <a:endParaRPr lang="ru-RU" sz="1800" dirty="0">
              <a:solidFill>
                <a:schemeClr val="tx1"/>
              </a:solidFill>
            </a:endParaRPr>
          </a:p>
        </p:txBody>
      </p:sp>
      <p:pic>
        <p:nvPicPr>
          <p:cNvPr id="6" name="Рисунок 5" descr="Украинский костюм Киевщина">
            <a:hlinkClick r:id="rId2" tgtFrame="_blank"/>
          </p:cNvPr>
          <p:cNvPicPr/>
          <p:nvPr/>
        </p:nvPicPr>
        <p:blipFill>
          <a:blip r:embed="rId3" cstate="print"/>
          <a:srcRect/>
          <a:stretch>
            <a:fillRect/>
          </a:stretch>
        </p:blipFill>
        <p:spPr bwMode="auto">
          <a:xfrm>
            <a:off x="5929322" y="1571612"/>
            <a:ext cx="2690818" cy="3714776"/>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TotalTime>
  <Words>4510</Words>
  <Application>Microsoft Office PowerPoint</Application>
  <PresentationFormat>Экран (4:3)</PresentationFormat>
  <Paragraphs>116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Урок-презентація  з дисципліни  “Історія  стилів у мистецтві та костюмі”</vt:lpstr>
      <vt:lpstr>Презентация PowerPoint</vt:lpstr>
      <vt:lpstr>Презентация PowerPoint</vt:lpstr>
      <vt:lpstr>БУКОВИНА Кінець XIX - початок XX ст. </vt:lpstr>
      <vt:lpstr>ЗАХІДНЕ ЗАКАРПАТТЯ Кінець XIX - початок XX ст. </vt:lpstr>
      <vt:lpstr>СХІДНЕ ЗАКАРПАТТЯ Кінець XIX - початок XX ст. </vt:lpstr>
      <vt:lpstr>ЛЬВІВЩИНА Кінець XIX - початок XX ст. </vt:lpstr>
      <vt:lpstr>ЧЕРНІГІВЩИНА Кінець XIX - початок XX ст. </vt:lpstr>
      <vt:lpstr>ПОЛТАВЩИНА Кінець XIX - початок XX ст. </vt:lpstr>
      <vt:lpstr>ВОЛИНЬ Кінець XIX - початок XX ст. </vt:lpstr>
      <vt:lpstr>ПОДІЛЛЯ Кінець XIX — початок XX ст. </vt:lpstr>
      <vt:lpstr>ПОДІЛЛЯ Кінець XIX - початок XX ст. </vt:lpstr>
      <vt:lpstr>ПОЛТАВЩИНА Кінець XIX - початок XX ст. </vt:lpstr>
      <vt:lpstr>КИЇВЩИНА Кінець XIX - початок XX ст. </vt:lpstr>
      <vt:lpstr>ХАРКІВЩИНА Кінець XIX - початок XX ст. </vt:lpstr>
      <vt:lpstr>ДНІПРОПЕТРОВЩИНА Кінець XIX - початок XX ст. </vt:lpstr>
      <vt:lpstr>ДОНЕЧЧИНА Кінець XIX - початок XX ст. </vt:lpstr>
      <vt:lpstr>ЖИТОМИРСЬКА ОБЛАСТЬ Друга половина XX ст. </vt:lpstr>
      <vt:lpstr>ТЕРНОПІЛЬСЬКА ОБЛАСТЬ</vt:lpstr>
      <vt:lpstr>ІВАНО-ФРАНКІВСЬКА ОБЛАСТЬ 70-і pp. XX ст. </vt:lpstr>
      <vt:lpstr>ХМЕЛЬНИЦЬКА ОБЛАСТЬ 50-60-і p.p. XX ст. </vt:lpstr>
      <vt:lpstr>Українські зачіски та головні убори  </vt:lpstr>
      <vt:lpstr>Презентация PowerPoint</vt:lpstr>
      <vt:lpstr>Презентация PowerPoint</vt:lpstr>
      <vt:lpstr>Зачіски та головні убори  заміжніх жінок</vt:lpstr>
      <vt:lpstr>Чоловічі зачіски та головні убори</vt:lpstr>
      <vt:lpstr>СЛОВНИК СПЕЦІАЛЬНИХ ТЕРМІНІВ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Кінець.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Галя</dc:creator>
  <cp:lastModifiedBy>User</cp:lastModifiedBy>
  <cp:revision>16</cp:revision>
  <dcterms:created xsi:type="dcterms:W3CDTF">2009-11-09T04:57:32Z</dcterms:created>
  <dcterms:modified xsi:type="dcterms:W3CDTF">2012-12-04T14:23:50Z</dcterms:modified>
</cp:coreProperties>
</file>