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C7D7-CCFB-4D12-9291-76C83F1F42FE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21601-00A8-4EA2-8FFA-799108581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6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6479CA-C46E-4948-A2CD-E3C4D1C80FD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0BE3CB-BDCB-4402-B5DB-AC08E4561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429000"/>
            <a:ext cx="6400800" cy="1295400"/>
          </a:xfrm>
        </p:spPr>
        <p:txBody>
          <a:bodyPr>
            <a:noAutofit/>
          </a:bodyPr>
          <a:lstStyle/>
          <a:p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апрями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літератури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у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19 стол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ітті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5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0" y="2564904"/>
            <a:ext cx="2448272" cy="3133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08" y="692696"/>
            <a:ext cx="2088232" cy="3174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2" y="1028843"/>
            <a:ext cx="2747818" cy="43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7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натураліз</a:t>
            </a:r>
            <a:r>
              <a:rPr lang="ru-RU" sz="2400" dirty="0" err="1" smtClean="0"/>
              <a:t>м</a:t>
            </a:r>
            <a:r>
              <a:rPr lang="ru-RU" sz="2400" dirty="0" smtClean="0"/>
              <a:t> </a:t>
            </a:r>
            <a:r>
              <a:rPr lang="ru-RU" sz="2400" dirty="0"/>
              <a:t>(лат. </a:t>
            </a:r>
            <a:r>
              <a:rPr lang="en-US" sz="2400" dirty="0"/>
              <a:t>nature</a:t>
            </a:r>
            <a:r>
              <a:rPr lang="ru-RU" sz="2400" dirty="0"/>
              <a:t> — природа) — </a:t>
            </a:r>
            <a:r>
              <a:rPr lang="ru-RU" sz="2400" dirty="0" err="1"/>
              <a:t>напрям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прагненням</a:t>
            </a:r>
            <a:r>
              <a:rPr lang="ru-RU" sz="2400" dirty="0"/>
              <a:t> до </a:t>
            </a:r>
            <a:r>
              <a:rPr lang="ru-RU" sz="2400" dirty="0" err="1"/>
              <a:t>об’єктивістського</a:t>
            </a:r>
            <a:r>
              <a:rPr lang="ru-RU" sz="2400" dirty="0"/>
              <a:t>, </a:t>
            </a:r>
            <a:r>
              <a:rPr lang="ru-RU" sz="2400" dirty="0" err="1"/>
              <a:t>фактографічного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 та </a:t>
            </a:r>
            <a:r>
              <a:rPr lang="ru-RU" sz="2400" dirty="0" err="1"/>
              <a:t>людських</a:t>
            </a:r>
            <a:r>
              <a:rPr lang="ru-RU" sz="2400" dirty="0"/>
              <a:t> </a:t>
            </a:r>
            <a:r>
              <a:rPr lang="ru-RU" sz="2400" dirty="0" err="1"/>
              <a:t>характерів</a:t>
            </a:r>
            <a:r>
              <a:rPr lang="ru-RU" sz="2400" dirty="0"/>
              <a:t>, </a:t>
            </a:r>
            <a:r>
              <a:rPr lang="ru-RU" sz="2400" dirty="0" err="1"/>
              <a:t>зумовлених</a:t>
            </a:r>
            <a:r>
              <a:rPr lang="ru-RU" sz="2400" dirty="0"/>
              <a:t> </a:t>
            </a:r>
            <a:r>
              <a:rPr lang="ru-RU" sz="2400" dirty="0" err="1"/>
              <a:t>біологічними</a:t>
            </a:r>
            <a:r>
              <a:rPr lang="ru-RU" sz="2400" dirty="0"/>
              <a:t>, </a:t>
            </a:r>
            <a:r>
              <a:rPr lang="ru-RU" sz="2400" dirty="0" err="1"/>
              <a:t>спадковими</a:t>
            </a:r>
            <a:r>
              <a:rPr lang="ru-RU" sz="2400" dirty="0"/>
              <a:t> </a:t>
            </a:r>
            <a:r>
              <a:rPr lang="ru-RU" sz="2400" dirty="0" err="1"/>
              <a:t>чинниками</a:t>
            </a:r>
            <a:r>
              <a:rPr lang="ru-RU" sz="2400" dirty="0"/>
              <a:t> і </a:t>
            </a:r>
            <a:r>
              <a:rPr lang="ru-RU" sz="2400" dirty="0" err="1"/>
              <a:t>соціально-матеріальним</a:t>
            </a:r>
            <a:r>
              <a:rPr lang="ru-RU" sz="2400" dirty="0"/>
              <a:t> </a:t>
            </a:r>
            <a:r>
              <a:rPr lang="ru-RU" sz="2400" dirty="0" err="1"/>
              <a:t>середовищем</a:t>
            </a:r>
            <a:r>
              <a:rPr lang="ru-RU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4815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41381"/>
            <a:ext cx="2362448" cy="307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471256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Е. Золя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471792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Гі</a:t>
            </a:r>
            <a:r>
              <a:rPr lang="ru-RU" sz="1600" i="1" dirty="0" smtClean="0"/>
              <a:t> </a:t>
            </a:r>
            <a:r>
              <a:rPr lang="ru-RU" sz="1600" i="1" dirty="0"/>
              <a:t>де Мопассан</a:t>
            </a:r>
          </a:p>
        </p:txBody>
      </p:sp>
    </p:spTree>
    <p:extLst>
      <p:ext uri="{BB962C8B-B14F-4D97-AF65-F5344CB8AC3E}">
        <p14:creationId xmlns:p14="http://schemas.microsoft.com/office/powerpoint/2010/main" val="271925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204864"/>
            <a:ext cx="5976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i="1" dirty="0" smtClean="0">
                <a:latin typeface="Monotype Corsiva" pitchFamily="66" charset="0"/>
              </a:rPr>
              <a:t>Кінець</a:t>
            </a:r>
            <a:endParaRPr lang="ru-RU" sz="13800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41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Autofit/>
          </a:bodyPr>
          <a:lstStyle/>
          <a:p>
            <a:r>
              <a:rPr lang="uk-UA" sz="1800" b="1" dirty="0"/>
              <a:t>Романтизм</a:t>
            </a:r>
            <a:r>
              <a:rPr lang="uk-UA" sz="1800" dirty="0"/>
              <a:t> – напрям в літературі і мистецтві, який виник наприкінці 18 ст. в іспанській середньовічній літературі.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увага до людини як вищої цінності,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своєрідність романтичного героя</a:t>
            </a:r>
            <a:r>
              <a:rPr lang="ru-RU" sz="2400" dirty="0"/>
              <a:t>,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утвердження високих ідеалів ,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 відмова від зображення реального життя, 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 інтерес до минулого, народної творчості, міфології.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9" y="980728"/>
            <a:ext cx="151216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13" y="1065709"/>
            <a:ext cx="1683387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3" y="1063178"/>
            <a:ext cx="1512168" cy="2041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18" y="3550856"/>
            <a:ext cx="1631459" cy="1989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67" y="3599543"/>
            <a:ext cx="1709870" cy="1823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67892"/>
            <a:ext cx="1508870" cy="1755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901" y="3008051"/>
            <a:ext cx="160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 Дж. Г. Байрон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4978" y="2991442"/>
            <a:ext cx="168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А. де </a:t>
            </a:r>
            <a:r>
              <a:rPr lang="ru-RU" sz="1600" i="1" dirty="0" err="1"/>
              <a:t>Віньї</a:t>
            </a:r>
            <a:endParaRPr lang="ru-RU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20172" y="310211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 А. де Мюссе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55375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 Г. Гейне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295" y="5408790"/>
            <a:ext cx="201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А. </a:t>
            </a:r>
            <a:r>
              <a:rPr lang="ru-RU" sz="1600" i="1" dirty="0" err="1"/>
              <a:t>Міцкевич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7378" y="542340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О-</a:t>
            </a:r>
            <a:r>
              <a:rPr lang="ru-RU" sz="1600" i="1" dirty="0" err="1"/>
              <a:t>Пушкін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2476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400800" cy="6858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onstantia" pitchFamily="18" charset="0"/>
              </a:rPr>
              <a:t>ДЕКАДАНС  </a:t>
            </a:r>
            <a:r>
              <a:rPr lang="ru-RU" sz="1800" dirty="0">
                <a:latin typeface="Constantia" pitchFamily="18" charset="0"/>
              </a:rPr>
              <a:t>(фр. </a:t>
            </a:r>
            <a:r>
              <a:rPr lang="ru-RU" sz="1800" dirty="0" err="1">
                <a:latin typeface="Constantia" pitchFamily="18" charset="0"/>
              </a:rPr>
              <a:t>занепад</a:t>
            </a:r>
            <a:r>
              <a:rPr lang="ru-RU" sz="1800" dirty="0">
                <a:latin typeface="Constantia" pitchFamily="18" charset="0"/>
              </a:rPr>
              <a:t>) – </a:t>
            </a:r>
            <a:r>
              <a:rPr lang="ru-RU" sz="1800" dirty="0" err="1">
                <a:latin typeface="Constantia" pitchFamily="18" charset="0"/>
              </a:rPr>
              <a:t>загальна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назва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кризових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явищ</a:t>
            </a:r>
            <a:r>
              <a:rPr lang="ru-RU" sz="1800" dirty="0">
                <a:latin typeface="Constantia" pitchFamily="18" charset="0"/>
              </a:rPr>
              <a:t> к.</a:t>
            </a:r>
            <a:r>
              <a:rPr lang="en-US" sz="1800" dirty="0">
                <a:latin typeface="Constantia" pitchFamily="18" charset="0"/>
              </a:rPr>
              <a:t>XIX</a:t>
            </a:r>
            <a:r>
              <a:rPr lang="uk-UA" sz="1800" dirty="0">
                <a:latin typeface="Constantia" pitchFamily="18" charset="0"/>
              </a:rPr>
              <a:t> – п.</a:t>
            </a:r>
            <a:r>
              <a:rPr lang="en-US" sz="1800" dirty="0">
                <a:latin typeface="Constantia" pitchFamily="18" charset="0"/>
              </a:rPr>
              <a:t>XX</a:t>
            </a:r>
            <a:r>
              <a:rPr lang="uk-UA" sz="1800" dirty="0">
                <a:latin typeface="Constantia" pitchFamily="18" charset="0"/>
              </a:rPr>
              <a:t>ст.; настрої безнадії, розчарування, занепаду життєвих сил.</a:t>
            </a:r>
            <a:r>
              <a:rPr lang="uk-UA" sz="1800" dirty="0">
                <a:latin typeface="Copperplate Gothic Light" pitchFamily="34" charset="0"/>
              </a:rPr>
              <a:t/>
            </a:r>
            <a:br>
              <a:rPr lang="uk-UA" sz="1800" dirty="0">
                <a:latin typeface="Copperplate Gothic Light" pitchFamily="34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err="1"/>
              <a:t>неприйняття</a:t>
            </a:r>
            <a:r>
              <a:rPr lang="ru-RU" sz="3300" dirty="0"/>
              <a:t> </a:t>
            </a:r>
            <a:r>
              <a:rPr lang="ru-RU" sz="3300" dirty="0" err="1"/>
              <a:t>дійсності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відмова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громадянського</a:t>
            </a:r>
            <a:r>
              <a:rPr lang="ru-RU" sz="3300" dirty="0"/>
              <a:t> в </a:t>
            </a:r>
            <a:r>
              <a:rPr lang="ru-RU" sz="3300" dirty="0" err="1"/>
              <a:t>мистецтві</a:t>
            </a:r>
            <a:r>
              <a:rPr lang="ru-RU" sz="3300" dirty="0"/>
              <a:t>;</a:t>
            </a:r>
          </a:p>
          <a:p>
            <a:r>
              <a:rPr lang="ru-RU" sz="3300" dirty="0"/>
              <a:t>культ </a:t>
            </a:r>
            <a:r>
              <a:rPr lang="ru-RU" sz="3300" dirty="0" err="1"/>
              <a:t>краси</a:t>
            </a:r>
            <a:r>
              <a:rPr lang="ru-RU" sz="3300" dirty="0"/>
              <a:t> як </a:t>
            </a:r>
            <a:r>
              <a:rPr lang="ru-RU" sz="3300" dirty="0" err="1"/>
              <a:t>вищої</a:t>
            </a:r>
            <a:r>
              <a:rPr lang="ru-RU" sz="3300" dirty="0"/>
              <a:t> </a:t>
            </a:r>
            <a:r>
              <a:rPr lang="ru-RU" sz="3300" dirty="0" err="1"/>
              <a:t>цінності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містицизм</a:t>
            </a:r>
            <a:r>
              <a:rPr lang="ru-RU" sz="3300" dirty="0"/>
              <a:t>, </a:t>
            </a:r>
            <a:r>
              <a:rPr lang="ru-RU" sz="3300" dirty="0" err="1"/>
              <a:t>віра</a:t>
            </a:r>
            <a:r>
              <a:rPr lang="ru-RU" sz="3300" dirty="0"/>
              <a:t> в </a:t>
            </a:r>
            <a:r>
              <a:rPr lang="ru-RU" sz="3300" dirty="0" err="1"/>
              <a:t>надприродні</a:t>
            </a:r>
            <a:r>
              <a:rPr lang="ru-RU" sz="3300" dirty="0"/>
              <a:t> </a:t>
            </a:r>
            <a:r>
              <a:rPr lang="ru-RU" sz="3300" dirty="0" err="1"/>
              <a:t>сили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індивідуалізм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відмова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моралі</a:t>
            </a:r>
            <a:r>
              <a:rPr lang="ru-RU" sz="3300" dirty="0"/>
              <a:t> буржуазного </a:t>
            </a:r>
            <a:r>
              <a:rPr lang="ru-RU" sz="3300" dirty="0" err="1"/>
              <a:t>суспільства</a:t>
            </a:r>
            <a:r>
              <a:rPr lang="ru-RU" sz="3300" dirty="0"/>
              <a:t>;</a:t>
            </a:r>
          </a:p>
          <a:p>
            <a:r>
              <a:rPr lang="ru-RU" sz="3300" dirty="0" err="1"/>
              <a:t>надання</a:t>
            </a:r>
            <a:r>
              <a:rPr lang="ru-RU" sz="3300" dirty="0"/>
              <a:t> </a:t>
            </a:r>
            <a:r>
              <a:rPr lang="ru-RU" sz="3300" dirty="0" err="1"/>
              <a:t>переваги</a:t>
            </a:r>
            <a:r>
              <a:rPr lang="ru-RU" sz="3300" dirty="0"/>
              <a:t> </a:t>
            </a:r>
            <a:r>
              <a:rPr lang="ru-RU" sz="3300" dirty="0" err="1"/>
              <a:t>формі</a:t>
            </a:r>
            <a:r>
              <a:rPr lang="ru-RU" sz="3300" dirty="0"/>
              <a:t> над </a:t>
            </a:r>
            <a:r>
              <a:rPr lang="ru-RU" sz="3300" dirty="0" err="1"/>
              <a:t>змістом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повне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заперечення</a:t>
            </a:r>
            <a:r>
              <a:rPr lang="ru-RU" sz="3300" dirty="0"/>
              <a:t>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71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304256" cy="3076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74" y="1628801"/>
            <a:ext cx="2246649" cy="302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79715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</a:rPr>
              <a:t>М. </a:t>
            </a:r>
            <a:r>
              <a:rPr lang="ru-RU" sz="1600" i="1" dirty="0" err="1" smtClean="0">
                <a:solidFill>
                  <a:schemeClr val="tx2"/>
                </a:solidFill>
              </a:rPr>
              <a:t>Арцибашев</a:t>
            </a:r>
            <a:endParaRPr lang="ru-RU" sz="16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028" y="4795161"/>
            <a:ext cx="224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А. </a:t>
            </a:r>
            <a:r>
              <a:rPr lang="ru-RU" sz="1600" i="1" dirty="0" err="1" smtClean="0"/>
              <a:t>Стріндберг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7436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792088"/>
          </a:xfrm>
        </p:spPr>
        <p:txBody>
          <a:bodyPr>
            <a:noAutofit/>
          </a:bodyPr>
          <a:lstStyle/>
          <a:p>
            <a:r>
              <a:rPr lang="ru-RU" sz="1600" b="1" dirty="0" err="1"/>
              <a:t>Реалізм</a:t>
            </a:r>
            <a:r>
              <a:rPr lang="ru-RU" sz="1600" dirty="0"/>
              <a:t> (</a:t>
            </a:r>
            <a:r>
              <a:rPr lang="ru-RU" sz="1600" dirty="0" smtClean="0"/>
              <a:t>лат.</a:t>
            </a:r>
            <a:r>
              <a:rPr lang="en-US" sz="1600" dirty="0" err="1" smtClean="0"/>
              <a:t>realis</a:t>
            </a:r>
            <a:r>
              <a:rPr lang="en-US" sz="1600" dirty="0" smtClean="0"/>
              <a:t> </a:t>
            </a:r>
            <a:r>
              <a:rPr lang="en-US" sz="1600" dirty="0"/>
              <a:t>- - </a:t>
            </a:r>
            <a:r>
              <a:rPr lang="ru-RU" sz="1600" dirty="0" err="1"/>
              <a:t>речовий</a:t>
            </a:r>
            <a:r>
              <a:rPr lang="ru-RU" sz="1600" dirty="0"/>
              <a:t>, </a:t>
            </a:r>
            <a:r>
              <a:rPr lang="ru-RU" sz="1600" dirty="0" err="1"/>
              <a:t>дійсний</a:t>
            </a:r>
            <a:r>
              <a:rPr lang="ru-RU" sz="1600" dirty="0"/>
              <a:t>) — </a:t>
            </a:r>
            <a:r>
              <a:rPr lang="ru-RU" sz="1600" dirty="0" err="1"/>
              <a:t>напрям</a:t>
            </a:r>
            <a:r>
              <a:rPr lang="ru-RU" sz="1600" dirty="0"/>
              <a:t> у </a:t>
            </a:r>
            <a:r>
              <a:rPr lang="ru-RU" sz="1600" dirty="0" err="1"/>
              <a:t>літературі</a:t>
            </a:r>
            <a:r>
              <a:rPr lang="ru-RU" sz="1600" dirty="0"/>
              <a:t> і </a:t>
            </a:r>
            <a:r>
              <a:rPr lang="ru-RU" sz="1600" dirty="0" err="1"/>
              <a:t>мистецтві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у правдивому, </a:t>
            </a:r>
            <a:r>
              <a:rPr lang="ru-RU" sz="1600" dirty="0" err="1"/>
              <a:t>об'єктивному</a:t>
            </a:r>
            <a:r>
              <a:rPr lang="ru-RU" sz="1600" dirty="0"/>
              <a:t> і </a:t>
            </a:r>
            <a:r>
              <a:rPr lang="ru-RU" sz="1600" dirty="0" err="1"/>
              <a:t>всебічному</a:t>
            </a:r>
            <a:r>
              <a:rPr lang="ru-RU" sz="1600" dirty="0"/>
              <a:t> </a:t>
            </a:r>
            <a:r>
              <a:rPr lang="ru-RU" sz="1600" dirty="0" err="1"/>
              <a:t>відображенні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900" dirty="0" err="1"/>
              <a:t>Художнє</a:t>
            </a:r>
            <a:r>
              <a:rPr lang="ru-RU" sz="1900" dirty="0"/>
              <a:t> </a:t>
            </a:r>
            <a:r>
              <a:rPr lang="ru-RU" sz="1900" dirty="0" err="1"/>
              <a:t>зображення</a:t>
            </a:r>
            <a:r>
              <a:rPr lang="ru-RU" sz="1900" dirty="0"/>
              <a:t> </a:t>
            </a:r>
            <a:r>
              <a:rPr lang="ru-RU" sz="1900" dirty="0" err="1"/>
              <a:t>життя</a:t>
            </a:r>
            <a:r>
              <a:rPr lang="ru-RU" sz="1900" dirty="0"/>
              <a:t> в образах, </a:t>
            </a:r>
            <a:r>
              <a:rPr lang="ru-RU" sz="1900" dirty="0" err="1"/>
              <a:t>відповідне</a:t>
            </a:r>
            <a:r>
              <a:rPr lang="ru-RU" sz="1900" dirty="0"/>
              <a:t> </a:t>
            </a:r>
            <a:r>
              <a:rPr lang="ru-RU" sz="1900" dirty="0" err="1"/>
              <a:t>суті</a:t>
            </a:r>
            <a:r>
              <a:rPr lang="ru-RU" sz="1900" dirty="0"/>
              <a:t> </a:t>
            </a:r>
            <a:r>
              <a:rPr lang="ru-RU" sz="1900" dirty="0" err="1"/>
              <a:t>явищ</a:t>
            </a:r>
            <a:r>
              <a:rPr lang="ru-RU" sz="1900" dirty="0"/>
              <a:t> самого </a:t>
            </a:r>
            <a:r>
              <a:rPr lang="ru-RU" sz="1900" dirty="0" err="1"/>
              <a:t>життя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Реальність</a:t>
            </a:r>
            <a:r>
              <a:rPr lang="ru-RU" sz="1900" dirty="0"/>
              <a:t> є </a:t>
            </a:r>
            <a:r>
              <a:rPr lang="ru-RU" sz="1900" dirty="0" err="1"/>
              <a:t>засобом</a:t>
            </a:r>
            <a:r>
              <a:rPr lang="ru-RU" sz="1900" dirty="0"/>
              <a:t> </a:t>
            </a:r>
            <a:r>
              <a:rPr lang="ru-RU" sz="1900" dirty="0" err="1"/>
              <a:t>пізнання</a:t>
            </a:r>
            <a:r>
              <a:rPr lang="ru-RU" sz="1900" dirty="0"/>
              <a:t> </a:t>
            </a:r>
            <a:r>
              <a:rPr lang="ru-RU" sz="1900" dirty="0" err="1"/>
              <a:t>людиною</a:t>
            </a:r>
            <a:r>
              <a:rPr lang="ru-RU" sz="1900" dirty="0"/>
              <a:t> себе і </a:t>
            </a:r>
            <a:r>
              <a:rPr lang="ru-RU" sz="1900" dirty="0" err="1"/>
              <a:t>навколишнього</a:t>
            </a:r>
            <a:r>
              <a:rPr lang="ru-RU" sz="1900" dirty="0"/>
              <a:t> </a:t>
            </a:r>
            <a:r>
              <a:rPr lang="ru-RU" sz="1900" dirty="0" err="1"/>
              <a:t>світу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Типізація</a:t>
            </a:r>
            <a:r>
              <a:rPr lang="ru-RU" sz="1900" dirty="0"/>
              <a:t> </a:t>
            </a:r>
            <a:r>
              <a:rPr lang="ru-RU" sz="1900" dirty="0" err="1"/>
              <a:t>образів</a:t>
            </a:r>
            <a:r>
              <a:rPr lang="ru-RU" sz="1900" dirty="0"/>
              <a:t>, яка </a:t>
            </a:r>
            <a:r>
              <a:rPr lang="ru-RU" sz="1900" dirty="0" err="1"/>
              <a:t>досягається</a:t>
            </a:r>
            <a:r>
              <a:rPr lang="ru-RU" sz="1900" dirty="0"/>
              <a:t> через </a:t>
            </a:r>
            <a:r>
              <a:rPr lang="ru-RU" sz="1900" dirty="0" err="1"/>
              <a:t>правдивість</a:t>
            </a:r>
            <a:r>
              <a:rPr lang="ru-RU" sz="1900" dirty="0"/>
              <a:t> деталей в </a:t>
            </a:r>
            <a:r>
              <a:rPr lang="ru-RU" sz="1900" dirty="0" err="1"/>
              <a:t>конкретних</a:t>
            </a:r>
            <a:r>
              <a:rPr lang="ru-RU" sz="1900" dirty="0"/>
              <a:t> </a:t>
            </a:r>
            <a:r>
              <a:rPr lang="ru-RU" sz="1900" dirty="0" err="1"/>
              <a:t>умовах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Навіть</a:t>
            </a:r>
            <a:r>
              <a:rPr lang="ru-RU" sz="1900" dirty="0"/>
              <a:t> при </a:t>
            </a:r>
            <a:r>
              <a:rPr lang="ru-RU" sz="1900" dirty="0" err="1"/>
              <a:t>трагічному</a:t>
            </a:r>
            <a:r>
              <a:rPr lang="ru-RU" sz="1900" dirty="0"/>
              <a:t> </a:t>
            </a:r>
            <a:r>
              <a:rPr lang="ru-RU" sz="1900" dirty="0" err="1"/>
              <a:t>конфлікті</a:t>
            </a:r>
            <a:r>
              <a:rPr lang="ru-RU" sz="1900" dirty="0"/>
              <a:t> </a:t>
            </a:r>
            <a:r>
              <a:rPr lang="ru-RU" sz="1900" dirty="0" err="1"/>
              <a:t>мистецтво</a:t>
            </a:r>
            <a:r>
              <a:rPr lang="ru-RU" sz="1900" dirty="0"/>
              <a:t> </a:t>
            </a:r>
            <a:r>
              <a:rPr lang="ru-RU" sz="1900" dirty="0" err="1"/>
              <a:t>життєствердне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Реалізму</a:t>
            </a:r>
            <a:r>
              <a:rPr lang="ru-RU" sz="1900" dirty="0"/>
              <a:t> </a:t>
            </a:r>
            <a:r>
              <a:rPr lang="ru-RU" sz="1900" dirty="0" err="1"/>
              <a:t>притаманне</a:t>
            </a:r>
            <a:r>
              <a:rPr lang="ru-RU" sz="1900" dirty="0"/>
              <a:t> </a:t>
            </a:r>
            <a:r>
              <a:rPr lang="ru-RU" sz="1900" dirty="0" err="1"/>
              <a:t>прагнення</a:t>
            </a:r>
            <a:r>
              <a:rPr lang="ru-RU" sz="1900" dirty="0"/>
              <a:t> </a:t>
            </a:r>
            <a:r>
              <a:rPr lang="ru-RU" sz="1900" dirty="0" err="1"/>
              <a:t>розглядати</a:t>
            </a:r>
            <a:r>
              <a:rPr lang="ru-RU" sz="1900" dirty="0"/>
              <a:t> </a:t>
            </a:r>
            <a:r>
              <a:rPr lang="ru-RU" sz="1900" dirty="0" err="1"/>
              <a:t>дійсність</a:t>
            </a:r>
            <a:r>
              <a:rPr lang="ru-RU" sz="1900" dirty="0"/>
              <a:t> у </a:t>
            </a:r>
            <a:r>
              <a:rPr lang="ru-RU" sz="1900" dirty="0" err="1"/>
              <a:t>розвитку</a:t>
            </a:r>
            <a:r>
              <a:rPr lang="ru-RU" sz="1900" dirty="0"/>
              <a:t>, </a:t>
            </a:r>
            <a:r>
              <a:rPr lang="ru-RU" sz="1900" dirty="0" err="1"/>
              <a:t>здатність</a:t>
            </a:r>
            <a:r>
              <a:rPr lang="ru-RU" sz="1900" dirty="0"/>
              <a:t> </a:t>
            </a:r>
            <a:r>
              <a:rPr lang="ru-RU" sz="1900" dirty="0" err="1"/>
              <a:t>виявляти</a:t>
            </a:r>
            <a:r>
              <a:rPr lang="ru-RU" sz="1900" dirty="0"/>
              <a:t> </a:t>
            </a: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нових</a:t>
            </a:r>
            <a:r>
              <a:rPr lang="ru-RU" sz="1900" dirty="0"/>
              <a:t> </a:t>
            </a:r>
            <a:r>
              <a:rPr lang="ru-RU" sz="1900" dirty="0" err="1"/>
              <a:t>соціальних</a:t>
            </a:r>
            <a:r>
              <a:rPr lang="ru-RU" sz="1900" dirty="0"/>
              <a:t>, </a:t>
            </a:r>
            <a:r>
              <a:rPr lang="ru-RU" sz="1900" dirty="0" err="1"/>
              <a:t>психологічних</a:t>
            </a:r>
            <a:r>
              <a:rPr lang="ru-RU" sz="1900" dirty="0"/>
              <a:t> і </a:t>
            </a:r>
            <a:r>
              <a:rPr lang="ru-RU" sz="1900" dirty="0" err="1"/>
              <a:t>суспільних</a:t>
            </a:r>
            <a:r>
              <a:rPr lang="ru-RU" sz="1900" dirty="0"/>
              <a:t> </a:t>
            </a:r>
            <a:r>
              <a:rPr lang="ru-RU" sz="1900" dirty="0" err="1"/>
              <a:t>відносин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0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000250" cy="269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55" y="1773335"/>
            <a:ext cx="2073556" cy="2623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3193"/>
            <a:ext cx="2055702" cy="2583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4426977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Ч. </a:t>
            </a:r>
            <a:r>
              <a:rPr lang="ru-RU" sz="1600" i="1" dirty="0" err="1"/>
              <a:t>Діккенс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42685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О. Бальзак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2620" y="4426977"/>
            <a:ext cx="207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Л. М.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312789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2156"/>
            <a:ext cx="1905000" cy="300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02155"/>
            <a:ext cx="1872208" cy="3051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07764"/>
            <a:ext cx="2481064" cy="35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Autofit/>
          </a:bodyPr>
          <a:lstStyle/>
          <a:p>
            <a:r>
              <a:rPr lang="ru-RU" sz="1400" b="1" dirty="0" err="1"/>
              <a:t>Модернізм</a:t>
            </a:r>
            <a:r>
              <a:rPr lang="ru-RU" sz="1400" dirty="0"/>
              <a:t> </a:t>
            </a:r>
            <a:r>
              <a:rPr lang="ru-RU" sz="1400" dirty="0" smtClean="0"/>
              <a:t>- </a:t>
            </a:r>
            <a:r>
              <a:rPr lang="ru-RU" sz="1400" dirty="0" err="1"/>
              <a:t>загальна</a:t>
            </a:r>
            <a:r>
              <a:rPr lang="ru-RU" sz="1400" dirty="0"/>
              <a:t> </a:t>
            </a:r>
            <a:r>
              <a:rPr lang="ru-RU" sz="1400" dirty="0" err="1"/>
              <a:t>назва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літературно-мистецьких</a:t>
            </a:r>
            <a:r>
              <a:rPr lang="ru-RU" sz="1400" dirty="0"/>
              <a:t> </a:t>
            </a:r>
            <a:r>
              <a:rPr lang="ru-RU" sz="1400" dirty="0" err="1"/>
              <a:t>течій</a:t>
            </a:r>
            <a:r>
              <a:rPr lang="ru-RU" sz="1400" dirty="0"/>
              <a:t> </a:t>
            </a:r>
            <a:r>
              <a:rPr lang="ru-RU" sz="1400" dirty="0" err="1"/>
              <a:t>кінця</a:t>
            </a:r>
            <a:r>
              <a:rPr lang="ru-RU" sz="1400" dirty="0"/>
              <a:t> </a:t>
            </a:r>
            <a:r>
              <a:rPr lang="en-US" sz="1400" dirty="0"/>
              <a:t>XIX </a:t>
            </a:r>
            <a:r>
              <a:rPr lang="ru-RU" sz="1400" dirty="0"/>
              <a:t>ст. початку </a:t>
            </a:r>
            <a:r>
              <a:rPr lang="en-US" sz="1400" dirty="0"/>
              <a:t>XX </a:t>
            </a:r>
            <a:r>
              <a:rPr lang="ru-RU" sz="1400" dirty="0"/>
              <a:t>ст. </a:t>
            </a:r>
            <a:r>
              <a:rPr lang="ru-RU" sz="1400" dirty="0" err="1"/>
              <a:t>нереалістичного</a:t>
            </a:r>
            <a:r>
              <a:rPr lang="ru-RU" sz="1400" dirty="0"/>
              <a:t> </a:t>
            </a:r>
            <a:r>
              <a:rPr lang="ru-RU" sz="1400" dirty="0" err="1"/>
              <a:t>спрямування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виникли</a:t>
            </a:r>
            <a:r>
              <a:rPr lang="ru-RU" sz="1400" dirty="0"/>
              <a:t> як </a:t>
            </a:r>
            <a:r>
              <a:rPr lang="ru-RU" sz="1400" dirty="0" err="1"/>
              <a:t>заперечення</a:t>
            </a:r>
            <a:r>
              <a:rPr lang="ru-RU" sz="1400" dirty="0"/>
              <a:t> </a:t>
            </a:r>
            <a:r>
              <a:rPr lang="ru-RU" sz="1400" dirty="0" err="1"/>
              <a:t>традиційних</a:t>
            </a:r>
            <a:r>
              <a:rPr lang="ru-RU" sz="1400" dirty="0"/>
              <a:t> форм і </a:t>
            </a:r>
            <a:r>
              <a:rPr lang="ru-RU" sz="1400" dirty="0" err="1"/>
              <a:t>естетики</a:t>
            </a:r>
            <a:r>
              <a:rPr lang="ru-RU" sz="1400" dirty="0"/>
              <a:t> </a:t>
            </a:r>
            <a:r>
              <a:rPr lang="ru-RU" sz="1400" dirty="0" err="1"/>
              <a:t>минулого</a:t>
            </a:r>
            <a:r>
              <a:rPr lang="ru-RU" sz="1400" dirty="0"/>
              <a:t>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як </a:t>
            </a:r>
            <a:r>
              <a:rPr lang="ru-RU" dirty="0" err="1"/>
              <a:t>найвищого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проникнути</a:t>
            </a:r>
            <a:r>
              <a:rPr lang="ru-RU" dirty="0"/>
              <a:t> в </a:t>
            </a:r>
            <a:r>
              <a:rPr lang="ru-RU" dirty="0" err="1"/>
              <a:t>найінтимніші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й </a:t>
            </a:r>
            <a:r>
              <a:rPr lang="ru-RU" dirty="0" err="1"/>
              <a:t>одухотворити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у </a:t>
            </a:r>
            <a:r>
              <a:rPr lang="ru-RU" dirty="0" err="1"/>
              <a:t>мистецтві</a:t>
            </a:r>
            <a:r>
              <a:rPr lang="ru-RU" dirty="0"/>
              <a:t> (</a:t>
            </a:r>
            <a:r>
              <a:rPr lang="ru-RU" dirty="0" err="1"/>
              <a:t>символіка</a:t>
            </a:r>
            <a:r>
              <a:rPr lang="ru-RU" dirty="0"/>
              <a:t>, </a:t>
            </a:r>
            <a:r>
              <a:rPr lang="ru-RU" dirty="0" err="1"/>
              <a:t>міфотворчість</a:t>
            </a:r>
            <a:r>
              <a:rPr lang="ru-RU" dirty="0"/>
              <a:t>);</a:t>
            </a:r>
          </a:p>
          <a:p>
            <a:r>
              <a:rPr lang="ru-RU" dirty="0"/>
              <a:t>•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вічних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за законами </a:t>
            </a:r>
            <a:r>
              <a:rPr lang="ru-RU" dirty="0" err="1"/>
              <a:t>краси</a:t>
            </a:r>
            <a:r>
              <a:rPr lang="ru-RU" dirty="0"/>
              <a:t> й </a:t>
            </a:r>
            <a:r>
              <a:rPr lang="ru-RU" dirty="0" err="1"/>
              <a:t>мистецтва</a:t>
            </a:r>
            <a:r>
              <a:rPr lang="ru-RU" dirty="0"/>
              <a:t>;</a:t>
            </a:r>
          </a:p>
          <a:p>
            <a:r>
              <a:rPr lang="ru-RU" dirty="0"/>
              <a:t>• 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96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</TotalTime>
  <Words>334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Напрями літератури у  19 столітті</vt:lpstr>
      <vt:lpstr>Романтизм – напрям в літературі і мистецтві, який виник наприкінці 18 ст. в іспанській середньовічній літературі.</vt:lpstr>
      <vt:lpstr>Презентация PowerPoint</vt:lpstr>
      <vt:lpstr>ДЕКАДАНС  (фр. занепад) – загальна назва кризових явищ к.XIX – п.XXст.; настрої безнадії, розчарування, занепаду життєвих сил. </vt:lpstr>
      <vt:lpstr>Презентация PowerPoint</vt:lpstr>
      <vt:lpstr>Реалізм (лат.realis - - речовий, дійсний) — напрям у літературі і мистецтві, який полягає у правдивому, об'єктивному і всебічному відображенні.</vt:lpstr>
      <vt:lpstr>Презентация PowerPoint</vt:lpstr>
      <vt:lpstr>Презентация PowerPoint</vt:lpstr>
      <vt:lpstr>Модернізм - загальна назва нових літературно-мистецьких течій кінця XIX ст. початку XX ст. нереалістичного спрямування, що виникли як заперечення традиційних форм і естетики минулого.</vt:lpstr>
      <vt:lpstr>Презентация PowerPoint</vt:lpstr>
      <vt:lpstr>натуралізм (лат. nature — природа) — напрям, який характеризується прагненням до об’єктивістського, фактографічного зображення дійсності та людських характерів, зумовлених біологічними, спадковими чинниками і соціально-матеріальним середовищем.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Напрями літератури у  19 столітті</dc:title>
  <dc:creator>admin</dc:creator>
  <cp:lastModifiedBy>admin</cp:lastModifiedBy>
  <cp:revision>8</cp:revision>
  <dcterms:created xsi:type="dcterms:W3CDTF">2014-03-30T16:17:19Z</dcterms:created>
  <dcterms:modified xsi:type="dcterms:W3CDTF">2014-03-30T17:44:33Z</dcterms:modified>
</cp:coreProperties>
</file>